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45"/>
  </p:notesMasterIdLst>
  <p:handoutMasterIdLst>
    <p:handoutMasterId r:id="rId46"/>
  </p:handoutMasterIdLst>
  <p:sldIdLst>
    <p:sldId id="344" r:id="rId3"/>
    <p:sldId id="297" r:id="rId4"/>
    <p:sldId id="359" r:id="rId5"/>
    <p:sldId id="358" r:id="rId6"/>
    <p:sldId id="265" r:id="rId7"/>
    <p:sldId id="268" r:id="rId8"/>
    <p:sldId id="271" r:id="rId9"/>
    <p:sldId id="287" r:id="rId10"/>
    <p:sldId id="286" r:id="rId11"/>
    <p:sldId id="285" r:id="rId12"/>
    <p:sldId id="324" r:id="rId13"/>
    <p:sldId id="273" r:id="rId14"/>
    <p:sldId id="350" r:id="rId15"/>
    <p:sldId id="275" r:id="rId16"/>
    <p:sldId id="277" r:id="rId17"/>
    <p:sldId id="278" r:id="rId18"/>
    <p:sldId id="355" r:id="rId19"/>
    <p:sldId id="298" r:id="rId20"/>
    <p:sldId id="310" r:id="rId21"/>
    <p:sldId id="311" r:id="rId22"/>
    <p:sldId id="366" r:id="rId23"/>
    <p:sldId id="328" r:id="rId24"/>
    <p:sldId id="367" r:id="rId25"/>
    <p:sldId id="327" r:id="rId26"/>
    <p:sldId id="280" r:id="rId27"/>
    <p:sldId id="316" r:id="rId28"/>
    <p:sldId id="347" r:id="rId29"/>
    <p:sldId id="348" r:id="rId30"/>
    <p:sldId id="345" r:id="rId31"/>
    <p:sldId id="352" r:id="rId32"/>
    <p:sldId id="357" r:id="rId33"/>
    <p:sldId id="356" r:id="rId34"/>
    <p:sldId id="323" r:id="rId35"/>
    <p:sldId id="364" r:id="rId36"/>
    <p:sldId id="318" r:id="rId37"/>
    <p:sldId id="319" r:id="rId38"/>
    <p:sldId id="371" r:id="rId39"/>
    <p:sldId id="372" r:id="rId40"/>
    <p:sldId id="373" r:id="rId41"/>
    <p:sldId id="374" r:id="rId42"/>
    <p:sldId id="375" r:id="rId43"/>
    <p:sldId id="322" r:id="rId44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/>
        <a:cs typeface="ＭＳ Ｐゴシック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/>
        <a:cs typeface="ＭＳ Ｐゴシック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/>
        <a:cs typeface="ＭＳ Ｐゴシック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0CB0DC"/>
    <a:srgbClr val="36609E"/>
    <a:srgbClr val="003399"/>
    <a:srgbClr val="FF2D74"/>
    <a:srgbClr val="95B550"/>
    <a:srgbClr val="34294D"/>
    <a:srgbClr val="019796"/>
    <a:srgbClr val="EDDC39"/>
    <a:srgbClr val="73BB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219" autoAdjust="0"/>
  </p:normalViewPr>
  <p:slideViewPr>
    <p:cSldViewPr>
      <p:cViewPr>
        <p:scale>
          <a:sx n="86" d="100"/>
          <a:sy n="86" d="100"/>
        </p:scale>
        <p:origin x="-109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4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blaudez\AppData\Local\Temp\Insertion%20professionnelle%20graphique-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blaudez\AppData\Local\Temp\Insertion%20professionnelle%20graphique-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blaudez\AppData\Local\Temp\Insertion%20professionnelle%20graphique-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blaudez\AppData\Local\Temp\Insertion%20professionnelle%20graphique-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blaudez\AppData\Local\Temp\Insertion%20professionnelle%20graphique-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blaudez\AppData\Local\Temp\Insertion%20professionnelle%20graphique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2.2588799100436538E-3"/>
          <c:y val="4.1927798863884285E-4"/>
          <c:w val="0.6136621198878458"/>
          <c:h val="0.95401184821381391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Percent val="1"/>
          </c:dLbls>
          <c:cat>
            <c:strRef>
              <c:f>LicPro!$B$9:$E$9</c:f>
              <c:strCache>
                <c:ptCount val="4"/>
                <c:pt idx="0">
                  <c:v>En emploi</c:v>
                </c:pt>
                <c:pt idx="1">
                  <c:v>Recherche d'emploi</c:v>
                </c:pt>
                <c:pt idx="2">
                  <c:v>En études</c:v>
                </c:pt>
                <c:pt idx="3">
                  <c:v>Inactif</c:v>
                </c:pt>
              </c:strCache>
            </c:strRef>
          </c:cat>
          <c:val>
            <c:numRef>
              <c:f>LicPro!$B$14:$E$14</c:f>
              <c:numCache>
                <c:formatCode>General</c:formatCode>
                <c:ptCount val="4"/>
                <c:pt idx="0">
                  <c:v>78.75</c:v>
                </c:pt>
                <c:pt idx="1">
                  <c:v>10.375000000000004</c:v>
                </c:pt>
                <c:pt idx="2">
                  <c:v>8.8750000000000036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4313168196044701"/>
          <c:y val="0.38428416337932303"/>
          <c:w val="0.34225654816303974"/>
          <c:h val="0.33019641407334238"/>
        </c:manualLayout>
      </c:layout>
      <c:txPr>
        <a:bodyPr/>
        <a:lstStyle/>
        <a:p>
          <a:pPr rtl="0">
            <a:defRPr sz="1600"/>
          </a:pPr>
          <a:endParaRPr lang="fr-FR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1.1518975363020683E-3"/>
          <c:y val="3.3409262704595731E-2"/>
          <c:w val="0.65524205350348363"/>
          <c:h val="0.90732306971843357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 b="1"/>
                </a:pPr>
                <a:endParaRPr lang="fr-FR"/>
              </a:p>
            </c:txPr>
            <c:showPercent val="1"/>
          </c:dLbls>
          <c:cat>
            <c:strRef>
              <c:f>LicPro!$B$16:$C$16</c:f>
              <c:strCache>
                <c:ptCount val="2"/>
                <c:pt idx="0">
                  <c:v>Emploi stable (CDI, fonctionnaire, profession libérale, indépendant, chef d’entreprise)</c:v>
                </c:pt>
                <c:pt idx="1">
                  <c:v>Emploi non stable (CDD, vacation, intérim…)</c:v>
                </c:pt>
              </c:strCache>
            </c:strRef>
          </c:cat>
          <c:val>
            <c:numRef>
              <c:f>LicPro!$B$21:$C$21</c:f>
              <c:numCache>
                <c:formatCode>General</c:formatCode>
                <c:ptCount val="2"/>
                <c:pt idx="0">
                  <c:v>64.5</c:v>
                </c:pt>
                <c:pt idx="1">
                  <c:v>35.5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9583829149428313"/>
          <c:y val="0.34754586939978488"/>
          <c:w val="0.37771561261351516"/>
          <c:h val="0.36308967216327453"/>
        </c:manualLayout>
      </c:layout>
      <c:txPr>
        <a:bodyPr/>
        <a:lstStyle/>
        <a:p>
          <a:pPr rtl="0">
            <a:defRPr sz="1400"/>
          </a:pPr>
          <a:endParaRPr lang="fr-FR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6.1771333363482928E-4"/>
          <c:y val="0.12638844172569227"/>
          <c:w val="0.54957571241621761"/>
          <c:h val="0.8138893166102078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Percent val="1"/>
          </c:dLbls>
          <c:cat>
            <c:strRef>
              <c:f>LicPro!$B$23:$D$23</c:f>
              <c:strCache>
                <c:ptCount val="3"/>
                <c:pt idx="0">
                  <c:v>personnel de catégorie A, ingénieur, cadre, prof. lib., prof. intellec. sup</c:v>
                </c:pt>
                <c:pt idx="1">
                  <c:v>personnel de catégorie B, emploi de niveau intermédiaire</c:v>
                </c:pt>
                <c:pt idx="2">
                  <c:v>personnel de catégorie C, emploi de niveau employé ouvrier ou autre</c:v>
                </c:pt>
              </c:strCache>
            </c:strRef>
          </c:cat>
          <c:val>
            <c:numRef>
              <c:f>LicPro!$B$28:$D$28</c:f>
              <c:numCache>
                <c:formatCode>General</c:formatCode>
                <c:ptCount val="3"/>
                <c:pt idx="0">
                  <c:v>23.75</c:v>
                </c:pt>
                <c:pt idx="1">
                  <c:v>65.75</c:v>
                </c:pt>
                <c:pt idx="2">
                  <c:v>10.5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2953873336582824"/>
          <c:y val="0.31319925144880878"/>
          <c:w val="0.46894180908291055"/>
          <c:h val="0.4513787305075731"/>
        </c:manualLayout>
      </c:layout>
      <c:txPr>
        <a:bodyPr/>
        <a:lstStyle/>
        <a:p>
          <a:pPr rtl="0">
            <a:defRPr sz="1500"/>
          </a:pPr>
          <a:endParaRPr lang="fr-FR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1.1089597406881521E-2"/>
          <c:y val="1.1141855509180235E-2"/>
          <c:w val="0.68713050212985671"/>
          <c:h val="0.92575361692765501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Percent val="1"/>
          </c:dLbls>
          <c:cat>
            <c:strRef>
              <c:f>Master!$B$9:$E$9</c:f>
              <c:strCache>
                <c:ptCount val="4"/>
                <c:pt idx="0">
                  <c:v>En emploi</c:v>
                </c:pt>
                <c:pt idx="1">
                  <c:v>Recherche d'emploi</c:v>
                </c:pt>
                <c:pt idx="2">
                  <c:v>En études</c:v>
                </c:pt>
                <c:pt idx="3">
                  <c:v>Inactif</c:v>
                </c:pt>
              </c:strCache>
            </c:strRef>
          </c:cat>
          <c:val>
            <c:numRef>
              <c:f>Master!$B$14:$E$14</c:f>
              <c:numCache>
                <c:formatCode>General</c:formatCode>
                <c:ptCount val="4"/>
                <c:pt idx="0">
                  <c:v>82</c:v>
                </c:pt>
                <c:pt idx="1">
                  <c:v>7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7681613929374562"/>
          <c:y val="0.28789333141358675"/>
          <c:w val="0.29077081334735744"/>
          <c:h val="0.36495449267363383"/>
        </c:manualLayout>
      </c:layout>
      <c:txPr>
        <a:bodyPr/>
        <a:lstStyle/>
        <a:p>
          <a:pPr rtl="0">
            <a:defRPr sz="1600"/>
          </a:pPr>
          <a:endParaRPr lang="fr-FR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5.3227400212680232E-4"/>
          <c:y val="1.9620910039874741E-2"/>
          <c:w val="0.57534733158355245"/>
          <c:h val="0.86978178348628721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Percent val="1"/>
          </c:dLbls>
          <c:cat>
            <c:strRef>
              <c:f>Master!$B$16:$C$16</c:f>
              <c:strCache>
                <c:ptCount val="2"/>
                <c:pt idx="0">
                  <c:v>Emploi stable (CDI, fonctionnaire, profession libérale, indépendant, chef d’entreprise)</c:v>
                </c:pt>
                <c:pt idx="1">
                  <c:v>Emploi non stable (CDD, vacation, intérim…)</c:v>
                </c:pt>
              </c:strCache>
            </c:strRef>
          </c:cat>
          <c:val>
            <c:numRef>
              <c:f>Master!$B$21:$C$21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4949129765718419"/>
          <c:y val="0.30218261189522994"/>
          <c:w val="0.44849593412991517"/>
          <c:h val="0.56706215139638649"/>
        </c:manualLayout>
      </c:layout>
      <c:txPr>
        <a:bodyPr/>
        <a:lstStyle/>
        <a:p>
          <a:pPr rtl="0">
            <a:defRPr sz="1600"/>
          </a:pPr>
          <a:endParaRPr lang="fr-FR"/>
        </a:p>
      </c:txPr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6.6125015950101789E-3"/>
          <c:w val="0.63434120280830675"/>
          <c:h val="0.97468867793395031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Percent val="1"/>
          </c:dLbls>
          <c:cat>
            <c:strRef>
              <c:f>Master!$B$23:$D$23</c:f>
              <c:strCache>
                <c:ptCount val="3"/>
                <c:pt idx="0">
                  <c:v>personnel de catégorie A, ingénieur, cadre, prof. lib., prof. intellec. sup</c:v>
                </c:pt>
                <c:pt idx="1">
                  <c:v>personnel de catégorie B, emploi de niveau intermédiaire</c:v>
                </c:pt>
                <c:pt idx="2">
                  <c:v>personnel de catégorie C, emploi de niveau employé ouvrier ou autre</c:v>
                </c:pt>
              </c:strCache>
            </c:strRef>
          </c:cat>
          <c:val>
            <c:numRef>
              <c:f>Master!$B$28:$D$28</c:f>
              <c:numCache>
                <c:formatCode>General</c:formatCode>
                <c:ptCount val="3"/>
                <c:pt idx="0">
                  <c:v>81.5</c:v>
                </c:pt>
                <c:pt idx="1">
                  <c:v>13.5</c:v>
                </c:pt>
                <c:pt idx="2">
                  <c:v>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7368682789069891"/>
          <c:y val="0.236767974096696"/>
          <c:w val="0.41623760669091575"/>
          <c:h val="0.5264640518066076"/>
        </c:manualLayout>
      </c:layout>
      <c:txPr>
        <a:bodyPr/>
        <a:lstStyle/>
        <a:p>
          <a:pPr rtl="0">
            <a:defRPr sz="1400"/>
          </a:pPr>
          <a:endParaRPr lang="fr-FR"/>
        </a:p>
      </c:txPr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11E09-3EDA-F340-B52B-1087DE9FBED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EB57495-AAB9-1E4B-B00D-2EA7BC921918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 smtClean="0"/>
            <a:t>BIO</a:t>
          </a:r>
          <a:endParaRPr lang="fr-FR" dirty="0"/>
        </a:p>
      </dgm:t>
    </dgm:pt>
    <dgm:pt modelId="{8E1B1EF2-85CD-7345-B71C-45CA27F46001}" type="parTrans" cxnId="{0A248891-5A99-0C4E-80E2-B2894EA7AAFC}">
      <dgm:prSet/>
      <dgm:spPr/>
      <dgm:t>
        <a:bodyPr/>
        <a:lstStyle/>
        <a:p>
          <a:endParaRPr lang="fr-FR"/>
        </a:p>
      </dgm:t>
    </dgm:pt>
    <dgm:pt modelId="{03B9CC4A-8ABE-2B41-8A11-65302E04FD65}" type="sibTrans" cxnId="{0A248891-5A99-0C4E-80E2-B2894EA7AAFC}">
      <dgm:prSet/>
      <dgm:spPr/>
      <dgm:t>
        <a:bodyPr/>
        <a:lstStyle/>
        <a:p>
          <a:endParaRPr lang="fr-FR"/>
        </a:p>
      </dgm:t>
    </dgm:pt>
    <dgm:pt modelId="{629A41E6-08DB-4243-B2F8-F772F6BDD357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Concours B Agro</a:t>
          </a:r>
          <a:endParaRPr lang="fr-FR" b="1" dirty="0">
            <a:solidFill>
              <a:schemeClr val="bg1"/>
            </a:solidFill>
          </a:endParaRPr>
        </a:p>
      </dgm:t>
    </dgm:pt>
    <dgm:pt modelId="{3871899A-A346-1245-9F85-6FF9D8541EF6}" type="parTrans" cxnId="{E17E7FCB-9B42-F241-8F47-5853120F82AC}">
      <dgm:prSet/>
      <dgm:spPr/>
      <dgm:t>
        <a:bodyPr/>
        <a:lstStyle/>
        <a:p>
          <a:endParaRPr lang="fr-FR"/>
        </a:p>
      </dgm:t>
    </dgm:pt>
    <dgm:pt modelId="{91CD304D-7065-ED48-A04E-B5D2BC339CE5}" type="sibTrans" cxnId="{E17E7FCB-9B42-F241-8F47-5853120F82AC}">
      <dgm:prSet/>
      <dgm:spPr/>
      <dgm:t>
        <a:bodyPr/>
        <a:lstStyle/>
        <a:p>
          <a:endParaRPr lang="fr-FR"/>
        </a:p>
      </dgm:t>
    </dgm:pt>
    <dgm:pt modelId="{5B16B8B4-1AF0-DB42-8637-B488AD57052A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Réseau ENITA</a:t>
          </a:r>
          <a:endParaRPr lang="fr-FR" b="1" dirty="0">
            <a:solidFill>
              <a:schemeClr val="bg1"/>
            </a:solidFill>
          </a:endParaRPr>
        </a:p>
      </dgm:t>
    </dgm:pt>
    <dgm:pt modelId="{3DC9E9AB-C421-1A43-9994-7247943D30E8}" type="parTrans" cxnId="{80DE587F-08A9-184D-8EC0-A17B9518DE44}">
      <dgm:prSet/>
      <dgm:spPr/>
      <dgm:t>
        <a:bodyPr/>
        <a:lstStyle/>
        <a:p>
          <a:endParaRPr lang="fr-FR"/>
        </a:p>
      </dgm:t>
    </dgm:pt>
    <dgm:pt modelId="{67A3FD5A-745C-884C-96F7-5DCB376AD1BE}" type="sibTrans" cxnId="{80DE587F-08A9-184D-8EC0-A17B9518DE44}">
      <dgm:prSet/>
      <dgm:spPr/>
      <dgm:t>
        <a:bodyPr/>
        <a:lstStyle/>
        <a:p>
          <a:endParaRPr lang="fr-FR"/>
        </a:p>
      </dgm:t>
    </dgm:pt>
    <dgm:pt modelId="{B9851CA0-5A50-D147-8E03-C6B65CDF0B6A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MPC</a:t>
          </a:r>
          <a:endParaRPr lang="fr-FR" dirty="0"/>
        </a:p>
      </dgm:t>
    </dgm:pt>
    <dgm:pt modelId="{584F9F13-2BFF-5249-8660-57A1BDE1FD31}" type="parTrans" cxnId="{282551A0-3BFC-8F4F-8D17-12D6B9AE1FDE}">
      <dgm:prSet/>
      <dgm:spPr/>
      <dgm:t>
        <a:bodyPr/>
        <a:lstStyle/>
        <a:p>
          <a:endParaRPr lang="fr-FR"/>
        </a:p>
      </dgm:t>
    </dgm:pt>
    <dgm:pt modelId="{C8D1E051-9CCC-474D-BD55-2EC11D7DE31C}" type="sibTrans" cxnId="{282551A0-3BFC-8F4F-8D17-12D6B9AE1FDE}">
      <dgm:prSet/>
      <dgm:spPr/>
      <dgm:t>
        <a:bodyPr/>
        <a:lstStyle/>
        <a:p>
          <a:endParaRPr lang="fr-FR"/>
        </a:p>
      </dgm:t>
    </dgm:pt>
    <dgm:pt modelId="{4FE0437E-DF32-774E-8345-1EB933F54BFA}">
      <dgm:prSet phldrT="[Texte]"/>
      <dgm:spPr>
        <a:solidFill>
          <a:schemeClr val="accent1"/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Concours communs Polytechniques</a:t>
          </a:r>
          <a:endParaRPr lang="fr-FR" b="1" dirty="0">
            <a:solidFill>
              <a:schemeClr val="bg1"/>
            </a:solidFill>
          </a:endParaRPr>
        </a:p>
      </dgm:t>
    </dgm:pt>
    <dgm:pt modelId="{9C355AB4-44AB-604A-8E9E-C6133AC9A702}" type="parTrans" cxnId="{FC99213F-E8A7-2C4E-B415-94E0CA4F07C0}">
      <dgm:prSet/>
      <dgm:spPr/>
      <dgm:t>
        <a:bodyPr/>
        <a:lstStyle/>
        <a:p>
          <a:endParaRPr lang="fr-FR"/>
        </a:p>
      </dgm:t>
    </dgm:pt>
    <dgm:pt modelId="{991E9AEB-68F8-FE44-861A-9B856DCC8312}" type="sibTrans" cxnId="{FC99213F-E8A7-2C4E-B415-94E0CA4F07C0}">
      <dgm:prSet/>
      <dgm:spPr/>
      <dgm:t>
        <a:bodyPr/>
        <a:lstStyle/>
        <a:p>
          <a:endParaRPr lang="fr-FR"/>
        </a:p>
      </dgm:t>
    </dgm:pt>
    <dgm:pt modelId="{43FA263C-3C8E-434E-905C-9BD35201B9C2}">
      <dgm:prSet phldrT="[Texte]"/>
      <dgm:spPr>
        <a:solidFill>
          <a:schemeClr val="accent1"/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Ecoles sur titre</a:t>
          </a:r>
          <a:endParaRPr lang="fr-FR" b="1" dirty="0">
            <a:solidFill>
              <a:schemeClr val="bg1"/>
            </a:solidFill>
          </a:endParaRPr>
        </a:p>
      </dgm:t>
    </dgm:pt>
    <dgm:pt modelId="{ABCF838C-2879-534B-8570-CF03B6169417}" type="parTrans" cxnId="{B2661ADE-AF0B-0B47-904D-2AFB1664B700}">
      <dgm:prSet/>
      <dgm:spPr/>
      <dgm:t>
        <a:bodyPr/>
        <a:lstStyle/>
        <a:p>
          <a:endParaRPr lang="fr-FR"/>
        </a:p>
      </dgm:t>
    </dgm:pt>
    <dgm:pt modelId="{45751007-A334-624E-8FFC-A47D5CBCBCAC}" type="sibTrans" cxnId="{B2661ADE-AF0B-0B47-904D-2AFB1664B700}">
      <dgm:prSet/>
      <dgm:spPr/>
      <dgm:t>
        <a:bodyPr/>
        <a:lstStyle/>
        <a:p>
          <a:endParaRPr lang="fr-FR"/>
        </a:p>
      </dgm:t>
    </dgm:pt>
    <dgm:pt modelId="{460B845C-DCDB-FF48-9A06-152B1924688D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Ecoles sur titre</a:t>
          </a:r>
          <a:endParaRPr lang="fr-FR" b="1" dirty="0">
            <a:solidFill>
              <a:schemeClr val="bg1"/>
            </a:solidFill>
          </a:endParaRPr>
        </a:p>
      </dgm:t>
    </dgm:pt>
    <dgm:pt modelId="{066B341D-1C22-B645-9F7D-813C9DC7DF24}" type="parTrans" cxnId="{9BFE8E74-4CA8-2048-BBA7-EEDF0F5DA13F}">
      <dgm:prSet/>
      <dgm:spPr/>
      <dgm:t>
        <a:bodyPr/>
        <a:lstStyle/>
        <a:p>
          <a:endParaRPr lang="fr-FR"/>
        </a:p>
      </dgm:t>
    </dgm:pt>
    <dgm:pt modelId="{576E78D2-B7DE-2F41-AC37-5FC929AC01EA}" type="sibTrans" cxnId="{9BFE8E74-4CA8-2048-BBA7-EEDF0F5DA13F}">
      <dgm:prSet/>
      <dgm:spPr/>
      <dgm:t>
        <a:bodyPr/>
        <a:lstStyle/>
        <a:p>
          <a:endParaRPr lang="fr-FR"/>
        </a:p>
      </dgm:t>
    </dgm:pt>
    <dgm:pt modelId="{E17D8022-46B1-8546-92C0-A2BFDB9B3B95}" type="pres">
      <dgm:prSet presAssocID="{EC311E09-3EDA-F340-B52B-1087DE9FBED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4F04DF3C-B105-5540-8D4C-DF390BD8109A}" type="pres">
      <dgm:prSet presAssocID="{7EB57495-AAB9-1E4B-B00D-2EA7BC921918}" presName="posSpace" presStyleCnt="0"/>
      <dgm:spPr/>
    </dgm:pt>
    <dgm:pt modelId="{883C1224-2A19-474A-9C07-AA54C83C8DF0}" type="pres">
      <dgm:prSet presAssocID="{7EB57495-AAB9-1E4B-B00D-2EA7BC921918}" presName="vertFlow" presStyleCnt="0"/>
      <dgm:spPr/>
    </dgm:pt>
    <dgm:pt modelId="{C5CE26F1-62C5-9146-AF00-3A2081C2B88C}" type="pres">
      <dgm:prSet presAssocID="{7EB57495-AAB9-1E4B-B00D-2EA7BC921918}" presName="topSpace" presStyleCnt="0"/>
      <dgm:spPr/>
    </dgm:pt>
    <dgm:pt modelId="{519F463D-3428-0F44-9CDC-36609FE7D5ED}" type="pres">
      <dgm:prSet presAssocID="{7EB57495-AAB9-1E4B-B00D-2EA7BC921918}" presName="firstComp" presStyleCnt="0"/>
      <dgm:spPr/>
    </dgm:pt>
    <dgm:pt modelId="{6FD2A8FA-1E1A-7A4B-A3F9-506DC89507C2}" type="pres">
      <dgm:prSet presAssocID="{7EB57495-AAB9-1E4B-B00D-2EA7BC921918}" presName="firstChild" presStyleLbl="bgAccFollowNode1" presStyleIdx="0" presStyleCnt="5"/>
      <dgm:spPr/>
      <dgm:t>
        <a:bodyPr/>
        <a:lstStyle/>
        <a:p>
          <a:endParaRPr lang="fr-FR"/>
        </a:p>
      </dgm:t>
    </dgm:pt>
    <dgm:pt modelId="{051CFEB4-0BA6-384D-89D0-B9E79EF2D59B}" type="pres">
      <dgm:prSet presAssocID="{7EB57495-AAB9-1E4B-B00D-2EA7BC921918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B8FF5A-574C-AE47-9DAF-F836C245950B}" type="pres">
      <dgm:prSet presAssocID="{5B16B8B4-1AF0-DB42-8637-B488AD57052A}" presName="comp" presStyleCnt="0"/>
      <dgm:spPr/>
    </dgm:pt>
    <dgm:pt modelId="{D5E304FB-D8C5-FD4E-A628-C523CC937C63}" type="pres">
      <dgm:prSet presAssocID="{5B16B8B4-1AF0-DB42-8637-B488AD57052A}" presName="child" presStyleLbl="bgAccFollowNode1" presStyleIdx="1" presStyleCnt="5"/>
      <dgm:spPr/>
      <dgm:t>
        <a:bodyPr/>
        <a:lstStyle/>
        <a:p>
          <a:endParaRPr lang="fr-FR"/>
        </a:p>
      </dgm:t>
    </dgm:pt>
    <dgm:pt modelId="{13C3D25C-BA8B-364E-B531-BBE3663FD2AF}" type="pres">
      <dgm:prSet presAssocID="{5B16B8B4-1AF0-DB42-8637-B488AD57052A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9E6CB7-7B63-C840-A7A3-4958CB202FEC}" type="pres">
      <dgm:prSet presAssocID="{460B845C-DCDB-FF48-9A06-152B1924688D}" presName="comp" presStyleCnt="0"/>
      <dgm:spPr/>
    </dgm:pt>
    <dgm:pt modelId="{CF25DE06-8EFB-C745-BD6B-ED52BC2FCB23}" type="pres">
      <dgm:prSet presAssocID="{460B845C-DCDB-FF48-9A06-152B1924688D}" presName="child" presStyleLbl="bgAccFollowNode1" presStyleIdx="2" presStyleCnt="5"/>
      <dgm:spPr/>
      <dgm:t>
        <a:bodyPr/>
        <a:lstStyle/>
        <a:p>
          <a:endParaRPr lang="fr-FR"/>
        </a:p>
      </dgm:t>
    </dgm:pt>
    <dgm:pt modelId="{E1E667F1-58E5-CA4C-8CCB-155F6886E2D0}" type="pres">
      <dgm:prSet presAssocID="{460B845C-DCDB-FF48-9A06-152B1924688D}" presName="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D4F546-F30E-4049-9DA5-6570A5FE31BC}" type="pres">
      <dgm:prSet presAssocID="{7EB57495-AAB9-1E4B-B00D-2EA7BC921918}" presName="negSpace" presStyleCnt="0"/>
      <dgm:spPr/>
    </dgm:pt>
    <dgm:pt modelId="{B1D95506-A480-A048-8E2A-5A23700A0690}" type="pres">
      <dgm:prSet presAssocID="{7EB57495-AAB9-1E4B-B00D-2EA7BC921918}" presName="circle" presStyleLbl="node1" presStyleIdx="0" presStyleCnt="2"/>
      <dgm:spPr/>
      <dgm:t>
        <a:bodyPr/>
        <a:lstStyle/>
        <a:p>
          <a:endParaRPr lang="fr-FR"/>
        </a:p>
      </dgm:t>
    </dgm:pt>
    <dgm:pt modelId="{B37C3A37-9192-3841-88E0-5C87A6CF057D}" type="pres">
      <dgm:prSet presAssocID="{03B9CC4A-8ABE-2B41-8A11-65302E04FD65}" presName="transSpace" presStyleCnt="0"/>
      <dgm:spPr/>
    </dgm:pt>
    <dgm:pt modelId="{B3716E3D-80AB-694D-B4C7-01366937C928}" type="pres">
      <dgm:prSet presAssocID="{B9851CA0-5A50-D147-8E03-C6B65CDF0B6A}" presName="posSpace" presStyleCnt="0"/>
      <dgm:spPr/>
    </dgm:pt>
    <dgm:pt modelId="{5C3F8C7B-3C24-6C4D-9496-1B897671A178}" type="pres">
      <dgm:prSet presAssocID="{B9851CA0-5A50-D147-8E03-C6B65CDF0B6A}" presName="vertFlow" presStyleCnt="0"/>
      <dgm:spPr/>
    </dgm:pt>
    <dgm:pt modelId="{80F58082-9C52-4D44-AC13-626C1B6C79B9}" type="pres">
      <dgm:prSet presAssocID="{B9851CA0-5A50-D147-8E03-C6B65CDF0B6A}" presName="topSpace" presStyleCnt="0"/>
      <dgm:spPr/>
    </dgm:pt>
    <dgm:pt modelId="{895F65A5-592A-554D-9295-1C1DF10B8E8A}" type="pres">
      <dgm:prSet presAssocID="{B9851CA0-5A50-D147-8E03-C6B65CDF0B6A}" presName="firstComp" presStyleCnt="0"/>
      <dgm:spPr/>
    </dgm:pt>
    <dgm:pt modelId="{D5D23DC2-D175-8A47-A343-F515900D5DB6}" type="pres">
      <dgm:prSet presAssocID="{B9851CA0-5A50-D147-8E03-C6B65CDF0B6A}" presName="firstChild" presStyleLbl="bgAccFollowNode1" presStyleIdx="3" presStyleCnt="5"/>
      <dgm:spPr/>
      <dgm:t>
        <a:bodyPr/>
        <a:lstStyle/>
        <a:p>
          <a:endParaRPr lang="fr-FR"/>
        </a:p>
      </dgm:t>
    </dgm:pt>
    <dgm:pt modelId="{CBB2C270-1EDE-B045-914C-FB145E5EF2A5}" type="pres">
      <dgm:prSet presAssocID="{B9851CA0-5A50-D147-8E03-C6B65CDF0B6A}" presName="first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C87261-EC69-0A47-B5CC-E56FA2395563}" type="pres">
      <dgm:prSet presAssocID="{43FA263C-3C8E-434E-905C-9BD35201B9C2}" presName="comp" presStyleCnt="0"/>
      <dgm:spPr/>
    </dgm:pt>
    <dgm:pt modelId="{09630A54-5C6B-3546-9825-8DCF7442525D}" type="pres">
      <dgm:prSet presAssocID="{43FA263C-3C8E-434E-905C-9BD35201B9C2}" presName="child" presStyleLbl="bgAccFollowNode1" presStyleIdx="4" presStyleCnt="5"/>
      <dgm:spPr/>
      <dgm:t>
        <a:bodyPr/>
        <a:lstStyle/>
        <a:p>
          <a:endParaRPr lang="fr-FR"/>
        </a:p>
      </dgm:t>
    </dgm:pt>
    <dgm:pt modelId="{FA3B0D22-95F6-F244-9638-083650044FA5}" type="pres">
      <dgm:prSet presAssocID="{43FA263C-3C8E-434E-905C-9BD35201B9C2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97CEC9-1D3E-5943-BCF1-C42DEDAF9F2A}" type="pres">
      <dgm:prSet presAssocID="{B9851CA0-5A50-D147-8E03-C6B65CDF0B6A}" presName="negSpace" presStyleCnt="0"/>
      <dgm:spPr/>
    </dgm:pt>
    <dgm:pt modelId="{BFBEF3BB-FD5B-F743-B260-0CE02DF443C1}" type="pres">
      <dgm:prSet presAssocID="{B9851CA0-5A50-D147-8E03-C6B65CDF0B6A}" presName="circle" presStyleLbl="node1" presStyleIdx="1" presStyleCnt="2"/>
      <dgm:spPr/>
      <dgm:t>
        <a:bodyPr/>
        <a:lstStyle/>
        <a:p>
          <a:endParaRPr lang="fr-FR"/>
        </a:p>
      </dgm:t>
    </dgm:pt>
  </dgm:ptLst>
  <dgm:cxnLst>
    <dgm:cxn modelId="{B2661ADE-AF0B-0B47-904D-2AFB1664B700}" srcId="{B9851CA0-5A50-D147-8E03-C6B65CDF0B6A}" destId="{43FA263C-3C8E-434E-905C-9BD35201B9C2}" srcOrd="1" destOrd="0" parTransId="{ABCF838C-2879-534B-8570-CF03B6169417}" sibTransId="{45751007-A334-624E-8FFC-A47D5CBCBCAC}"/>
    <dgm:cxn modelId="{E17E7FCB-9B42-F241-8F47-5853120F82AC}" srcId="{7EB57495-AAB9-1E4B-B00D-2EA7BC921918}" destId="{629A41E6-08DB-4243-B2F8-F772F6BDD357}" srcOrd="0" destOrd="0" parTransId="{3871899A-A346-1245-9F85-6FF9D8541EF6}" sibTransId="{91CD304D-7065-ED48-A04E-B5D2BC339CE5}"/>
    <dgm:cxn modelId="{32E446DD-0EF9-514E-93CB-19EFCDB1A6A6}" type="presOf" srcId="{4FE0437E-DF32-774E-8345-1EB933F54BFA}" destId="{CBB2C270-1EDE-B045-914C-FB145E5EF2A5}" srcOrd="1" destOrd="0" presId="urn:microsoft.com/office/officeart/2005/8/layout/hList9"/>
    <dgm:cxn modelId="{FC99213F-E8A7-2C4E-B415-94E0CA4F07C0}" srcId="{B9851CA0-5A50-D147-8E03-C6B65CDF0B6A}" destId="{4FE0437E-DF32-774E-8345-1EB933F54BFA}" srcOrd="0" destOrd="0" parTransId="{9C355AB4-44AB-604A-8E9E-C6133AC9A702}" sibTransId="{991E9AEB-68F8-FE44-861A-9B856DCC8312}"/>
    <dgm:cxn modelId="{D322D3DE-7D36-104F-870C-668DE5BFF805}" type="presOf" srcId="{629A41E6-08DB-4243-B2F8-F772F6BDD357}" destId="{051CFEB4-0BA6-384D-89D0-B9E79EF2D59B}" srcOrd="1" destOrd="0" presId="urn:microsoft.com/office/officeart/2005/8/layout/hList9"/>
    <dgm:cxn modelId="{1884EC8B-941B-0B4B-84A5-49B4A01D1BA5}" type="presOf" srcId="{5B16B8B4-1AF0-DB42-8637-B488AD57052A}" destId="{D5E304FB-D8C5-FD4E-A628-C523CC937C63}" srcOrd="0" destOrd="0" presId="urn:microsoft.com/office/officeart/2005/8/layout/hList9"/>
    <dgm:cxn modelId="{9314653F-3CF4-5945-90EA-3A1EA5222D7A}" type="presOf" srcId="{B9851CA0-5A50-D147-8E03-C6B65CDF0B6A}" destId="{BFBEF3BB-FD5B-F743-B260-0CE02DF443C1}" srcOrd="0" destOrd="0" presId="urn:microsoft.com/office/officeart/2005/8/layout/hList9"/>
    <dgm:cxn modelId="{DE321239-CF98-E34C-AC64-70BB771A63AB}" type="presOf" srcId="{629A41E6-08DB-4243-B2F8-F772F6BDD357}" destId="{6FD2A8FA-1E1A-7A4B-A3F9-506DC89507C2}" srcOrd="0" destOrd="0" presId="urn:microsoft.com/office/officeart/2005/8/layout/hList9"/>
    <dgm:cxn modelId="{57E7CD29-3D37-FE49-870F-8DB6F643BE3C}" type="presOf" srcId="{460B845C-DCDB-FF48-9A06-152B1924688D}" destId="{E1E667F1-58E5-CA4C-8CCB-155F6886E2D0}" srcOrd="1" destOrd="0" presId="urn:microsoft.com/office/officeart/2005/8/layout/hList9"/>
    <dgm:cxn modelId="{0150B548-1968-9E47-BF90-B8AB41582E51}" type="presOf" srcId="{43FA263C-3C8E-434E-905C-9BD35201B9C2}" destId="{09630A54-5C6B-3546-9825-8DCF7442525D}" srcOrd="0" destOrd="0" presId="urn:microsoft.com/office/officeart/2005/8/layout/hList9"/>
    <dgm:cxn modelId="{0A248891-5A99-0C4E-80E2-B2894EA7AAFC}" srcId="{EC311E09-3EDA-F340-B52B-1087DE9FBED6}" destId="{7EB57495-AAB9-1E4B-B00D-2EA7BC921918}" srcOrd="0" destOrd="0" parTransId="{8E1B1EF2-85CD-7345-B71C-45CA27F46001}" sibTransId="{03B9CC4A-8ABE-2B41-8A11-65302E04FD65}"/>
    <dgm:cxn modelId="{89B9BE8C-171F-274C-B626-09E67C9AE71F}" type="presOf" srcId="{5B16B8B4-1AF0-DB42-8637-B488AD57052A}" destId="{13C3D25C-BA8B-364E-B531-BBE3663FD2AF}" srcOrd="1" destOrd="0" presId="urn:microsoft.com/office/officeart/2005/8/layout/hList9"/>
    <dgm:cxn modelId="{9BFE8E74-4CA8-2048-BBA7-EEDF0F5DA13F}" srcId="{7EB57495-AAB9-1E4B-B00D-2EA7BC921918}" destId="{460B845C-DCDB-FF48-9A06-152B1924688D}" srcOrd="2" destOrd="0" parTransId="{066B341D-1C22-B645-9F7D-813C9DC7DF24}" sibTransId="{576E78D2-B7DE-2F41-AC37-5FC929AC01EA}"/>
    <dgm:cxn modelId="{282551A0-3BFC-8F4F-8D17-12D6B9AE1FDE}" srcId="{EC311E09-3EDA-F340-B52B-1087DE9FBED6}" destId="{B9851CA0-5A50-D147-8E03-C6B65CDF0B6A}" srcOrd="1" destOrd="0" parTransId="{584F9F13-2BFF-5249-8660-57A1BDE1FD31}" sibTransId="{C8D1E051-9CCC-474D-BD55-2EC11D7DE31C}"/>
    <dgm:cxn modelId="{F8D4E6E5-2325-5A40-8599-8E9A80ADA50B}" type="presOf" srcId="{EC311E09-3EDA-F340-B52B-1087DE9FBED6}" destId="{E17D8022-46B1-8546-92C0-A2BFDB9B3B95}" srcOrd="0" destOrd="0" presId="urn:microsoft.com/office/officeart/2005/8/layout/hList9"/>
    <dgm:cxn modelId="{C9C1218E-6349-7246-8782-AD087F10EE05}" type="presOf" srcId="{4FE0437E-DF32-774E-8345-1EB933F54BFA}" destId="{D5D23DC2-D175-8A47-A343-F515900D5DB6}" srcOrd="0" destOrd="0" presId="urn:microsoft.com/office/officeart/2005/8/layout/hList9"/>
    <dgm:cxn modelId="{0CB17855-5D32-6047-B351-789CB93F8C76}" type="presOf" srcId="{7EB57495-AAB9-1E4B-B00D-2EA7BC921918}" destId="{B1D95506-A480-A048-8E2A-5A23700A0690}" srcOrd="0" destOrd="0" presId="urn:microsoft.com/office/officeart/2005/8/layout/hList9"/>
    <dgm:cxn modelId="{628F7CBD-308F-FF44-8DD8-43DC2825E18F}" type="presOf" srcId="{460B845C-DCDB-FF48-9A06-152B1924688D}" destId="{CF25DE06-8EFB-C745-BD6B-ED52BC2FCB23}" srcOrd="0" destOrd="0" presId="urn:microsoft.com/office/officeart/2005/8/layout/hList9"/>
    <dgm:cxn modelId="{0B98E838-EC43-8348-B8DE-4370FC352123}" type="presOf" srcId="{43FA263C-3C8E-434E-905C-9BD35201B9C2}" destId="{FA3B0D22-95F6-F244-9638-083650044FA5}" srcOrd="1" destOrd="0" presId="urn:microsoft.com/office/officeart/2005/8/layout/hList9"/>
    <dgm:cxn modelId="{80DE587F-08A9-184D-8EC0-A17B9518DE44}" srcId="{7EB57495-AAB9-1E4B-B00D-2EA7BC921918}" destId="{5B16B8B4-1AF0-DB42-8637-B488AD57052A}" srcOrd="1" destOrd="0" parTransId="{3DC9E9AB-C421-1A43-9994-7247943D30E8}" sibTransId="{67A3FD5A-745C-884C-96F7-5DCB376AD1BE}"/>
    <dgm:cxn modelId="{8C0194F9-1232-9741-8F6A-0BF46067EA9B}" type="presParOf" srcId="{E17D8022-46B1-8546-92C0-A2BFDB9B3B95}" destId="{4F04DF3C-B105-5540-8D4C-DF390BD8109A}" srcOrd="0" destOrd="0" presId="urn:microsoft.com/office/officeart/2005/8/layout/hList9"/>
    <dgm:cxn modelId="{87689381-4D9B-924D-B514-70B03B961F74}" type="presParOf" srcId="{E17D8022-46B1-8546-92C0-A2BFDB9B3B95}" destId="{883C1224-2A19-474A-9C07-AA54C83C8DF0}" srcOrd="1" destOrd="0" presId="urn:microsoft.com/office/officeart/2005/8/layout/hList9"/>
    <dgm:cxn modelId="{5455B7CB-A7A0-C54A-A069-B405AD913605}" type="presParOf" srcId="{883C1224-2A19-474A-9C07-AA54C83C8DF0}" destId="{C5CE26F1-62C5-9146-AF00-3A2081C2B88C}" srcOrd="0" destOrd="0" presId="urn:microsoft.com/office/officeart/2005/8/layout/hList9"/>
    <dgm:cxn modelId="{1C39AAB4-4A32-BA47-94C4-197A41FC0440}" type="presParOf" srcId="{883C1224-2A19-474A-9C07-AA54C83C8DF0}" destId="{519F463D-3428-0F44-9CDC-36609FE7D5ED}" srcOrd="1" destOrd="0" presId="urn:microsoft.com/office/officeart/2005/8/layout/hList9"/>
    <dgm:cxn modelId="{1CB93E32-5C09-864D-A57B-8F2BCDA4923A}" type="presParOf" srcId="{519F463D-3428-0F44-9CDC-36609FE7D5ED}" destId="{6FD2A8FA-1E1A-7A4B-A3F9-506DC89507C2}" srcOrd="0" destOrd="0" presId="urn:microsoft.com/office/officeart/2005/8/layout/hList9"/>
    <dgm:cxn modelId="{BFA584FC-DF83-9945-BDE6-AE657064E006}" type="presParOf" srcId="{519F463D-3428-0F44-9CDC-36609FE7D5ED}" destId="{051CFEB4-0BA6-384D-89D0-B9E79EF2D59B}" srcOrd="1" destOrd="0" presId="urn:microsoft.com/office/officeart/2005/8/layout/hList9"/>
    <dgm:cxn modelId="{D4E70C4B-A4EC-2E4D-A3D7-6E4D29EA5B48}" type="presParOf" srcId="{883C1224-2A19-474A-9C07-AA54C83C8DF0}" destId="{D8B8FF5A-574C-AE47-9DAF-F836C245950B}" srcOrd="2" destOrd="0" presId="urn:microsoft.com/office/officeart/2005/8/layout/hList9"/>
    <dgm:cxn modelId="{005D4A33-0570-464E-B7C5-F48FB240DEFE}" type="presParOf" srcId="{D8B8FF5A-574C-AE47-9DAF-F836C245950B}" destId="{D5E304FB-D8C5-FD4E-A628-C523CC937C63}" srcOrd="0" destOrd="0" presId="urn:microsoft.com/office/officeart/2005/8/layout/hList9"/>
    <dgm:cxn modelId="{31CDEEF2-0E40-F149-BD81-702AF291CA44}" type="presParOf" srcId="{D8B8FF5A-574C-AE47-9DAF-F836C245950B}" destId="{13C3D25C-BA8B-364E-B531-BBE3663FD2AF}" srcOrd="1" destOrd="0" presId="urn:microsoft.com/office/officeart/2005/8/layout/hList9"/>
    <dgm:cxn modelId="{97DDE7B4-EAF0-0B4D-B29E-58ECAB750F95}" type="presParOf" srcId="{883C1224-2A19-474A-9C07-AA54C83C8DF0}" destId="{3B9E6CB7-7B63-C840-A7A3-4958CB202FEC}" srcOrd="3" destOrd="0" presId="urn:microsoft.com/office/officeart/2005/8/layout/hList9"/>
    <dgm:cxn modelId="{AF5FC5E1-F43A-6744-8B5E-60976715F292}" type="presParOf" srcId="{3B9E6CB7-7B63-C840-A7A3-4958CB202FEC}" destId="{CF25DE06-8EFB-C745-BD6B-ED52BC2FCB23}" srcOrd="0" destOrd="0" presId="urn:microsoft.com/office/officeart/2005/8/layout/hList9"/>
    <dgm:cxn modelId="{4CC2E1EB-F147-F74C-BC5F-D30C239B0244}" type="presParOf" srcId="{3B9E6CB7-7B63-C840-A7A3-4958CB202FEC}" destId="{E1E667F1-58E5-CA4C-8CCB-155F6886E2D0}" srcOrd="1" destOrd="0" presId="urn:microsoft.com/office/officeart/2005/8/layout/hList9"/>
    <dgm:cxn modelId="{1AFF511C-8106-1946-9D46-97520FE9B879}" type="presParOf" srcId="{E17D8022-46B1-8546-92C0-A2BFDB9B3B95}" destId="{02D4F546-F30E-4049-9DA5-6570A5FE31BC}" srcOrd="2" destOrd="0" presId="urn:microsoft.com/office/officeart/2005/8/layout/hList9"/>
    <dgm:cxn modelId="{2E6D4321-B6A5-3448-BD19-9A0B1B65B9E5}" type="presParOf" srcId="{E17D8022-46B1-8546-92C0-A2BFDB9B3B95}" destId="{B1D95506-A480-A048-8E2A-5A23700A0690}" srcOrd="3" destOrd="0" presId="urn:microsoft.com/office/officeart/2005/8/layout/hList9"/>
    <dgm:cxn modelId="{E1FE3992-26FE-FC40-A410-4B4D9520C4F0}" type="presParOf" srcId="{E17D8022-46B1-8546-92C0-A2BFDB9B3B95}" destId="{B37C3A37-9192-3841-88E0-5C87A6CF057D}" srcOrd="4" destOrd="0" presId="urn:microsoft.com/office/officeart/2005/8/layout/hList9"/>
    <dgm:cxn modelId="{AB8AEA1E-0F25-9340-9BFF-844EFEC7D524}" type="presParOf" srcId="{E17D8022-46B1-8546-92C0-A2BFDB9B3B95}" destId="{B3716E3D-80AB-694D-B4C7-01366937C928}" srcOrd="5" destOrd="0" presId="urn:microsoft.com/office/officeart/2005/8/layout/hList9"/>
    <dgm:cxn modelId="{3B2E33D6-D2C6-C346-9AE1-0C30C7D2B894}" type="presParOf" srcId="{E17D8022-46B1-8546-92C0-A2BFDB9B3B95}" destId="{5C3F8C7B-3C24-6C4D-9496-1B897671A178}" srcOrd="6" destOrd="0" presId="urn:microsoft.com/office/officeart/2005/8/layout/hList9"/>
    <dgm:cxn modelId="{20D6219B-2E88-3A4D-A31C-DF512232D0B0}" type="presParOf" srcId="{5C3F8C7B-3C24-6C4D-9496-1B897671A178}" destId="{80F58082-9C52-4D44-AC13-626C1B6C79B9}" srcOrd="0" destOrd="0" presId="urn:microsoft.com/office/officeart/2005/8/layout/hList9"/>
    <dgm:cxn modelId="{0AB1C645-1488-184C-AD6C-53DD8EDD8F41}" type="presParOf" srcId="{5C3F8C7B-3C24-6C4D-9496-1B897671A178}" destId="{895F65A5-592A-554D-9295-1C1DF10B8E8A}" srcOrd="1" destOrd="0" presId="urn:microsoft.com/office/officeart/2005/8/layout/hList9"/>
    <dgm:cxn modelId="{69C37C65-C572-7C44-9940-284C5ECB6597}" type="presParOf" srcId="{895F65A5-592A-554D-9295-1C1DF10B8E8A}" destId="{D5D23DC2-D175-8A47-A343-F515900D5DB6}" srcOrd="0" destOrd="0" presId="urn:microsoft.com/office/officeart/2005/8/layout/hList9"/>
    <dgm:cxn modelId="{55A6EDDD-3706-334D-8263-7A8326C1B5E2}" type="presParOf" srcId="{895F65A5-592A-554D-9295-1C1DF10B8E8A}" destId="{CBB2C270-1EDE-B045-914C-FB145E5EF2A5}" srcOrd="1" destOrd="0" presId="urn:microsoft.com/office/officeart/2005/8/layout/hList9"/>
    <dgm:cxn modelId="{9964CD06-94A6-4647-91B8-2657B38D2813}" type="presParOf" srcId="{5C3F8C7B-3C24-6C4D-9496-1B897671A178}" destId="{04C87261-EC69-0A47-B5CC-E56FA2395563}" srcOrd="2" destOrd="0" presId="urn:microsoft.com/office/officeart/2005/8/layout/hList9"/>
    <dgm:cxn modelId="{1B50C0A9-1D24-4F48-A677-54E5A620BAC2}" type="presParOf" srcId="{04C87261-EC69-0A47-B5CC-E56FA2395563}" destId="{09630A54-5C6B-3546-9825-8DCF7442525D}" srcOrd="0" destOrd="0" presId="urn:microsoft.com/office/officeart/2005/8/layout/hList9"/>
    <dgm:cxn modelId="{4902F29D-5AF7-4B4B-A070-D98EC4FB7034}" type="presParOf" srcId="{04C87261-EC69-0A47-B5CC-E56FA2395563}" destId="{FA3B0D22-95F6-F244-9638-083650044FA5}" srcOrd="1" destOrd="0" presId="urn:microsoft.com/office/officeart/2005/8/layout/hList9"/>
    <dgm:cxn modelId="{F75DB77D-D33F-904C-A09E-4E1743354F95}" type="presParOf" srcId="{E17D8022-46B1-8546-92C0-A2BFDB9B3B95}" destId="{A297CEC9-1D3E-5943-BCF1-C42DEDAF9F2A}" srcOrd="7" destOrd="0" presId="urn:microsoft.com/office/officeart/2005/8/layout/hList9"/>
    <dgm:cxn modelId="{20F92BFF-82CB-0845-A351-7066F459977E}" type="presParOf" srcId="{E17D8022-46B1-8546-92C0-A2BFDB9B3B95}" destId="{BFBEF3BB-FD5B-F743-B260-0CE02DF443C1}" srcOrd="8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D2A8FA-1E1A-7A4B-A3F9-506DC89507C2}">
      <dsp:nvSpPr>
        <dsp:cNvPr id="0" name=""/>
        <dsp:cNvSpPr/>
      </dsp:nvSpPr>
      <dsp:spPr>
        <a:xfrm>
          <a:off x="1126497" y="419981"/>
          <a:ext cx="1573864" cy="1049767"/>
        </a:xfrm>
        <a:prstGeom prst="rect">
          <a:avLst/>
        </a:prstGeom>
        <a:solidFill>
          <a:schemeClr val="accent3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Concours B Agro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1378315" y="419981"/>
        <a:ext cx="1322045" cy="1049767"/>
      </dsp:txXfrm>
    </dsp:sp>
    <dsp:sp modelId="{D5E304FB-D8C5-FD4E-A628-C523CC937C63}">
      <dsp:nvSpPr>
        <dsp:cNvPr id="0" name=""/>
        <dsp:cNvSpPr/>
      </dsp:nvSpPr>
      <dsp:spPr>
        <a:xfrm>
          <a:off x="1126497" y="1469748"/>
          <a:ext cx="1573864" cy="1049767"/>
        </a:xfrm>
        <a:prstGeom prst="rect">
          <a:avLst/>
        </a:prstGeom>
        <a:solidFill>
          <a:schemeClr val="accent3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Réseau ENITA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1378315" y="1469748"/>
        <a:ext cx="1322045" cy="1049767"/>
      </dsp:txXfrm>
    </dsp:sp>
    <dsp:sp modelId="{CF25DE06-8EFB-C745-BD6B-ED52BC2FCB23}">
      <dsp:nvSpPr>
        <dsp:cNvPr id="0" name=""/>
        <dsp:cNvSpPr/>
      </dsp:nvSpPr>
      <dsp:spPr>
        <a:xfrm>
          <a:off x="1126497" y="2519516"/>
          <a:ext cx="1573864" cy="1049767"/>
        </a:xfrm>
        <a:prstGeom prst="rect">
          <a:avLst/>
        </a:prstGeom>
        <a:solidFill>
          <a:schemeClr val="accent3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Ecoles sur titre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1378315" y="2519516"/>
        <a:ext cx="1322045" cy="1049767"/>
      </dsp:txXfrm>
    </dsp:sp>
    <dsp:sp modelId="{B1D95506-A480-A048-8E2A-5A23700A0690}">
      <dsp:nvSpPr>
        <dsp:cNvPr id="0" name=""/>
        <dsp:cNvSpPr/>
      </dsp:nvSpPr>
      <dsp:spPr>
        <a:xfrm>
          <a:off x="287103" y="284"/>
          <a:ext cx="1049242" cy="1049242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BIO</a:t>
          </a:r>
          <a:endParaRPr lang="fr-FR" sz="3000" kern="1200" dirty="0"/>
        </a:p>
      </dsp:txBody>
      <dsp:txXfrm>
        <a:off x="287103" y="284"/>
        <a:ext cx="1049242" cy="1049242"/>
      </dsp:txXfrm>
    </dsp:sp>
    <dsp:sp modelId="{D5D23DC2-D175-8A47-A343-F515900D5DB6}">
      <dsp:nvSpPr>
        <dsp:cNvPr id="0" name=""/>
        <dsp:cNvSpPr/>
      </dsp:nvSpPr>
      <dsp:spPr>
        <a:xfrm>
          <a:off x="3749604" y="419981"/>
          <a:ext cx="1573864" cy="1049767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Concours communs Polytechniques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4001422" y="419981"/>
        <a:ext cx="1322045" cy="1049767"/>
      </dsp:txXfrm>
    </dsp:sp>
    <dsp:sp modelId="{09630A54-5C6B-3546-9825-8DCF7442525D}">
      <dsp:nvSpPr>
        <dsp:cNvPr id="0" name=""/>
        <dsp:cNvSpPr/>
      </dsp:nvSpPr>
      <dsp:spPr>
        <a:xfrm>
          <a:off x="3749604" y="1469748"/>
          <a:ext cx="1573864" cy="1049767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Ecoles sur titre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4001422" y="1469748"/>
        <a:ext cx="1322045" cy="1049767"/>
      </dsp:txXfrm>
    </dsp:sp>
    <dsp:sp modelId="{BFBEF3BB-FD5B-F743-B260-0CE02DF443C1}">
      <dsp:nvSpPr>
        <dsp:cNvPr id="0" name=""/>
        <dsp:cNvSpPr/>
      </dsp:nvSpPr>
      <dsp:spPr>
        <a:xfrm>
          <a:off x="2910210" y="284"/>
          <a:ext cx="1049242" cy="104924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MPC</a:t>
          </a:r>
          <a:endParaRPr lang="fr-FR" sz="3000" kern="1200" dirty="0"/>
        </a:p>
      </dsp:txBody>
      <dsp:txXfrm>
        <a:off x="2910210" y="284"/>
        <a:ext cx="1049242" cy="1049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A4941-B406-45EB-B690-5F337752E856}" type="datetimeFigureOut">
              <a:rPr lang="fr-FR" smtClean="0"/>
              <a:pPr/>
              <a:t>06/02/2013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E36D6-9ADE-45CD-8397-59FE42E014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926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CA2E6-F2B5-C04B-9E4C-B55D036D50ED}" type="datetimeFigureOut">
              <a:rPr lang="fr-FR" smtClean="0"/>
              <a:pPr/>
              <a:t>06/02/2013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211D4-4E28-5647-8E38-478662541F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7209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2006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11D4-4E28-5647-8E38-478662541F55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FB8BC59-74E0-3B45-896C-BDFF8EFC4C61}" type="slidenum">
              <a:rPr lang="fr-FR" sz="1200"/>
              <a:pPr/>
              <a:t>40</a:t>
            </a:fld>
            <a:endParaRPr lang="fr-FR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>
                <a:latin typeface="Times" charset="0"/>
              </a:rPr>
              <a:t>Pour 2006-2007</a:t>
            </a:r>
          </a:p>
          <a:p>
            <a:pPr eaLnBrk="1" hangingPunct="1"/>
            <a:r>
              <a:rPr lang="fr-FR">
                <a:latin typeface="Times" charset="0"/>
              </a:rPr>
              <a:t>Penser a mettre technicien sup (appellation generale : AI : fonction publique seulement???)</a:t>
            </a:r>
          </a:p>
          <a:p>
            <a:pPr eaLnBrk="1" hangingPunct="1"/>
            <a:r>
              <a:rPr lang="fr-FR">
                <a:latin typeface="Times" charset="0"/>
              </a:rPr>
              <a:t>Voir cadre d</a:t>
            </a:r>
            <a:r>
              <a:rPr lang="ja-JP" altLang="fr-FR">
                <a:latin typeface="Times" charset="0"/>
              </a:rPr>
              <a:t>’</a:t>
            </a:r>
            <a:r>
              <a:rPr lang="fr-FR">
                <a:latin typeface="Times" charset="0"/>
              </a:rPr>
              <a:t>encadrement technique????</a:t>
            </a: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r>
              <a:rPr lang="fr-FR">
                <a:latin typeface="Times" charset="0"/>
              </a:rPr>
              <a:t>14 licences pro et non 12</a:t>
            </a:r>
          </a:p>
          <a:p>
            <a:pPr eaLnBrk="1" hangingPunct="1"/>
            <a:endParaRPr lang="fr-FR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FB8BC59-74E0-3B45-896C-BDFF8EFC4C61}" type="slidenum">
              <a:rPr lang="fr-FR" sz="1200"/>
              <a:pPr/>
              <a:t>41</a:t>
            </a:fld>
            <a:endParaRPr lang="fr-FR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>
                <a:latin typeface="Times" charset="0"/>
              </a:rPr>
              <a:t>Pour 2006-2007</a:t>
            </a:r>
          </a:p>
          <a:p>
            <a:pPr eaLnBrk="1" hangingPunct="1"/>
            <a:r>
              <a:rPr lang="fr-FR">
                <a:latin typeface="Times" charset="0"/>
              </a:rPr>
              <a:t>Penser a mettre technicien sup (appellation generale : AI : fonction publique seulement???)</a:t>
            </a:r>
          </a:p>
          <a:p>
            <a:pPr eaLnBrk="1" hangingPunct="1"/>
            <a:r>
              <a:rPr lang="fr-FR">
                <a:latin typeface="Times" charset="0"/>
              </a:rPr>
              <a:t>Voir cadre d</a:t>
            </a:r>
            <a:r>
              <a:rPr lang="ja-JP" altLang="fr-FR">
                <a:latin typeface="Times" charset="0"/>
              </a:rPr>
              <a:t>’</a:t>
            </a:r>
            <a:r>
              <a:rPr lang="fr-FR">
                <a:latin typeface="Times" charset="0"/>
              </a:rPr>
              <a:t>encadrement technique????</a:t>
            </a: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r>
              <a:rPr lang="fr-FR">
                <a:latin typeface="Times" charset="0"/>
              </a:rPr>
              <a:t>14 licences pro et non 12</a:t>
            </a:r>
          </a:p>
          <a:p>
            <a:pPr eaLnBrk="1" hangingPunct="1"/>
            <a:endParaRPr lang="fr-FR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524375" cy="33940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607D414-6E9F-664E-A402-02352244ADF3}" type="slidenum">
              <a:rPr lang="fr-FR" sz="1200"/>
              <a:pPr/>
              <a:t>11</a:t>
            </a:fld>
            <a:endParaRPr lang="fr-FR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4348" tIns="47174" rIns="94348" bIns="47174"/>
          <a:lstStyle/>
          <a:p>
            <a:pPr eaLnBrk="1" hangingPunct="1"/>
            <a:endParaRPr lang="fr-FR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CCI depuis 2009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5% </a:t>
            </a:r>
            <a:r>
              <a:rPr lang="en-GB" sz="1200" b="1" dirty="0" err="1" smtClean="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à</a:t>
            </a:r>
            <a:r>
              <a:rPr lang="en-GB" sz="1200" b="1" dirty="0" smtClean="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 10% </a:t>
            </a:r>
            <a:r>
              <a:rPr lang="en-GB" sz="1200" b="1" dirty="0" err="1" smtClean="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d’augmentation</a:t>
            </a:r>
            <a:r>
              <a:rPr lang="en-GB" sz="1200" b="1" dirty="0" smtClean="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 du </a:t>
            </a:r>
            <a:r>
              <a:rPr lang="en-GB" sz="1200" b="1" dirty="0" err="1" smtClean="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taux</a:t>
            </a:r>
            <a:r>
              <a:rPr lang="en-GB" sz="1200" b="1" dirty="0" smtClean="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 de </a:t>
            </a:r>
            <a:r>
              <a:rPr lang="en-GB" sz="1200" b="1" dirty="0" err="1" smtClean="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réussite</a:t>
            </a:r>
            <a:r>
              <a:rPr lang="en-GB" sz="1200" b="1" dirty="0" smtClean="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 au </a:t>
            </a:r>
            <a:r>
              <a:rPr lang="en-GB" sz="1200" b="1" dirty="0" err="1" smtClean="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semestre</a:t>
            </a:r>
            <a:endParaRPr lang="en-GB" sz="1200" b="1" dirty="0" smtClean="0">
              <a:solidFill>
                <a:srgbClr val="0033CC"/>
              </a:solidFill>
              <a:ea typeface="ＭＳ Ｐゴシック" charset="-128"/>
              <a:cs typeface="ＭＳ Ｐゴシック" charset="-128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11D4-4E28-5647-8E38-478662541F55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(</a:t>
            </a:r>
            <a:r>
              <a:rPr lang="fr-FR" sz="1200" dirty="0" smtClean="0">
                <a:ea typeface="ＭＳ Ｐゴシック" charset="-128"/>
                <a:cs typeface="ＭＳ Ｐゴシック" charset="-128"/>
              </a:rPr>
              <a:t>OP, Connaissance de l’Entreprise, Connaissance du milieu éducatif</a:t>
            </a:r>
            <a:r>
              <a:rPr lang="fr-FR" sz="1200" dirty="0" smtClean="0"/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(stage, projet </a:t>
            </a:r>
            <a:r>
              <a:rPr lang="fr-FR" sz="1200" dirty="0" err="1" smtClean="0"/>
              <a:t>tutoré</a:t>
            </a:r>
            <a:r>
              <a:rPr lang="fr-FR" sz="1200" dirty="0" smtClean="0"/>
              <a:t>, validation d’une expérience professionnelle…)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11D4-4E28-5647-8E38-478662541F5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5446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+ </a:t>
            </a:r>
            <a:r>
              <a:rPr lang="fr-FR" dirty="0" err="1" smtClean="0"/>
              <a:t>CPBx</a:t>
            </a:r>
            <a:r>
              <a:rPr lang="fr-FR" dirty="0" err="1" smtClean="0">
                <a:sym typeface="Wingdings"/>
              </a:rPr>
              <a:t></a:t>
            </a:r>
            <a:r>
              <a:rPr lang="fr-FR" dirty="0" smtClean="0">
                <a:sym typeface="Wingdings"/>
              </a:rPr>
              <a:t> licence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11D4-4E28-5647-8E38-478662541F55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FB8BC59-74E0-3B45-896C-BDFF8EFC4C61}" type="slidenum">
              <a:rPr lang="fr-FR" sz="1200"/>
              <a:pPr/>
              <a:t>36</a:t>
            </a:fld>
            <a:endParaRPr lang="fr-FR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>
                <a:latin typeface="Times" charset="0"/>
              </a:rPr>
              <a:t>Pour 2006-2007</a:t>
            </a:r>
          </a:p>
          <a:p>
            <a:pPr eaLnBrk="1" hangingPunct="1"/>
            <a:r>
              <a:rPr lang="fr-FR">
                <a:latin typeface="Times" charset="0"/>
              </a:rPr>
              <a:t>Penser a mettre technicien sup (appellation generale : AI : fonction publique seulement???)</a:t>
            </a:r>
          </a:p>
          <a:p>
            <a:pPr eaLnBrk="1" hangingPunct="1"/>
            <a:r>
              <a:rPr lang="fr-FR">
                <a:latin typeface="Times" charset="0"/>
              </a:rPr>
              <a:t>Voir cadre d</a:t>
            </a:r>
            <a:r>
              <a:rPr lang="ja-JP" altLang="fr-FR">
                <a:latin typeface="Times" charset="0"/>
              </a:rPr>
              <a:t>’</a:t>
            </a:r>
            <a:r>
              <a:rPr lang="fr-FR">
                <a:latin typeface="Times" charset="0"/>
              </a:rPr>
              <a:t>encadrement technique????</a:t>
            </a: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r>
              <a:rPr lang="fr-FR">
                <a:latin typeface="Times" charset="0"/>
              </a:rPr>
              <a:t>14 licences pro et non 12</a:t>
            </a:r>
          </a:p>
          <a:p>
            <a:pPr eaLnBrk="1" hangingPunct="1"/>
            <a:endParaRPr lang="fr-FR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FB8BC59-74E0-3B45-896C-BDFF8EFC4C61}" type="slidenum">
              <a:rPr lang="fr-FR" sz="1200"/>
              <a:pPr/>
              <a:t>37</a:t>
            </a:fld>
            <a:endParaRPr lang="fr-FR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>
                <a:latin typeface="Times" charset="0"/>
              </a:rPr>
              <a:t>Pour 2006-2007</a:t>
            </a:r>
          </a:p>
          <a:p>
            <a:pPr eaLnBrk="1" hangingPunct="1"/>
            <a:r>
              <a:rPr lang="fr-FR">
                <a:latin typeface="Times" charset="0"/>
              </a:rPr>
              <a:t>Penser a mettre technicien sup (appellation generale : AI : fonction publique seulement???)</a:t>
            </a:r>
          </a:p>
          <a:p>
            <a:pPr eaLnBrk="1" hangingPunct="1"/>
            <a:r>
              <a:rPr lang="fr-FR">
                <a:latin typeface="Times" charset="0"/>
              </a:rPr>
              <a:t>Voir cadre d</a:t>
            </a:r>
            <a:r>
              <a:rPr lang="ja-JP" altLang="fr-FR">
                <a:latin typeface="Times" charset="0"/>
              </a:rPr>
              <a:t>’</a:t>
            </a:r>
            <a:r>
              <a:rPr lang="fr-FR">
                <a:latin typeface="Times" charset="0"/>
              </a:rPr>
              <a:t>encadrement technique????</a:t>
            </a: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r>
              <a:rPr lang="fr-FR">
                <a:latin typeface="Times" charset="0"/>
              </a:rPr>
              <a:t>14 licences pro et non 12</a:t>
            </a:r>
          </a:p>
          <a:p>
            <a:pPr eaLnBrk="1" hangingPunct="1"/>
            <a:endParaRPr lang="fr-FR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FB8BC59-74E0-3B45-896C-BDFF8EFC4C61}" type="slidenum">
              <a:rPr lang="fr-FR" sz="1200"/>
              <a:pPr/>
              <a:t>38</a:t>
            </a:fld>
            <a:endParaRPr lang="fr-FR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>
                <a:latin typeface="Times" charset="0"/>
              </a:rPr>
              <a:t>Pour 2006-2007</a:t>
            </a:r>
          </a:p>
          <a:p>
            <a:pPr eaLnBrk="1" hangingPunct="1"/>
            <a:r>
              <a:rPr lang="fr-FR">
                <a:latin typeface="Times" charset="0"/>
              </a:rPr>
              <a:t>Penser a mettre technicien sup (appellation generale : AI : fonction publique seulement???)</a:t>
            </a:r>
          </a:p>
          <a:p>
            <a:pPr eaLnBrk="1" hangingPunct="1"/>
            <a:r>
              <a:rPr lang="fr-FR">
                <a:latin typeface="Times" charset="0"/>
              </a:rPr>
              <a:t>Voir cadre d</a:t>
            </a:r>
            <a:r>
              <a:rPr lang="ja-JP" altLang="fr-FR">
                <a:latin typeface="Times" charset="0"/>
              </a:rPr>
              <a:t>’</a:t>
            </a:r>
            <a:r>
              <a:rPr lang="fr-FR">
                <a:latin typeface="Times" charset="0"/>
              </a:rPr>
              <a:t>encadrement technique????</a:t>
            </a: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r>
              <a:rPr lang="fr-FR">
                <a:latin typeface="Times" charset="0"/>
              </a:rPr>
              <a:t>14 licences pro et non 12</a:t>
            </a:r>
          </a:p>
          <a:p>
            <a:pPr eaLnBrk="1" hangingPunct="1"/>
            <a:endParaRPr lang="fr-FR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FB8BC59-74E0-3B45-896C-BDFF8EFC4C61}" type="slidenum">
              <a:rPr lang="fr-FR" sz="1200"/>
              <a:pPr/>
              <a:t>39</a:t>
            </a:fld>
            <a:endParaRPr lang="fr-FR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>
                <a:latin typeface="Times" charset="0"/>
              </a:rPr>
              <a:t>Pour 2006-2007</a:t>
            </a:r>
          </a:p>
          <a:p>
            <a:pPr eaLnBrk="1" hangingPunct="1"/>
            <a:r>
              <a:rPr lang="fr-FR">
                <a:latin typeface="Times" charset="0"/>
              </a:rPr>
              <a:t>Penser a mettre technicien sup (appellation generale : AI : fonction publique seulement???)</a:t>
            </a:r>
          </a:p>
          <a:p>
            <a:pPr eaLnBrk="1" hangingPunct="1"/>
            <a:r>
              <a:rPr lang="fr-FR">
                <a:latin typeface="Times" charset="0"/>
              </a:rPr>
              <a:t>Voir cadre d</a:t>
            </a:r>
            <a:r>
              <a:rPr lang="ja-JP" altLang="fr-FR">
                <a:latin typeface="Times" charset="0"/>
              </a:rPr>
              <a:t>’</a:t>
            </a:r>
            <a:r>
              <a:rPr lang="fr-FR">
                <a:latin typeface="Times" charset="0"/>
              </a:rPr>
              <a:t>encadrement technique????</a:t>
            </a: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r>
              <a:rPr lang="fr-FR">
                <a:latin typeface="Times" charset="0"/>
              </a:rPr>
              <a:t>14 licences pro et non 12</a:t>
            </a:r>
          </a:p>
          <a:p>
            <a:pPr eaLnBrk="1" hangingPunct="1"/>
            <a:endParaRPr lang="fr-FR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A377D-42F8-459E-8903-EC15AFC3320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4D7A6-20EF-491F-9A37-2081B919B3E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82E00-9F86-48F3-BE45-1C1A5A0D154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E9EC2-F36A-48B7-B3F5-CC41F165CB44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2BFEC-CBDE-4BAA-A2F7-11B115F52749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39F78-07B3-45B3-AA43-6C2C833585A0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F993F-FE5A-483E-9B66-CBE9DCCC500A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40D13-C5BD-4821-9006-FA8A981264EA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8630-3700-4D75-B679-94022F5A5E13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6C2E1-5D40-4289-A80C-B889EEA27FDA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868E1-2B7D-4FFD-80FD-8D3331614AF4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70B00-1E05-4E1A-BBEB-4BCD0AD44F4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A488C-1FEF-4762-A90C-545A826697E6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97E63-4EF1-4E15-8713-9BD179181C10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A9C44-DC90-42CC-B5E7-11F1FCEB7AD2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4CB15-8CF5-4477-9402-8065622A53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3DCD4-5484-4F7E-87CE-E033510CD29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0C565-1307-4FD1-9070-83A82280C3B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BB626-5071-4611-BD18-C3185F9E7B5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E0422-12F5-43C1-ACB2-5C20EB26BAE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6C26A-0765-45B1-848B-958CF2690D2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BD6D8-D902-434B-B2D9-676FEC42BA2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828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BDDA64-43E5-4C6D-8B42-29C8FA6DCAC5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6609E"/>
          </a:solidFill>
          <a:latin typeface="+mj-lt"/>
          <a:ea typeface="ＭＳ Ｐゴシック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6600"/>
          </a:solidFill>
          <a:latin typeface="+mn-lt"/>
          <a:ea typeface="ＭＳ Ｐゴシック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4294D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CB0DC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smtClean="0">
              <a:solidFill>
                <a:srgbClr val="000000"/>
              </a:solidFill>
              <a:ea typeface="ＭＳ Ｐゴシック" pitchFamily="-65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smtClean="0">
              <a:solidFill>
                <a:srgbClr val="000000"/>
              </a:solidFill>
              <a:ea typeface="ＭＳ Ｐゴシック" pitchFamily="-65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79C055-CA56-4F22-8C3E-AB3A81CC4FEE}" type="slidenum">
              <a:rPr lang="fr-FR" smtClean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pPr/>
              <a:t>‹N°›</a:t>
            </a:fld>
            <a:endParaRPr lang="fr-FR" smtClean="0">
              <a:solidFill>
                <a:srgbClr val="000000"/>
              </a:solidFill>
              <a:ea typeface="ＭＳ Ｐゴシック" pitchFamily="-65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672" y="1844824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ETUDIER  </a:t>
            </a:r>
          </a:p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À  L’UNIVERSITE  BORDEAUX 1</a:t>
            </a:r>
            <a:endParaRPr lang="fr-FR" b="1" dirty="0">
              <a:solidFill>
                <a:srgbClr val="FF66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fr-FR" sz="4000" dirty="0" smtClean="0"/>
              <a:t>Accueil et accompagnement</a:t>
            </a:r>
            <a:br>
              <a:rPr lang="fr-FR" sz="4000" dirty="0" smtClean="0"/>
            </a:br>
            <a:r>
              <a:rPr lang="fr-FR" u="sng" dirty="0" smtClean="0"/>
              <a:t>L</a:t>
            </a:r>
            <a:r>
              <a:rPr lang="fr-FR" sz="4000" u="sng" dirty="0" smtClean="0"/>
              <a:t>es acteurs</a:t>
            </a:r>
            <a:endParaRPr lang="fr-FR" sz="4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18456"/>
            <a:ext cx="9144000" cy="4114800"/>
          </a:xfrm>
        </p:spPr>
        <p:txBody>
          <a:bodyPr/>
          <a:lstStyle/>
          <a:p>
            <a:pPr lvl="1" algn="just">
              <a:buFont typeface="Arial"/>
              <a:buChar char="•"/>
            </a:pPr>
            <a:r>
              <a:rPr lang="fr-FR" sz="2400" dirty="0" smtClean="0">
                <a:solidFill>
                  <a:srgbClr val="FF6600"/>
                </a:solidFill>
              </a:rPr>
              <a:t>Des </a:t>
            </a:r>
            <a:r>
              <a:rPr lang="fr-FR" sz="2400" dirty="0" smtClean="0">
                <a:solidFill>
                  <a:srgbClr val="36609E"/>
                </a:solidFill>
              </a:rPr>
              <a:t>directeurs d’études </a:t>
            </a:r>
            <a:r>
              <a:rPr lang="fr-FR" sz="2400" dirty="0" smtClean="0">
                <a:solidFill>
                  <a:srgbClr val="FF6600"/>
                </a:solidFill>
              </a:rPr>
              <a:t>dont la mission est l’organisation de l’accueil, de l’information, du suivi pédagogique et de l’aide à l’orientation progressive des étudiants.</a:t>
            </a:r>
          </a:p>
          <a:p>
            <a:pPr lvl="1" algn="just">
              <a:buNone/>
            </a:pPr>
            <a:endParaRPr lang="fr-FR" sz="2400" dirty="0" smtClean="0">
              <a:solidFill>
                <a:srgbClr val="FF6600"/>
              </a:solidFill>
            </a:endParaRPr>
          </a:p>
          <a:p>
            <a:pPr lvl="1" algn="just">
              <a:buFont typeface="Arial"/>
              <a:buChar char="•"/>
            </a:pPr>
            <a:r>
              <a:rPr lang="fr-FR" sz="2400" dirty="0" smtClean="0">
                <a:solidFill>
                  <a:srgbClr val="FF6600"/>
                </a:solidFill>
              </a:rPr>
              <a:t>Des </a:t>
            </a:r>
            <a:r>
              <a:rPr lang="fr-FR" sz="2400" dirty="0" smtClean="0">
                <a:solidFill>
                  <a:srgbClr val="36609E"/>
                </a:solidFill>
              </a:rPr>
              <a:t>enseignants responsables de la mention </a:t>
            </a:r>
            <a:r>
              <a:rPr lang="fr-FR" sz="2400" dirty="0" smtClean="0">
                <a:solidFill>
                  <a:srgbClr val="FF6600"/>
                </a:solidFill>
              </a:rPr>
              <a:t>choisie qui sont là pour guider l’étudiant dans ses choix d’orientation</a:t>
            </a:r>
          </a:p>
          <a:p>
            <a:pPr lvl="1" algn="just">
              <a:buNone/>
            </a:pPr>
            <a:endParaRPr lang="fr-FR" sz="2400" dirty="0" smtClean="0">
              <a:solidFill>
                <a:srgbClr val="FF6600"/>
              </a:solidFill>
            </a:endParaRPr>
          </a:p>
          <a:p>
            <a:pPr lvl="1" algn="just">
              <a:buFont typeface="Arial"/>
              <a:buChar char="•"/>
            </a:pPr>
            <a:r>
              <a:rPr lang="fr-FR" sz="2400" dirty="0" smtClean="0">
                <a:solidFill>
                  <a:srgbClr val="FF6600"/>
                </a:solidFill>
              </a:rPr>
              <a:t>La </a:t>
            </a:r>
            <a:r>
              <a:rPr lang="fr-FR" sz="2400" dirty="0" smtClean="0">
                <a:solidFill>
                  <a:srgbClr val="36609E"/>
                </a:solidFill>
              </a:rPr>
              <a:t>cellule phase </a:t>
            </a:r>
            <a:r>
              <a:rPr lang="fr-FR" sz="2400" dirty="0" smtClean="0">
                <a:solidFill>
                  <a:srgbClr val="FF6600"/>
                </a:solidFill>
              </a:rPr>
              <a:t>pour les étudiants à besoins spécifiques</a:t>
            </a:r>
          </a:p>
          <a:p>
            <a:pPr lvl="1" algn="just">
              <a:buNone/>
            </a:pPr>
            <a:endParaRPr lang="fr-FR" sz="2400" dirty="0" smtClean="0">
              <a:solidFill>
                <a:srgbClr val="FF6600"/>
              </a:solidFill>
            </a:endParaRPr>
          </a:p>
          <a:p>
            <a:pPr lvl="1" algn="just">
              <a:buFont typeface="Arial"/>
              <a:buChar char="•"/>
            </a:pPr>
            <a:r>
              <a:rPr lang="fr-FR" sz="2400" dirty="0" smtClean="0">
                <a:solidFill>
                  <a:srgbClr val="FF6600"/>
                </a:solidFill>
              </a:rPr>
              <a:t>Le </a:t>
            </a:r>
            <a:r>
              <a:rPr lang="fr-FR" sz="2400" dirty="0" smtClean="0">
                <a:solidFill>
                  <a:srgbClr val="36609E"/>
                </a:solidFill>
              </a:rPr>
              <a:t>S</a:t>
            </a:r>
            <a:r>
              <a:rPr lang="fr-FR" sz="2400" dirty="0" smtClean="0">
                <a:solidFill>
                  <a:srgbClr val="FF6600"/>
                </a:solidFill>
              </a:rPr>
              <a:t>ervice</a:t>
            </a:r>
            <a:r>
              <a:rPr lang="fr-FR" sz="2400" dirty="0" smtClean="0">
                <a:solidFill>
                  <a:srgbClr val="36609E"/>
                </a:solidFill>
              </a:rPr>
              <a:t> O</a:t>
            </a:r>
            <a:r>
              <a:rPr lang="fr-FR" sz="2400" dirty="0" smtClean="0">
                <a:solidFill>
                  <a:srgbClr val="FF6600"/>
                </a:solidFill>
              </a:rPr>
              <a:t>rientation </a:t>
            </a:r>
            <a:r>
              <a:rPr lang="fr-FR" sz="2400" dirty="0" smtClean="0">
                <a:solidFill>
                  <a:srgbClr val="36609E"/>
                </a:solidFill>
              </a:rPr>
              <a:t>E</a:t>
            </a:r>
            <a:r>
              <a:rPr lang="fr-FR" sz="2400" dirty="0" smtClean="0">
                <a:solidFill>
                  <a:srgbClr val="FF6600"/>
                </a:solidFill>
              </a:rPr>
              <a:t>mploi</a:t>
            </a:r>
          </a:p>
          <a:p>
            <a:pPr>
              <a:buFont typeface="Arial"/>
              <a:buChar char="•"/>
            </a:pPr>
            <a:endParaRPr lang="fr-FR" sz="2800" dirty="0" smtClean="0"/>
          </a:p>
          <a:p>
            <a:endParaRPr lang="fr-FR" sz="2800" dirty="0"/>
          </a:p>
        </p:txBody>
      </p:sp>
    </p:spTree>
  </p:cSld>
  <p:clrMapOvr>
    <a:masterClrMapping/>
  </p:clrMapOvr>
  <p:transition advTm="1162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mp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526" y="4293604"/>
            <a:ext cx="2316152" cy="16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mus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285860"/>
            <a:ext cx="2428892" cy="201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T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643182"/>
            <a:ext cx="2171690" cy="184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73043" y="3357563"/>
            <a:ext cx="5256213" cy="7921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fr-FR" sz="2200" dirty="0" smtClean="0">
                <a:latin typeface="Arial" charset="0"/>
              </a:rPr>
              <a:t>Cours/TD intégrés et Travaux </a:t>
            </a:r>
            <a:r>
              <a:rPr lang="fr-FR" sz="2200" dirty="0">
                <a:latin typeface="Arial" charset="0"/>
              </a:rPr>
              <a:t>Dirigés (TD)</a:t>
            </a:r>
          </a:p>
          <a:p>
            <a:pPr algn="ctr"/>
            <a:r>
              <a:rPr lang="fr-FR" sz="2200" dirty="0" smtClean="0">
                <a:latin typeface="Arial" charset="0"/>
              </a:rPr>
              <a:t>30 </a:t>
            </a:r>
            <a:r>
              <a:rPr lang="fr-FR" sz="2200" dirty="0">
                <a:latin typeface="Arial" charset="0"/>
              </a:rPr>
              <a:t>étudiants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428992" y="1412875"/>
            <a:ext cx="4681538" cy="792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fr-FR" dirty="0" smtClean="0">
                <a:latin typeface="Arial" charset="0"/>
              </a:rPr>
              <a:t>T</a:t>
            </a:r>
            <a:r>
              <a:rPr lang="fr-FR" sz="2400" dirty="0" smtClean="0">
                <a:latin typeface="Arial" charset="0"/>
              </a:rPr>
              <a:t>ravaux </a:t>
            </a:r>
            <a:r>
              <a:rPr lang="fr-FR" sz="2400" dirty="0">
                <a:latin typeface="Arial" charset="0"/>
              </a:rPr>
              <a:t>pratiques (TP)</a:t>
            </a:r>
          </a:p>
          <a:p>
            <a:pPr algn="ctr"/>
            <a:r>
              <a:rPr lang="fr-FR" sz="2400" dirty="0" smtClean="0">
                <a:latin typeface="Arial" charset="0"/>
              </a:rPr>
              <a:t>15 </a:t>
            </a:r>
            <a:r>
              <a:rPr lang="fr-FR" sz="2400" dirty="0">
                <a:latin typeface="Arial" charset="0"/>
              </a:rPr>
              <a:t>à 30 étudiants</a:t>
            </a:r>
          </a:p>
        </p:txBody>
      </p:sp>
      <p:sp>
        <p:nvSpPr>
          <p:cNvPr id="166919" name="AutoShape 7"/>
          <p:cNvSpPr>
            <a:spLocks noChangeArrowheads="1"/>
          </p:cNvSpPr>
          <p:nvPr/>
        </p:nvSpPr>
        <p:spPr bwMode="auto">
          <a:xfrm>
            <a:off x="3887788" y="5516563"/>
            <a:ext cx="5256212" cy="7921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6300" cy="1143000"/>
          </a:xfrm>
        </p:spPr>
        <p:txBody>
          <a:bodyPr/>
          <a:lstStyle/>
          <a:p>
            <a:pPr algn="l" eaLnBrk="1" hangingPunct="1"/>
            <a:r>
              <a:rPr lang="fr-FR" sz="3200">
                <a:latin typeface="Comic Sans MS" charset="0"/>
              </a:rPr>
              <a:t>Dispositifs d'accueil et d</a:t>
            </a:r>
            <a:r>
              <a:rPr lang="ja-JP" altLang="fr-FR" sz="3200">
                <a:latin typeface="Comic Sans MS" charset="0"/>
              </a:rPr>
              <a:t>’</a:t>
            </a:r>
            <a:r>
              <a:rPr lang="fr-FR" sz="3200">
                <a:latin typeface="Comic Sans MS" charset="0"/>
              </a:rPr>
              <a:t>aide à la réussite : des cours en petits groupes</a:t>
            </a:r>
            <a:endParaRPr lang="fr-FR" sz="32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166921" name="AutoShape 9"/>
          <p:cNvSpPr>
            <a:spLocks noChangeArrowheads="1"/>
          </p:cNvSpPr>
          <p:nvPr/>
        </p:nvSpPr>
        <p:spPr bwMode="auto">
          <a:xfrm rot="-5400000">
            <a:off x="3491707" y="1629569"/>
            <a:ext cx="503237" cy="3587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16200000">
            <a:off x="3491707" y="5301456"/>
            <a:ext cx="503238" cy="3587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5400000">
            <a:off x="5569754" y="3429793"/>
            <a:ext cx="503237" cy="3587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9228" name="Rectangle 11"/>
          <p:cNvSpPr>
            <a:spLocks noChangeArrowheads="1"/>
          </p:cNvSpPr>
          <p:nvPr/>
        </p:nvSpPr>
        <p:spPr bwMode="auto">
          <a:xfrm>
            <a:off x="3571868" y="5027630"/>
            <a:ext cx="5214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400" dirty="0" smtClean="0">
                <a:latin typeface="Arial" charset="0"/>
              </a:rPr>
              <a:t>Cours en </a:t>
            </a:r>
            <a:r>
              <a:rPr lang="fr-FR" sz="2400" dirty="0">
                <a:latin typeface="Arial" charset="0"/>
              </a:rPr>
              <a:t>amphithéâtre = </a:t>
            </a:r>
            <a:r>
              <a:rPr lang="fr-FR" sz="2400" dirty="0" smtClean="0">
                <a:latin typeface="Arial" charset="0"/>
              </a:rPr>
              <a:t>125 </a:t>
            </a:r>
            <a:r>
              <a:rPr lang="fr-FR" sz="2400" dirty="0">
                <a:latin typeface="Arial" charset="0"/>
              </a:rPr>
              <a:t>étudiants maximum</a:t>
            </a:r>
          </a:p>
        </p:txBody>
      </p:sp>
    </p:spTree>
    <p:extLst>
      <p:ext uri="{BB962C8B-B14F-4D97-AF65-F5344CB8AC3E}">
        <p14:creationId xmlns:p14="http://schemas.microsoft.com/office/powerpoint/2010/main" xmlns="" val="1171156914"/>
      </p:ext>
    </p:extLst>
  </p:cSld>
  <p:clrMapOvr>
    <a:masterClrMapping/>
  </p:clrMapOvr>
  <p:transition advTm="533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semaine type en premier semestre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8" y="3048016"/>
            <a:ext cx="4929190" cy="2381248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3h de cours</a:t>
            </a:r>
          </a:p>
          <a:p>
            <a:pPr lvl="0"/>
            <a:r>
              <a:rPr lang="fr-FR" dirty="0" smtClean="0"/>
              <a:t>16h de cours/TD intégrés</a:t>
            </a:r>
          </a:p>
          <a:p>
            <a:pPr lvl="0"/>
            <a:r>
              <a:rPr lang="fr-FR" dirty="0" smtClean="0"/>
              <a:t>4h de TD</a:t>
            </a:r>
          </a:p>
          <a:p>
            <a:pPr lvl="0"/>
            <a:r>
              <a:rPr lang="fr-FR" dirty="0" smtClean="0"/>
              <a:t>8h de TP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57224" y="1785926"/>
            <a:ext cx="6674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2D74"/>
                </a:solidFill>
                <a:latin typeface="Calibri" pitchFamily="34" charset="0"/>
              </a:rPr>
              <a:t>Mathématiques Informatique Sciences de la </a:t>
            </a:r>
          </a:p>
          <a:p>
            <a:pPr algn="ctr"/>
            <a:r>
              <a:rPr lang="fr-FR" sz="2800" dirty="0" smtClean="0">
                <a:solidFill>
                  <a:srgbClr val="FF2D74"/>
                </a:solidFill>
                <a:latin typeface="Calibri" pitchFamily="34" charset="0"/>
              </a:rPr>
              <a:t>Matière et de l’Ingénieur (MISMI)</a:t>
            </a:r>
            <a:endParaRPr lang="fr-FR" sz="2800" dirty="0">
              <a:solidFill>
                <a:srgbClr val="FF2D74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957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semaine type en premier semestre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8" y="2928934"/>
            <a:ext cx="4929190" cy="2381248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9,5h de cours</a:t>
            </a:r>
          </a:p>
          <a:p>
            <a:pPr lvl="0"/>
            <a:r>
              <a:rPr lang="fr-FR" dirty="0" smtClean="0"/>
              <a:t>4h de cours/TD intégrés</a:t>
            </a:r>
          </a:p>
          <a:p>
            <a:pPr lvl="0"/>
            <a:r>
              <a:rPr lang="fr-FR" dirty="0" smtClean="0"/>
              <a:t>9,5h de TD</a:t>
            </a:r>
          </a:p>
          <a:p>
            <a:pPr lvl="0"/>
            <a:r>
              <a:rPr lang="fr-FR" dirty="0" smtClean="0"/>
              <a:t>8h de TP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2844" y="1785926"/>
            <a:ext cx="869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2D74"/>
                </a:solidFill>
                <a:latin typeface="Calibri" pitchFamily="34" charset="0"/>
              </a:rPr>
              <a:t>Sciences de la Vie de la Terre et de l’Environnement (SVTE)</a:t>
            </a:r>
            <a:endParaRPr lang="fr-FR" sz="2800" dirty="0">
              <a:solidFill>
                <a:srgbClr val="FF2D74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957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143000"/>
          </a:xfrm>
        </p:spPr>
        <p:txBody>
          <a:bodyPr>
            <a:noAutofit/>
          </a:bodyPr>
          <a:lstStyle/>
          <a:p>
            <a:r>
              <a:rPr lang="fr-FR" dirty="0" smtClean="0"/>
              <a:t>Evaluation tout au long du semestre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3960440"/>
          </a:xfrm>
        </p:spPr>
        <p:txBody>
          <a:bodyPr>
            <a:normAutofit fontScale="92500" lnSpcReduction="20000"/>
          </a:bodyPr>
          <a:lstStyle/>
          <a:p>
            <a:r>
              <a:rPr lang="fr-FR" sz="3500" dirty="0" smtClean="0"/>
              <a:t>En L1, </a:t>
            </a:r>
            <a:r>
              <a:rPr lang="fr-FR" sz="3500" dirty="0" smtClean="0">
                <a:solidFill>
                  <a:srgbClr val="36609E"/>
                </a:solidFill>
              </a:rPr>
              <a:t>C</a:t>
            </a:r>
            <a:r>
              <a:rPr lang="fr-FR" sz="3500" dirty="0" smtClean="0"/>
              <a:t>ontrôle </a:t>
            </a:r>
            <a:r>
              <a:rPr lang="fr-FR" sz="3500" dirty="0" smtClean="0">
                <a:solidFill>
                  <a:srgbClr val="36609E"/>
                </a:solidFill>
              </a:rPr>
              <a:t>C</a:t>
            </a:r>
            <a:r>
              <a:rPr lang="fr-FR" sz="3500" dirty="0" smtClean="0"/>
              <a:t>ontinu </a:t>
            </a:r>
            <a:r>
              <a:rPr lang="fr-FR" sz="3500" dirty="0" smtClean="0">
                <a:solidFill>
                  <a:srgbClr val="36609E"/>
                </a:solidFill>
              </a:rPr>
              <a:t>I</a:t>
            </a:r>
            <a:r>
              <a:rPr lang="fr-FR" sz="3500" dirty="0" smtClean="0"/>
              <a:t>ntégral (CCI)</a:t>
            </a:r>
          </a:p>
          <a:p>
            <a:pPr lvl="1">
              <a:buNone/>
            </a:pPr>
            <a:r>
              <a:rPr lang="fr-FR" dirty="0" smtClean="0">
                <a:solidFill>
                  <a:srgbClr val="019796"/>
                </a:solidFill>
              </a:rPr>
              <a:t>Une trentaine de notes au minimum par semestre</a:t>
            </a:r>
          </a:p>
          <a:p>
            <a:pPr lvl="1">
              <a:buNone/>
            </a:pPr>
            <a:endParaRPr lang="fr-FR" dirty="0" smtClean="0">
              <a:solidFill>
                <a:srgbClr val="019796"/>
              </a:solidFill>
            </a:endParaRPr>
          </a:p>
          <a:p>
            <a:r>
              <a:rPr lang="fr-FR" sz="3500" dirty="0" smtClean="0"/>
              <a:t>L2, L3, il y a une session d’examen en fin de semestre avec session de rattrapage</a:t>
            </a:r>
          </a:p>
          <a:p>
            <a:pPr algn="ctr">
              <a:buNone/>
            </a:pPr>
            <a:r>
              <a:rPr lang="fr-FR" sz="2824" b="1" dirty="0" smtClean="0">
                <a:solidFill>
                  <a:srgbClr val="36609E"/>
                </a:solidFill>
              </a:rPr>
              <a:t>mais</a:t>
            </a:r>
          </a:p>
          <a:p>
            <a:pPr algn="just">
              <a:buNone/>
            </a:pPr>
            <a:r>
              <a:rPr lang="fr-FR" sz="3500" dirty="0" smtClean="0"/>
              <a:t>    des notes de contrôle continu (TP ou devoirs) interviennent toujours dans le résultat d’un semestre </a:t>
            </a:r>
          </a:p>
          <a:p>
            <a:endParaRPr lang="fr-FR" dirty="0"/>
          </a:p>
        </p:txBody>
      </p:sp>
    </p:spTree>
  </p:cSld>
  <p:clrMapOvr>
    <a:masterClrMapping/>
  </p:clrMapOvr>
  <p:transition advTm="416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>
            <a:noAutofit/>
          </a:bodyPr>
          <a:lstStyle/>
          <a:p>
            <a:r>
              <a:rPr lang="fr-FR" b="1" dirty="0" smtClean="0"/>
              <a:t>Préparation à l'insertion professionnelle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55365"/>
            <a:ext cx="9144000" cy="4525963"/>
          </a:xfrm>
        </p:spPr>
        <p:txBody>
          <a:bodyPr>
            <a:noAutofit/>
          </a:bodyPr>
          <a:lstStyle/>
          <a:p>
            <a:r>
              <a:rPr lang="fr-FR" sz="2800" dirty="0" smtClean="0"/>
              <a:t>En L1, L2 et L3, des </a:t>
            </a:r>
            <a:r>
              <a:rPr lang="fr-FR" sz="2800" dirty="0" smtClean="0">
                <a:solidFill>
                  <a:srgbClr val="36609E"/>
                </a:solidFill>
              </a:rPr>
              <a:t>UE de préparation au projet professionnel</a:t>
            </a:r>
          </a:p>
          <a:p>
            <a:endParaRPr lang="fr-FR" sz="1600" dirty="0" smtClean="0">
              <a:solidFill>
                <a:srgbClr val="36609E"/>
              </a:solidFill>
            </a:endParaRPr>
          </a:p>
          <a:p>
            <a:r>
              <a:rPr lang="fr-FR" sz="2800" dirty="0" smtClean="0"/>
              <a:t>Une </a:t>
            </a:r>
            <a:r>
              <a:rPr lang="fr-FR" sz="2800" dirty="0" smtClean="0">
                <a:solidFill>
                  <a:srgbClr val="36609E"/>
                </a:solidFill>
              </a:rPr>
              <a:t>mise en situation professionnelle intégrée dans les parcours </a:t>
            </a:r>
            <a:r>
              <a:rPr lang="fr-FR" sz="2800" dirty="0" smtClean="0"/>
              <a:t>pour tous les étudiants de L3 </a:t>
            </a:r>
          </a:p>
          <a:p>
            <a:pPr>
              <a:buNone/>
            </a:pPr>
            <a:endParaRPr lang="fr-FR" sz="1600" dirty="0" smtClean="0"/>
          </a:p>
          <a:p>
            <a:r>
              <a:rPr lang="fr-FR" sz="2800" dirty="0" smtClean="0"/>
              <a:t>Des </a:t>
            </a:r>
            <a:r>
              <a:rPr lang="fr-FR" sz="2800" dirty="0" smtClean="0">
                <a:solidFill>
                  <a:srgbClr val="36609E"/>
                </a:solidFill>
              </a:rPr>
              <a:t>stages optionnels</a:t>
            </a:r>
            <a:r>
              <a:rPr lang="fr-FR" sz="2800" dirty="0" smtClean="0"/>
              <a:t> d’ouverture, en entreprise et / ou laboratoire permettent un premier contact avec la vie professionnelle.</a:t>
            </a:r>
            <a:br>
              <a:rPr lang="fr-FR" sz="2800" dirty="0" smtClean="0"/>
            </a:br>
            <a:endParaRPr lang="fr-FR" sz="2800" dirty="0" smtClean="0"/>
          </a:p>
          <a:p>
            <a:endParaRPr lang="fr-FR" sz="2800" dirty="0"/>
          </a:p>
        </p:txBody>
      </p:sp>
    </p:spTree>
  </p:cSld>
  <p:clrMapOvr>
    <a:masterClrMapping/>
  </p:clrMapOvr>
  <p:transition advTm="1232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Plusieurs types de tutorat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320280"/>
            <a:ext cx="9144000" cy="2548880"/>
          </a:xfrm>
        </p:spPr>
        <p:txBody>
          <a:bodyPr/>
          <a:lstStyle/>
          <a:p>
            <a:pPr lvl="0"/>
            <a:r>
              <a:rPr lang="fr-FR" dirty="0" smtClean="0"/>
              <a:t>Assuré </a:t>
            </a:r>
            <a:r>
              <a:rPr lang="fr-FR" dirty="0" smtClean="0">
                <a:solidFill>
                  <a:srgbClr val="36609E"/>
                </a:solidFill>
              </a:rPr>
              <a:t>par des étudiants </a:t>
            </a:r>
            <a:r>
              <a:rPr lang="fr-FR" dirty="0" smtClean="0"/>
              <a:t>plus avancés = cours particuliers gratuits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>
                <a:solidFill>
                  <a:srgbClr val="36609E"/>
                </a:solidFill>
              </a:rPr>
              <a:t>Intégré </a:t>
            </a:r>
            <a:r>
              <a:rPr lang="fr-FR" dirty="0" smtClean="0"/>
              <a:t>dans les enseignements</a:t>
            </a:r>
          </a:p>
          <a:p>
            <a:pPr lvl="0">
              <a:buNone/>
            </a:pPr>
            <a:endParaRPr lang="fr-FR" dirty="0" smtClean="0"/>
          </a:p>
        </p:txBody>
      </p:sp>
    </p:spTree>
  </p:cSld>
  <p:clrMapOvr>
    <a:masterClrMapping/>
  </p:clrMapOvr>
  <p:transition advTm="597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1785926"/>
            <a:ext cx="7772400" cy="1143000"/>
          </a:xfrm>
        </p:spPr>
        <p:txBody>
          <a:bodyPr/>
          <a:lstStyle/>
          <a:p>
            <a:r>
              <a:rPr lang="fr-FR" dirty="0" smtClean="0"/>
              <a:t>Des formations pour tous les types d’étudiants</a:t>
            </a:r>
            <a:endParaRPr lang="fr-FR" dirty="0"/>
          </a:p>
        </p:txBody>
      </p:sp>
    </p:spTree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30"/>
          <p:cNvSpPr txBox="1">
            <a:spLocks noChangeArrowheads="1"/>
          </p:cNvSpPr>
          <p:nvPr/>
        </p:nvSpPr>
        <p:spPr bwMode="auto">
          <a:xfrm>
            <a:off x="323850" y="5873750"/>
            <a:ext cx="154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kumimoji="1" lang="fr-FR">
                <a:latin typeface="Comic Sans MS" charset="0"/>
              </a:rPr>
              <a:t>Années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6632"/>
            <a:ext cx="5472608" cy="577111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4788024" y="5157192"/>
            <a:ext cx="1224136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647801"/>
      </p:ext>
    </p:extLst>
  </p:cSld>
  <p:clrMapOvr>
    <a:masterClrMapping/>
  </p:clrMapOvr>
  <p:transition advTm="458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fr-FR" sz="2400"/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785813" y="28575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2800" b="1" dirty="0">
                <a:solidFill>
                  <a:schemeClr val="tx2"/>
                </a:solidFill>
                <a:latin typeface="Comic Sans MS" charset="0"/>
              </a:rPr>
              <a:t>La Licence à l</a:t>
            </a:r>
            <a:r>
              <a:rPr lang="ja-JP" altLang="fr-FR" sz="2800" b="1" dirty="0">
                <a:solidFill>
                  <a:schemeClr val="tx2"/>
                </a:solidFill>
                <a:latin typeface="Comic Sans MS" charset="0"/>
              </a:rPr>
              <a:t>’</a:t>
            </a:r>
            <a:r>
              <a:rPr lang="fr-FR" sz="2800" b="1" dirty="0">
                <a:solidFill>
                  <a:schemeClr val="tx2"/>
                </a:solidFill>
                <a:latin typeface="Comic Sans MS" charset="0"/>
              </a:rPr>
              <a:t>Université Bordeaux1: Une orientation progressive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39552" y="4335487"/>
            <a:ext cx="5328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400" b="1" dirty="0" smtClean="0">
                <a:solidFill>
                  <a:srgbClr val="FF2D74"/>
                </a:solidFill>
                <a:latin typeface="Comic Sans MS" charset="0"/>
              </a:rPr>
              <a:t>En L2 ou L3 : Choix de parcours</a:t>
            </a:r>
            <a:endParaRPr lang="fr-FR" sz="2400" b="1" dirty="0">
              <a:solidFill>
                <a:srgbClr val="FF2D74"/>
              </a:solidFill>
              <a:latin typeface="Comic Sans M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9183" y="3183359"/>
            <a:ext cx="5853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/>
              <a:buChar char="•"/>
            </a:pPr>
            <a:r>
              <a:rPr lang="fr-FR" b="1" dirty="0">
                <a:solidFill>
                  <a:srgbClr val="E07000"/>
                </a:solidFill>
                <a:latin typeface="Comic Sans MS" charset="0"/>
              </a:rPr>
              <a:t>Semestre 2 = Choix de mention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86238" y="1747482"/>
            <a:ext cx="7326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r-FR" b="1" dirty="0">
                <a:solidFill>
                  <a:srgbClr val="0099FF"/>
                </a:solidFill>
                <a:latin typeface="Comic Sans MS" charset="0"/>
              </a:rPr>
              <a:t>En </a:t>
            </a:r>
            <a:r>
              <a:rPr lang="fr-FR" b="1" dirty="0" smtClean="0">
                <a:solidFill>
                  <a:srgbClr val="0099FF"/>
                </a:solidFill>
                <a:latin typeface="Comic Sans MS" charset="0"/>
              </a:rPr>
              <a:t>L1</a:t>
            </a:r>
          </a:p>
          <a:p>
            <a:pPr eaLnBrk="1" hangingPunct="1"/>
            <a:endParaRPr lang="fr-FR" b="1" dirty="0">
              <a:solidFill>
                <a:srgbClr val="0099FF"/>
              </a:solidFill>
              <a:latin typeface="Comic Sans MS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fr-FR" b="1" dirty="0">
                <a:solidFill>
                  <a:srgbClr val="0099FF"/>
                </a:solidFill>
                <a:latin typeface="Comic Sans MS" charset="0"/>
              </a:rPr>
              <a:t>Semestre 1 = Orientation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30316629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02915"/>
            <a:ext cx="8132763" cy="765845"/>
          </a:xfrm>
        </p:spPr>
        <p:txBody>
          <a:bodyPr/>
          <a:lstStyle/>
          <a:p>
            <a:pPr eaLnBrk="1" hangingPunct="1"/>
            <a:r>
              <a:rPr lang="fr-FR" sz="4000" b="1" i="1" u="sng" dirty="0">
                <a:latin typeface="Comic Sans MS" charset="0"/>
              </a:rPr>
              <a:t>Comment choisir ?</a:t>
            </a:r>
            <a:br>
              <a:rPr lang="fr-FR" sz="4000" b="1" i="1" u="sng" dirty="0">
                <a:latin typeface="Comic Sans MS" charset="0"/>
              </a:rPr>
            </a:br>
            <a:endParaRPr lang="fr-FR" sz="4000" dirty="0">
              <a:latin typeface="Comic Sans MS" charset="0"/>
            </a:endParaRPr>
          </a:p>
        </p:txBody>
      </p:sp>
      <p:sp>
        <p:nvSpPr>
          <p:cNvPr id="3091" name="AutoShape 26"/>
          <p:cNvSpPr>
            <a:spLocks noChangeArrowheads="1"/>
          </p:cNvSpPr>
          <p:nvPr/>
        </p:nvSpPr>
        <p:spPr bwMode="auto">
          <a:xfrm>
            <a:off x="1619250" y="3069208"/>
            <a:ext cx="5545138" cy="4318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solidFill>
                  <a:srgbClr val="36609E"/>
                </a:solidFill>
                <a:latin typeface="Comic Sans MS" charset="0"/>
              </a:rPr>
              <a:t>Conditions d</a:t>
            </a:r>
            <a:r>
              <a:rPr lang="ja-JP" altLang="fr-FR" sz="2000" b="1" dirty="0" smtClean="0">
                <a:solidFill>
                  <a:srgbClr val="36609E"/>
                </a:solidFill>
                <a:latin typeface="Comic Sans MS" charset="0"/>
              </a:rPr>
              <a:t>’</a:t>
            </a:r>
            <a:r>
              <a:rPr lang="fr-FR" sz="2000" b="1" dirty="0" smtClean="0">
                <a:solidFill>
                  <a:srgbClr val="36609E"/>
                </a:solidFill>
                <a:latin typeface="Comic Sans MS" charset="0"/>
              </a:rPr>
              <a:t>accès (sélection) ?</a:t>
            </a:r>
            <a:endParaRPr lang="fr-FR" sz="2000" b="1" dirty="0">
              <a:solidFill>
                <a:srgbClr val="36609E"/>
              </a:solidFill>
              <a:latin typeface="Comic Sans MS" charset="0"/>
            </a:endParaRPr>
          </a:p>
        </p:txBody>
      </p:sp>
      <p:sp>
        <p:nvSpPr>
          <p:cNvPr id="3089" name="AutoShape 27"/>
          <p:cNvSpPr>
            <a:spLocks noChangeArrowheads="1"/>
          </p:cNvSpPr>
          <p:nvPr/>
        </p:nvSpPr>
        <p:spPr bwMode="auto">
          <a:xfrm>
            <a:off x="1619250" y="3789288"/>
            <a:ext cx="5545138" cy="4318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solidFill>
                  <a:srgbClr val="36609E"/>
                </a:solidFill>
                <a:latin typeface="Comic Sans MS" charset="0"/>
              </a:rPr>
              <a:t>Chances de réussite ?</a:t>
            </a:r>
            <a:r>
              <a:rPr lang="fr-FR" sz="2000" dirty="0" smtClean="0">
                <a:solidFill>
                  <a:srgbClr val="36609E"/>
                </a:solidFill>
                <a:latin typeface="Comic Sans MS" charset="0"/>
              </a:rPr>
              <a:t> </a:t>
            </a:r>
            <a:endParaRPr lang="fr-FR" sz="2000" dirty="0">
              <a:solidFill>
                <a:srgbClr val="36609E"/>
              </a:solidFill>
              <a:latin typeface="Comic Sans MS" charset="0"/>
            </a:endParaRPr>
          </a:p>
        </p:txBody>
      </p:sp>
      <p:sp>
        <p:nvSpPr>
          <p:cNvPr id="3087" name="AutoShape 28"/>
          <p:cNvSpPr>
            <a:spLocks noChangeArrowheads="1"/>
          </p:cNvSpPr>
          <p:nvPr/>
        </p:nvSpPr>
        <p:spPr bwMode="auto">
          <a:xfrm>
            <a:off x="1619250" y="4509368"/>
            <a:ext cx="5545138" cy="4318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solidFill>
                  <a:srgbClr val="36609E"/>
                </a:solidFill>
                <a:latin typeface="Comic Sans MS" charset="0"/>
              </a:rPr>
              <a:t>Insertion professionnelle ?</a:t>
            </a:r>
            <a:endParaRPr lang="fr-FR" sz="2000" b="1" dirty="0">
              <a:solidFill>
                <a:srgbClr val="36609E"/>
              </a:solidFill>
              <a:latin typeface="Comic Sans MS" charset="0"/>
            </a:endParaRPr>
          </a:p>
        </p:txBody>
      </p:sp>
      <p:sp>
        <p:nvSpPr>
          <p:cNvPr id="3083" name="AutoShape 26"/>
          <p:cNvSpPr>
            <a:spLocks noChangeArrowheads="1"/>
          </p:cNvSpPr>
          <p:nvPr/>
        </p:nvSpPr>
        <p:spPr bwMode="auto">
          <a:xfrm>
            <a:off x="1571625" y="2364518"/>
            <a:ext cx="5545138" cy="4318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solidFill>
                  <a:srgbClr val="36609E"/>
                </a:solidFill>
                <a:latin typeface="Comic Sans MS" charset="0"/>
              </a:rPr>
              <a:t>Affinités ?</a:t>
            </a:r>
            <a:endParaRPr lang="fr-FR" sz="2000" b="1" dirty="0">
              <a:solidFill>
                <a:srgbClr val="36609E"/>
              </a:solidFill>
              <a:latin typeface="Comic Sans MS" charset="0"/>
            </a:endParaRP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571625" y="1628800"/>
            <a:ext cx="5545138" cy="431800"/>
            <a:chOff x="1020" y="2341"/>
            <a:chExt cx="3493" cy="272"/>
          </a:xfrm>
        </p:grpSpPr>
        <p:sp>
          <p:nvSpPr>
            <p:cNvPr id="3081" name="AutoShape 26"/>
            <p:cNvSpPr>
              <a:spLocks noChangeArrowheads="1"/>
            </p:cNvSpPr>
            <p:nvPr/>
          </p:nvSpPr>
          <p:spPr bwMode="auto">
            <a:xfrm>
              <a:off x="1020" y="2341"/>
              <a:ext cx="3493" cy="27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endParaRPr lang="fr-FR" sz="2000" dirty="0">
                <a:solidFill>
                  <a:srgbClr val="36609E"/>
                </a:solidFill>
              </a:endParaRPr>
            </a:p>
          </p:txBody>
        </p:sp>
        <p:sp>
          <p:nvSpPr>
            <p:cNvPr id="3082" name="Text Box 21"/>
            <p:cNvSpPr txBox="1">
              <a:spLocks noChangeArrowheads="1"/>
            </p:cNvSpPr>
            <p:nvPr/>
          </p:nvSpPr>
          <p:spPr bwMode="auto">
            <a:xfrm>
              <a:off x="1156" y="2341"/>
              <a:ext cx="32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b="1" dirty="0">
                  <a:solidFill>
                    <a:srgbClr val="36609E"/>
                  </a:solidFill>
                  <a:latin typeface="Comic Sans MS" charset="0"/>
                </a:rPr>
                <a:t>Projet </a:t>
              </a:r>
              <a:r>
                <a:rPr lang="fr-FR" b="1" dirty="0" smtClean="0">
                  <a:solidFill>
                    <a:srgbClr val="36609E"/>
                  </a:solidFill>
                  <a:latin typeface="Comic Sans MS" charset="0"/>
                </a:rPr>
                <a:t>professionnel ?</a:t>
              </a:r>
              <a:endParaRPr lang="fr-FR" b="1" dirty="0">
                <a:solidFill>
                  <a:srgbClr val="36609E"/>
                </a:solidFill>
                <a:latin typeface="Comic Sans MS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67436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 animBg="1"/>
      <p:bldP spid="3089" grpId="0" animBg="1"/>
      <p:bldP spid="3087" grpId="0" animBg="1"/>
      <p:bldP spid="30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323850" y="404813"/>
            <a:ext cx="843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3600" b="1" dirty="0">
                <a:solidFill>
                  <a:srgbClr val="36609E"/>
                </a:solidFill>
                <a:latin typeface="Comic Sans MS" charset="0"/>
              </a:rPr>
              <a:t>Première année de licence</a:t>
            </a:r>
            <a:r>
              <a:rPr lang="fr-FR" sz="2800" b="1" dirty="0">
                <a:solidFill>
                  <a:srgbClr val="36609E"/>
                </a:solidFill>
                <a:latin typeface="Comic Sans MS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endParaRPr lang="fr-FR" sz="1800" b="1" dirty="0">
              <a:solidFill>
                <a:srgbClr val="36609E"/>
              </a:solidFill>
              <a:latin typeface="Comic Sans MS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fr-FR" sz="3200" b="1" dirty="0">
                <a:solidFill>
                  <a:srgbClr val="95B550"/>
                </a:solidFill>
                <a:latin typeface="Comic Sans MS" charset="0"/>
              </a:rPr>
              <a:t>Semestre 1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 b="1" dirty="0">
                <a:solidFill>
                  <a:srgbClr val="95B550"/>
                </a:solidFill>
                <a:latin typeface="Comic Sans MS" charset="0"/>
              </a:rPr>
              <a:t>Semestre d’orientation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250825" y="2781300"/>
            <a:ext cx="3887788" cy="20875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omic Sans MS" charset="0"/>
              </a:rPr>
              <a:t>SVTE</a:t>
            </a:r>
          </a:p>
          <a:p>
            <a:pPr algn="ctr"/>
            <a:endParaRPr lang="fr-FR" sz="1600" b="1" dirty="0" smtClean="0">
              <a:solidFill>
                <a:schemeClr val="bg1"/>
              </a:solidFill>
              <a:latin typeface="Comic Sans MS" charset="0"/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Comic Sans MS" charset="0"/>
              </a:rPr>
              <a:t>Sciences </a:t>
            </a:r>
            <a:r>
              <a:rPr lang="fr-FR" b="1" dirty="0">
                <a:solidFill>
                  <a:schemeClr val="bg1"/>
                </a:solidFill>
                <a:latin typeface="Comic Sans MS" charset="0"/>
              </a:rPr>
              <a:t>de la Vie, 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Comic Sans MS" charset="0"/>
              </a:rPr>
              <a:t>de la Terre 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Comic Sans MS" charset="0"/>
              </a:rPr>
              <a:t>et de l’Environnement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4572000" y="2781300"/>
            <a:ext cx="4321175" cy="208756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omic Sans MS" charset="0"/>
              </a:rPr>
              <a:t>MISMI</a:t>
            </a:r>
          </a:p>
          <a:p>
            <a:pPr algn="ctr"/>
            <a:endParaRPr lang="fr-FR" sz="1600" b="1" dirty="0">
              <a:solidFill>
                <a:schemeClr val="bg1"/>
              </a:solidFill>
              <a:latin typeface="Comic Sans MS" charset="0"/>
            </a:endParaRPr>
          </a:p>
          <a:p>
            <a:pPr algn="ctr"/>
            <a:r>
              <a:rPr lang="fr-FR" sz="2300" b="1" dirty="0">
                <a:solidFill>
                  <a:schemeClr val="bg1"/>
                </a:solidFill>
                <a:latin typeface="Comic Sans MS" charset="0"/>
              </a:rPr>
              <a:t>Mathématiques, Informatique,</a:t>
            </a:r>
          </a:p>
          <a:p>
            <a:pPr algn="ctr"/>
            <a:r>
              <a:rPr lang="fr-FR" sz="2300" b="1" dirty="0">
                <a:solidFill>
                  <a:schemeClr val="bg1"/>
                </a:solidFill>
                <a:latin typeface="Comic Sans MS" charset="0"/>
              </a:rPr>
              <a:t>Sciences de la Matière et de</a:t>
            </a:r>
          </a:p>
          <a:p>
            <a:pPr algn="ctr"/>
            <a:r>
              <a:rPr lang="fr-FR" sz="2300" b="1" dirty="0">
                <a:solidFill>
                  <a:schemeClr val="bg1"/>
                </a:solidFill>
                <a:latin typeface="Comic Sans MS" charset="0"/>
              </a:rPr>
              <a:t>l’Ingénieur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79388" y="5157788"/>
            <a:ext cx="8809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chemeClr val="accent6"/>
                </a:solidFill>
                <a:latin typeface="Comic Sans MS" charset="0"/>
              </a:rPr>
              <a:t>La spécialité de Terminale n’est pas déterminante</a:t>
            </a:r>
          </a:p>
        </p:txBody>
      </p:sp>
    </p:spTree>
    <p:extLst>
      <p:ext uri="{BB962C8B-B14F-4D97-AF65-F5344CB8AC3E}">
        <p14:creationId xmlns:p14="http://schemas.microsoft.com/office/powerpoint/2010/main" xmlns="" val="345577772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55650" y="188640"/>
            <a:ext cx="7200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3200" dirty="0">
                <a:solidFill>
                  <a:srgbClr val="0000FF"/>
                </a:solidFill>
                <a:latin typeface="Comic Sans MS" charset="0"/>
              </a:rPr>
              <a:t>Le semestre </a:t>
            </a:r>
            <a:r>
              <a:rPr lang="fr-FR" sz="3200" dirty="0" smtClean="0">
                <a:solidFill>
                  <a:srgbClr val="0000FF"/>
                </a:solidFill>
                <a:latin typeface="Comic Sans MS" charset="0"/>
              </a:rPr>
              <a:t>d’orientation </a:t>
            </a:r>
            <a:r>
              <a:rPr lang="fr-FR" sz="3200" dirty="0">
                <a:solidFill>
                  <a:srgbClr val="0000FF"/>
                </a:solidFill>
                <a:latin typeface="Comic Sans MS" charset="0"/>
              </a:rPr>
              <a:t>SVTE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67744" y="836712"/>
            <a:ext cx="4121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7 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matières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6" y="1584739"/>
            <a:ext cx="8383588" cy="4004501"/>
          </a:xfrm>
          <a:prstGeom prst="roundRect">
            <a:avLst/>
          </a:prstGeom>
          <a:ln w="3810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Biologie - Diversité et unité du vivant (coefficient 9)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endParaRPr lang="fr-FR" sz="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Chimie (coefficient 6)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endParaRPr lang="fr-FR" sz="8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Mathématiques  : Analyse-algèbre (coefficient 3)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endParaRPr lang="fr-FR" sz="8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Physique  : optique géométrique (coefficient 3)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endParaRPr lang="fr-FR" sz="8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Initiation aux géosciences (coefficient 3)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endParaRPr lang="fr-FR" sz="8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Méthodologie (coefficient 1,5)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endParaRPr lang="fr-FR" sz="8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Lettres et communication (coefficient 3)  </a:t>
            </a:r>
            <a:r>
              <a:rPr lang="fr-FR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34" charset="0"/>
                <a:cs typeface="Calibri" pitchFamily="34" charset="0"/>
              </a:rPr>
              <a:t>		</a:t>
            </a:r>
            <a:endParaRPr lang="fr-FR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3390"/>
          <a:stretch>
            <a:fillRect/>
          </a:stretch>
        </p:blipFill>
        <p:spPr bwMode="auto">
          <a:xfrm>
            <a:off x="0" y="0"/>
            <a:ext cx="915366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11413" y="620688"/>
            <a:ext cx="4121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8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matières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11560" y="-27384"/>
            <a:ext cx="7848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3200" dirty="0">
                <a:solidFill>
                  <a:srgbClr val="0000FF"/>
                </a:solidFill>
                <a:latin typeface="Comic Sans MS" charset="0"/>
              </a:rPr>
              <a:t>Le semestre </a:t>
            </a:r>
            <a:r>
              <a:rPr lang="fr-FR" sz="3200" dirty="0" smtClean="0">
                <a:solidFill>
                  <a:srgbClr val="0000FF"/>
                </a:solidFill>
                <a:latin typeface="Comic Sans MS" charset="0"/>
              </a:rPr>
              <a:t>d’orientation </a:t>
            </a:r>
            <a:r>
              <a:rPr lang="fr-FR" sz="3200" dirty="0">
                <a:solidFill>
                  <a:srgbClr val="0000FF"/>
                </a:solidFill>
                <a:latin typeface="Comic Sans MS" charset="0"/>
              </a:rPr>
              <a:t>MISMI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5536" y="1188828"/>
            <a:ext cx="8383588" cy="4760452"/>
          </a:xfrm>
          <a:prstGeom prst="roundRect">
            <a:avLst/>
          </a:prstGeom>
          <a:ln w="3810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Mathématiques (coefficient 6)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endParaRPr lang="fr-FR" sz="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Fondamentaux pour les mathématiques et l'informatique (coefficient 3)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endParaRPr lang="fr-FR" sz="8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Informatique (coefficient 4)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endParaRPr lang="fr-FR" sz="8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Physique (coefficient 7)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endParaRPr lang="fr-FR" sz="8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Chimie (coefficient 3)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endParaRPr lang="fr-FR" sz="8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Sciences expérimentales (coefficient 3)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endParaRPr lang="fr-FR" sz="8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C2I (coefficient 2)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endParaRPr lang="fr-FR" sz="8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Anglais (coefficient 2)	</a:t>
            </a:r>
            <a:r>
              <a:rPr lang="fr-FR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34" charset="0"/>
                <a:cs typeface="Calibri" pitchFamily="34" charset="0"/>
              </a:rPr>
              <a:t>		</a:t>
            </a:r>
            <a:endParaRPr lang="fr-FR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1562"/>
          <a:stretch>
            <a:fillRect/>
          </a:stretch>
        </p:blipFill>
        <p:spPr bwMode="auto">
          <a:xfrm>
            <a:off x="0" y="76717"/>
            <a:ext cx="9144000" cy="570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Des dispositifs pour accueillir aussi les très bons étudiants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Parcours internationaux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Cursus Master et Ingénierie </a:t>
            </a:r>
            <a:r>
              <a:rPr lang="fr-FR" b="1" dirty="0" smtClean="0">
                <a:solidFill>
                  <a:srgbClr val="36609E"/>
                </a:solidFill>
              </a:rPr>
              <a:t>IMSAT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b="1" dirty="0" smtClean="0">
                <a:solidFill>
                  <a:srgbClr val="36609E"/>
                </a:solidFill>
              </a:rPr>
              <a:t>I</a:t>
            </a:r>
            <a:r>
              <a:rPr lang="fr-FR" dirty="0" smtClean="0"/>
              <a:t>ngénierie et </a:t>
            </a:r>
            <a:r>
              <a:rPr lang="fr-FR" b="1" dirty="0" smtClean="0">
                <a:solidFill>
                  <a:srgbClr val="36609E"/>
                </a:solidFill>
              </a:rPr>
              <a:t>M</a:t>
            </a:r>
            <a:r>
              <a:rPr lang="fr-FR" dirty="0" smtClean="0"/>
              <a:t>aintenance des </a:t>
            </a:r>
            <a:r>
              <a:rPr lang="fr-FR" b="1" dirty="0" smtClean="0">
                <a:solidFill>
                  <a:srgbClr val="36609E"/>
                </a:solidFill>
              </a:rPr>
              <a:t>S</a:t>
            </a:r>
            <a:r>
              <a:rPr lang="fr-FR" dirty="0" smtClean="0"/>
              <a:t>ystèmes pour l’</a:t>
            </a:r>
            <a:r>
              <a:rPr lang="fr-FR" b="1" dirty="0" smtClean="0">
                <a:solidFill>
                  <a:srgbClr val="36609E"/>
                </a:solidFill>
              </a:rPr>
              <a:t>A</a:t>
            </a:r>
            <a:r>
              <a:rPr lang="fr-FR" dirty="0" smtClean="0"/>
              <a:t>éronautique </a:t>
            </a:r>
          </a:p>
          <a:p>
            <a:pPr>
              <a:buNone/>
            </a:pPr>
            <a:r>
              <a:rPr lang="fr-FR" dirty="0" smtClean="0"/>
              <a:t>	et les </a:t>
            </a:r>
            <a:r>
              <a:rPr lang="fr-FR" b="1" dirty="0" smtClean="0">
                <a:solidFill>
                  <a:srgbClr val="36609E"/>
                </a:solidFill>
              </a:rPr>
              <a:t>T</a:t>
            </a:r>
            <a:r>
              <a:rPr lang="fr-FR" dirty="0" smtClean="0"/>
              <a:t>ransports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Stages d’excellence dans un laboratoire de recherche en fin de L1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CPBx</a:t>
            </a:r>
            <a:r>
              <a:rPr lang="fr-FR" dirty="0" smtClean="0"/>
              <a:t> : prépa intégrée et prépa concours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</p:cSld>
  <p:clrMapOvr>
    <a:masterClrMapping/>
  </p:clrMapOvr>
  <p:transition advTm="291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23528" y="1352957"/>
            <a:ext cx="843076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fr-FR" b="1" dirty="0" smtClean="0">
                <a:solidFill>
                  <a:srgbClr val="36609E"/>
                </a:solidFill>
                <a:latin typeface="Comic Sans MS" charset="0"/>
                <a:cs typeface="Comic Sans MS"/>
              </a:rPr>
              <a:t>- Admission </a:t>
            </a:r>
            <a:r>
              <a:rPr lang="fr-FR" b="1" dirty="0">
                <a:solidFill>
                  <a:srgbClr val="36609E"/>
                </a:solidFill>
                <a:latin typeface="Comic Sans MS" charset="0"/>
                <a:cs typeface="Comic Sans MS"/>
              </a:rPr>
              <a:t>sur </a:t>
            </a:r>
            <a:r>
              <a:rPr lang="fr-FR" b="1" dirty="0" smtClean="0">
                <a:solidFill>
                  <a:srgbClr val="36609E"/>
                </a:solidFill>
                <a:latin typeface="Comic Sans MS" charset="0"/>
                <a:cs typeface="Comic Sans MS"/>
              </a:rPr>
              <a:t>dossier (APB)</a:t>
            </a:r>
            <a:endParaRPr lang="fr-FR" dirty="0">
              <a:solidFill>
                <a:srgbClr val="36609E"/>
              </a:solidFill>
              <a:latin typeface="Comic Sans MS"/>
              <a:cs typeface="Comic Sans MS"/>
            </a:endParaRPr>
          </a:p>
          <a:p>
            <a:pPr lvl="1">
              <a:lnSpc>
                <a:spcPct val="120000"/>
              </a:lnSpc>
            </a:pPr>
            <a:r>
              <a:rPr lang="fr-FR" dirty="0" smtClean="0">
                <a:solidFill>
                  <a:srgbClr val="FF6600"/>
                </a:solidFill>
                <a:latin typeface="Comic Sans MS"/>
                <a:cs typeface="Comic Sans MS"/>
              </a:rPr>
              <a:t>- Proposés </a:t>
            </a:r>
            <a:r>
              <a:rPr lang="fr-FR" dirty="0">
                <a:solidFill>
                  <a:srgbClr val="FF6600"/>
                </a:solidFill>
                <a:latin typeface="Comic Sans MS"/>
                <a:cs typeface="Comic Sans MS"/>
              </a:rPr>
              <a:t>dans cinq mentions de licence </a:t>
            </a:r>
            <a:r>
              <a:rPr lang="fr-FR" b="1" dirty="0">
                <a:solidFill>
                  <a:srgbClr val="36609E"/>
                </a:solidFill>
                <a:latin typeface="Comic Sans MS" charset="0"/>
              </a:rPr>
              <a:t>(Sciences de la matière, Mathématiques, Chimie, Physique et </a:t>
            </a:r>
            <a:r>
              <a:rPr lang="fr-FR" b="1" dirty="0" err="1" smtClean="0">
                <a:solidFill>
                  <a:srgbClr val="36609E"/>
                </a:solidFill>
                <a:latin typeface="Comic Sans MS" charset="0"/>
              </a:rPr>
              <a:t>Ingéniérie</a:t>
            </a:r>
            <a:r>
              <a:rPr lang="fr-FR" b="1" dirty="0">
                <a:solidFill>
                  <a:srgbClr val="36609E"/>
                </a:solidFill>
                <a:latin typeface="Comic Sans MS" charset="0"/>
              </a:rPr>
              <a:t>, Informatique</a:t>
            </a:r>
            <a:r>
              <a:rPr lang="fr-FR" b="1" dirty="0" smtClean="0">
                <a:solidFill>
                  <a:srgbClr val="36609E"/>
                </a:solidFill>
                <a:latin typeface="Comic Sans MS" charset="0"/>
              </a:rPr>
              <a:t>)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endParaRPr lang="fr-FR" b="1" dirty="0">
              <a:solidFill>
                <a:srgbClr val="0070C0"/>
              </a:solidFill>
              <a:latin typeface="Comic Sans MS" charset="0"/>
            </a:endParaRPr>
          </a:p>
          <a:p>
            <a:pPr lvl="1" eaLnBrk="0" hangingPunct="0">
              <a:lnSpc>
                <a:spcPct val="120000"/>
              </a:lnSpc>
              <a:buFont typeface="Arial" charset="0"/>
              <a:buChar char="•"/>
            </a:pPr>
            <a:r>
              <a:rPr lang="fr-FR" dirty="0" smtClean="0">
                <a:solidFill>
                  <a:srgbClr val="36609E"/>
                </a:solidFill>
                <a:latin typeface="Comic Sans MS"/>
                <a:cs typeface="Comic Sans MS"/>
              </a:rPr>
              <a:t>Un </a:t>
            </a:r>
            <a:r>
              <a:rPr lang="fr-FR" dirty="0" smtClean="0">
                <a:solidFill>
                  <a:srgbClr val="FF6600"/>
                </a:solidFill>
                <a:latin typeface="Comic Sans MS"/>
                <a:cs typeface="Comic Sans MS"/>
              </a:rPr>
              <a:t>cours</a:t>
            </a:r>
            <a:r>
              <a:rPr lang="fr-FR" dirty="0" smtClean="0">
                <a:solidFill>
                  <a:srgbClr val="36609E"/>
                </a:solidFill>
                <a:latin typeface="Comic Sans MS"/>
                <a:cs typeface="Comic Sans MS"/>
              </a:rPr>
              <a:t> par semestre en </a:t>
            </a:r>
            <a:r>
              <a:rPr lang="fr-FR" dirty="0" smtClean="0">
                <a:solidFill>
                  <a:srgbClr val="FF6600"/>
                </a:solidFill>
                <a:latin typeface="Comic Sans MS"/>
                <a:cs typeface="Comic Sans MS"/>
              </a:rPr>
              <a:t>anglais</a:t>
            </a:r>
          </a:p>
          <a:p>
            <a:pPr lvl="1" eaLnBrk="0" hangingPunct="0">
              <a:lnSpc>
                <a:spcPct val="120000"/>
              </a:lnSpc>
              <a:buFont typeface="Arial" charset="0"/>
              <a:buChar char="•"/>
            </a:pPr>
            <a:r>
              <a:rPr lang="fr-FR" dirty="0" smtClean="0">
                <a:solidFill>
                  <a:srgbClr val="36609E"/>
                </a:solidFill>
                <a:latin typeface="Comic Sans MS"/>
                <a:cs typeface="Comic Sans MS"/>
              </a:rPr>
              <a:t>Une </a:t>
            </a:r>
            <a:r>
              <a:rPr lang="fr-FR" dirty="0" smtClean="0">
                <a:solidFill>
                  <a:srgbClr val="FF6600"/>
                </a:solidFill>
                <a:latin typeface="Comic Sans MS"/>
                <a:cs typeface="Comic Sans MS"/>
              </a:rPr>
              <a:t>enseignement complémentaire </a:t>
            </a:r>
            <a:r>
              <a:rPr lang="fr-FR" dirty="0">
                <a:solidFill>
                  <a:srgbClr val="FF6600"/>
                </a:solidFill>
                <a:latin typeface="Comic Sans MS"/>
                <a:cs typeface="Comic Sans MS"/>
              </a:rPr>
              <a:t>de 6 </a:t>
            </a:r>
            <a:r>
              <a:rPr lang="fr-FR" dirty="0" smtClean="0">
                <a:solidFill>
                  <a:srgbClr val="FF6600"/>
                </a:solidFill>
                <a:latin typeface="Comic Sans MS"/>
                <a:cs typeface="Comic Sans MS"/>
              </a:rPr>
              <a:t>crédits ECTS </a:t>
            </a:r>
            <a:r>
              <a:rPr lang="fr-FR" dirty="0">
                <a:solidFill>
                  <a:srgbClr val="FF6600"/>
                </a:solidFill>
                <a:latin typeface="Comic Sans MS"/>
                <a:cs typeface="Comic Sans MS"/>
              </a:rPr>
              <a:t>en plus par semestre </a:t>
            </a:r>
            <a:r>
              <a:rPr lang="fr-FR" dirty="0" smtClean="0">
                <a:solidFill>
                  <a:srgbClr val="36609E"/>
                </a:solidFill>
                <a:latin typeface="Comic Sans MS"/>
                <a:cs typeface="Comic Sans MS"/>
              </a:rPr>
              <a:t>(enseignement à distance avec suivi régulier par les enseignants)</a:t>
            </a:r>
          </a:p>
          <a:p>
            <a:pPr lvl="1" eaLnBrk="0" hangingPunct="0">
              <a:lnSpc>
                <a:spcPct val="120000"/>
              </a:lnSpc>
              <a:buFont typeface="Arial" charset="0"/>
              <a:buChar char="•"/>
            </a:pPr>
            <a:r>
              <a:rPr lang="fr-FR" dirty="0" smtClean="0">
                <a:solidFill>
                  <a:srgbClr val="FF6600"/>
                </a:solidFill>
                <a:latin typeface="Comic Sans MS"/>
                <a:cs typeface="Comic Sans MS"/>
              </a:rPr>
              <a:t>6 </a:t>
            </a:r>
            <a:r>
              <a:rPr lang="fr-FR" dirty="0">
                <a:solidFill>
                  <a:srgbClr val="FF6600"/>
                </a:solidFill>
                <a:latin typeface="Comic Sans MS"/>
                <a:cs typeface="Comic Sans MS"/>
              </a:rPr>
              <a:t>mois</a:t>
            </a:r>
            <a:r>
              <a:rPr lang="fr-FR" dirty="0">
                <a:solidFill>
                  <a:srgbClr val="36609E"/>
                </a:solidFill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rgbClr val="36609E"/>
                </a:solidFill>
                <a:latin typeface="Comic Sans MS"/>
                <a:cs typeface="Comic Sans MS"/>
              </a:rPr>
              <a:t>ou un an </a:t>
            </a:r>
            <a:r>
              <a:rPr lang="fr-FR" dirty="0" smtClean="0">
                <a:solidFill>
                  <a:srgbClr val="FF6600"/>
                </a:solidFill>
                <a:latin typeface="Comic Sans MS"/>
                <a:cs typeface="Comic Sans MS"/>
              </a:rPr>
              <a:t>à </a:t>
            </a:r>
            <a:r>
              <a:rPr lang="fr-FR" dirty="0">
                <a:solidFill>
                  <a:srgbClr val="FF6600"/>
                </a:solidFill>
                <a:latin typeface="Comic Sans MS"/>
                <a:cs typeface="Comic Sans MS"/>
              </a:rPr>
              <a:t>l’étranger en L3</a:t>
            </a:r>
          </a:p>
        </p:txBody>
      </p:sp>
      <p:sp>
        <p:nvSpPr>
          <p:cNvPr id="15363" name="ZoneTexte 2"/>
          <p:cNvSpPr txBox="1">
            <a:spLocks noChangeArrowheads="1"/>
          </p:cNvSpPr>
          <p:nvPr/>
        </p:nvSpPr>
        <p:spPr bwMode="auto">
          <a:xfrm>
            <a:off x="1521000" y="476672"/>
            <a:ext cx="61636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4000" b="1" dirty="0">
                <a:solidFill>
                  <a:srgbClr val="36609E"/>
                </a:solidFill>
                <a:latin typeface="Comic Sans MS" charset="0"/>
              </a:rPr>
              <a:t>Parcours </a:t>
            </a:r>
            <a:r>
              <a:rPr lang="fr-FR" sz="4000" b="1" dirty="0" smtClean="0">
                <a:solidFill>
                  <a:srgbClr val="36609E"/>
                </a:solidFill>
                <a:latin typeface="Comic Sans MS" charset="0"/>
              </a:rPr>
              <a:t>Internationaux</a:t>
            </a:r>
            <a:endParaRPr lang="fr-FR" sz="4000" dirty="0" smtClean="0">
              <a:latin typeface="Comic Sans MS" charset="0"/>
            </a:endParaRPr>
          </a:p>
          <a:p>
            <a:pPr algn="ctr"/>
            <a:endParaRPr lang="fr-FR" sz="4000" b="1" dirty="0">
              <a:solidFill>
                <a:srgbClr val="36609E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2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Cycle Préparatoire de Bordeaux (</a:t>
            </a:r>
            <a:r>
              <a:rPr lang="fr-FR" dirty="0" err="1" smtClean="0"/>
              <a:t>CPBx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2189185"/>
            <a:ext cx="8229600" cy="374014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6600"/>
                </a:solidFill>
                <a:latin typeface="+mn-lt"/>
                <a:ea typeface="ＭＳ Ｐゴシック"/>
                <a:cs typeface="ＭＳ Ｐゴシック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4294D"/>
                </a:solidFill>
                <a:latin typeface="+mn-lt"/>
                <a:ea typeface="ＭＳ Ｐゴシック" pitchFamily="-65" charset="-128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CB0DC"/>
                </a:solidFill>
                <a:latin typeface="+mn-lt"/>
                <a:ea typeface="ＭＳ Ｐゴシック" pitchFamily="-65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fr-FR" dirty="0" smtClean="0"/>
              <a:t>Classe Préparatoire intégrée</a:t>
            </a:r>
          </a:p>
          <a:p>
            <a:pPr marL="742950" lvl="2" indent="-342900"/>
            <a:r>
              <a:rPr lang="fr-FR" dirty="0" smtClean="0"/>
              <a:t>Environ 90 places pour intégrer </a:t>
            </a:r>
            <a:r>
              <a:rPr lang="fr-FR" b="1" dirty="0" smtClean="0"/>
              <a:t>sans concours </a:t>
            </a:r>
            <a:r>
              <a:rPr lang="fr-FR" dirty="0" smtClean="0"/>
              <a:t>une des 8 écoles d’ingénieurs d’Aquitaine</a:t>
            </a:r>
          </a:p>
          <a:p>
            <a:r>
              <a:rPr lang="fr-FR" dirty="0" smtClean="0"/>
              <a:t>Classe préparatoire aux concours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CB0DC"/>
                </a:solidFill>
              </a:rPr>
              <a:t>40 places ( 20 concours AGRO et 20 Concours CCP DEUG)</a:t>
            </a:r>
          </a:p>
          <a:p>
            <a:pPr marL="457200" lvl="1" indent="0">
              <a:buNone/>
            </a:pPr>
            <a:endParaRPr lang="fr-FR" sz="2400" dirty="0" smtClean="0">
              <a:solidFill>
                <a:srgbClr val="0CB0DC"/>
              </a:solidFill>
            </a:endParaRPr>
          </a:p>
          <a:p>
            <a:pPr marL="0" indent="0">
              <a:buNone/>
            </a:pPr>
            <a:r>
              <a:rPr lang="fr-FR" dirty="0" smtClean="0"/>
              <a:t>		Parcours sélectifs dans APB</a:t>
            </a:r>
          </a:p>
          <a:p>
            <a:pPr>
              <a:buFontTx/>
              <a:buNone/>
            </a:pPr>
            <a:endParaRPr lang="fr-FR" dirty="0" smtClean="0"/>
          </a:p>
          <a:p>
            <a:pPr marL="457200" lvl="1" indent="0">
              <a:buFontTx/>
              <a:buNone/>
            </a:pPr>
            <a:endParaRPr lang="fr-FR" dirty="0" smtClean="0"/>
          </a:p>
          <a:p>
            <a:pPr marL="457200" lvl="1" indent="0">
              <a:buFontTx/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>
              <a:buFontTx/>
              <a:buNone/>
            </a:pPr>
            <a:endParaRPr lang="fr-FR" sz="2400" dirty="0" smtClean="0"/>
          </a:p>
          <a:p>
            <a:pPr lvl="1">
              <a:spcAft>
                <a:spcPts val="600"/>
              </a:spcAft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1745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quels concours?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2489090110"/>
              </p:ext>
            </p:extLst>
          </p:nvPr>
        </p:nvGraphicFramePr>
        <p:xfrm>
          <a:off x="1763688" y="1628800"/>
          <a:ext cx="5610572" cy="356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259632" y="5301208"/>
            <a:ext cx="7040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Réussite : entre 80 et 100 % suivant les années</a:t>
            </a:r>
            <a:endParaRPr lang="fr-FR" sz="28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0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Tronc Commun Paramédical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267200"/>
          </a:xfrm>
        </p:spPr>
        <p:txBody>
          <a:bodyPr/>
          <a:lstStyle/>
          <a:p>
            <a:r>
              <a:rPr lang="fr-FR" dirty="0" smtClean="0"/>
              <a:t>Préparation à </a:t>
            </a:r>
            <a:r>
              <a:rPr lang="fr-FR" dirty="0"/>
              <a:t>deux types de concours d’entrée dans les instituts préparant aux métiers de la </a:t>
            </a:r>
            <a:r>
              <a:rPr lang="fr-FR" dirty="0" smtClean="0"/>
              <a:t>santé</a:t>
            </a:r>
          </a:p>
          <a:p>
            <a:pPr lvl="1"/>
            <a:r>
              <a:rPr lang="fr-FR" dirty="0"/>
              <a:t>Institut de Formation en Soins Infirmiers (IFSI)</a:t>
            </a:r>
          </a:p>
          <a:p>
            <a:pPr lvl="1"/>
            <a:r>
              <a:rPr lang="fr-FR" dirty="0"/>
              <a:t>Écoles paramédicales dont le concours d’entrée est basé sur les disciplines scientifiques</a:t>
            </a:r>
          </a:p>
          <a:p>
            <a:pPr lvl="2"/>
            <a:r>
              <a:rPr lang="fr-FR" dirty="0"/>
              <a:t>Masseur kinésithérapeute - Manipulateur en </a:t>
            </a:r>
            <a:r>
              <a:rPr lang="fr-FR" dirty="0" err="1"/>
              <a:t>électro-radiologie</a:t>
            </a:r>
            <a:r>
              <a:rPr lang="fr-FR" dirty="0"/>
              <a:t> médicale - Ergothérapeute, psychomotricien - </a:t>
            </a:r>
            <a:r>
              <a:rPr lang="fr-FR" dirty="0" smtClean="0"/>
              <a:t>Pédicure-Podologue - Orthoptiste</a:t>
            </a:r>
          </a:p>
          <a:p>
            <a:r>
              <a:rPr lang="fr-FR" dirty="0" smtClean="0"/>
              <a:t>Parcours sélectif dans APB (admission sur dossier)</a:t>
            </a:r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25230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344826"/>
            <a:ext cx="8534400" cy="3100398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36609E"/>
                </a:solidFill>
                <a:ea typeface="ＭＳ Ｐゴシック" charset="-128"/>
                <a:cs typeface="ＭＳ Ｐゴシック" charset="-128"/>
              </a:rPr>
              <a:t>Accueil  et  accompagnement</a:t>
            </a:r>
            <a:r>
              <a:rPr lang="fr-FR" dirty="0" smtClean="0">
                <a:solidFill>
                  <a:srgbClr val="36609E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fr-FR" dirty="0" smtClean="0">
                <a:solidFill>
                  <a:srgbClr val="36609E"/>
                </a:solidFill>
                <a:ea typeface="ＭＳ Ｐゴシック" charset="-128"/>
                <a:cs typeface="ＭＳ Ｐゴシック" charset="-128"/>
              </a:rPr>
            </a:br>
            <a:endParaRPr lang="fr-FR" dirty="0" smtClean="0">
              <a:solidFill>
                <a:srgbClr val="36609E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fr-FR" b="1" dirty="0" smtClean="0">
                <a:solidFill>
                  <a:srgbClr val="36609E"/>
                </a:solidFill>
                <a:ea typeface="ＭＳ Ｐゴシック" charset="-128"/>
                <a:cs typeface="ＭＳ Ｐゴシック" charset="-128"/>
              </a:rPr>
              <a:t>Des formations pour tous les </a:t>
            </a:r>
            <a:r>
              <a:rPr lang="fr-FR" b="1" dirty="0" smtClean="0">
                <a:solidFill>
                  <a:srgbClr val="36609E"/>
                </a:solidFill>
                <a:ea typeface="ＭＳ Ｐゴシック" charset="-128"/>
                <a:cs typeface="ＭＳ Ｐゴシック" charset="-128"/>
              </a:rPr>
              <a:t>étudiants</a:t>
            </a:r>
            <a:endParaRPr lang="fr-FR" b="1" dirty="0" smtClean="0">
              <a:solidFill>
                <a:srgbClr val="36609E"/>
              </a:solidFill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endParaRPr lang="fr-FR" b="1" dirty="0" smtClean="0">
              <a:solidFill>
                <a:srgbClr val="36609E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fr-FR" b="1" dirty="0" smtClean="0">
                <a:solidFill>
                  <a:srgbClr val="36609E"/>
                </a:solidFill>
                <a:ea typeface="ＭＳ Ｐゴシック" charset="-128"/>
                <a:cs typeface="ＭＳ Ｐゴシック" charset="-128"/>
              </a:rPr>
              <a:t>Des formations qui conduisent à l’emploi</a:t>
            </a:r>
            <a:r>
              <a:rPr lang="fr-FR" dirty="0" smtClean="0">
                <a:solidFill>
                  <a:srgbClr val="36609E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fr-FR" dirty="0" smtClean="0">
                <a:solidFill>
                  <a:srgbClr val="36609E"/>
                </a:solidFill>
                <a:ea typeface="ＭＳ Ｐゴシック" charset="-128"/>
                <a:cs typeface="ＭＳ Ｐゴシック" charset="-128"/>
              </a:rPr>
            </a:br>
            <a:endParaRPr lang="fr-FR" dirty="0" smtClean="0">
              <a:solidFill>
                <a:srgbClr val="36609E"/>
              </a:solidFill>
              <a:ea typeface="ＭＳ Ｐゴシック" charset="-128"/>
              <a:cs typeface="ＭＳ Ｐゴシック" charset="-128"/>
            </a:endParaRPr>
          </a:p>
          <a:p>
            <a:endParaRPr lang="en-GB" dirty="0" smtClean="0">
              <a:solidFill>
                <a:srgbClr val="36609E"/>
              </a:solidFill>
              <a:ea typeface="ＭＳ Ｐゴシック" charset="-128"/>
              <a:cs typeface="ＭＳ Ｐゴシック" charset="-128"/>
            </a:endParaRPr>
          </a:p>
          <a:p>
            <a:endParaRPr lang="fr-FR" dirty="0">
              <a:solidFill>
                <a:srgbClr val="36609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692696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ETUDIER  </a:t>
            </a:r>
          </a:p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À  L’UNIVERSITE  BORDEAUX 1</a:t>
            </a:r>
            <a:endParaRPr lang="fr-FR" b="1" dirty="0">
              <a:solidFill>
                <a:srgbClr val="FF66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fr-FR" dirty="0" smtClean="0"/>
              <a:t>Des dispositifs de réorientation</a:t>
            </a:r>
            <a:br>
              <a:rPr lang="fr-FR" dirty="0" smtClean="0"/>
            </a:br>
            <a:r>
              <a:rPr lang="fr-FR" u="sng" dirty="0" smtClean="0"/>
              <a:t>Semestre Rebondir 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45462"/>
          </a:xfrm>
        </p:spPr>
        <p:txBody>
          <a:bodyPr/>
          <a:lstStyle/>
          <a:p>
            <a:r>
              <a:rPr lang="fr-FR" dirty="0" smtClean="0"/>
              <a:t>Pour</a:t>
            </a:r>
            <a:r>
              <a:rPr lang="fr-FR" dirty="0" smtClean="0">
                <a:solidFill>
                  <a:srgbClr val="36609E"/>
                </a:solidFill>
              </a:rPr>
              <a:t> </a:t>
            </a:r>
            <a:r>
              <a:rPr lang="fr-FR" dirty="0" smtClean="0"/>
              <a:t>les étudiants ayant une moyenne au S1 inférieure à 8/20.</a:t>
            </a:r>
          </a:p>
          <a:p>
            <a:r>
              <a:rPr lang="fr-FR" dirty="0" smtClean="0"/>
              <a:t>Consolidation des fondamentaux en vue :</a:t>
            </a:r>
          </a:p>
          <a:p>
            <a:pPr lvl="1"/>
            <a:r>
              <a:rPr lang="fr-FR" dirty="0" smtClean="0"/>
              <a:t>d’un redoublement efficace</a:t>
            </a:r>
          </a:p>
          <a:p>
            <a:pPr lvl="1" algn="ctr">
              <a:buFont typeface="Wingdings" charset="2"/>
              <a:buNone/>
            </a:pPr>
            <a:r>
              <a:rPr lang="fr-FR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ou</a:t>
            </a:r>
          </a:p>
          <a:p>
            <a:pPr lvl="1"/>
            <a:r>
              <a:rPr lang="fr-FR" dirty="0" smtClean="0"/>
              <a:t>d’une réorientation profitable vers des filières scientifiques autres que la licence (IUT, BTS, …)</a:t>
            </a:r>
          </a:p>
          <a:p>
            <a:pPr lvl="1"/>
            <a:r>
              <a:rPr lang="fr-FR" dirty="0" smtClean="0"/>
              <a:t>Pour</a:t>
            </a:r>
            <a:r>
              <a:rPr lang="fr-FR" dirty="0" smtClean="0">
                <a:solidFill>
                  <a:srgbClr val="36609E"/>
                </a:solidFill>
              </a:rPr>
              <a:t> </a:t>
            </a:r>
            <a:r>
              <a:rPr lang="fr-FR" dirty="0" smtClean="0"/>
              <a:t>une réorientation vers des études non scientifiques, </a:t>
            </a:r>
            <a:r>
              <a:rPr lang="fr-FR" dirty="0" smtClean="0">
                <a:solidFill>
                  <a:srgbClr val="FF6600"/>
                </a:solidFill>
              </a:rPr>
              <a:t>semestre Tremplin</a:t>
            </a:r>
          </a:p>
        </p:txBody>
      </p:sp>
    </p:spTree>
  </p:cSld>
  <p:clrMapOvr>
    <a:masterClrMapping/>
  </p:clrMapOvr>
  <p:transition advTm="547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fr-FR" sz="4000" dirty="0" smtClean="0"/>
              <a:t>Des dispositifs passerelles à tous niveaux</a:t>
            </a:r>
            <a:br>
              <a:rPr lang="fr-FR" sz="4000" dirty="0" smtClean="0"/>
            </a:br>
            <a:r>
              <a:rPr lang="fr-FR" sz="4000" dirty="0" smtClean="0"/>
              <a:t>L1, L2 et L3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80" y="1628800"/>
            <a:ext cx="8551548" cy="3816424"/>
          </a:xfrm>
        </p:spPr>
        <p:txBody>
          <a:bodyPr/>
          <a:lstStyle/>
          <a:p>
            <a:pPr algn="just"/>
            <a:r>
              <a:rPr lang="fr-FR" dirty="0" smtClean="0"/>
              <a:t>En interaction avec les IUT d’Aquitaine (</a:t>
            </a:r>
            <a:r>
              <a:rPr lang="fr-FR" dirty="0" smtClean="0"/>
              <a:t>Bx1</a:t>
            </a:r>
            <a:r>
              <a:rPr lang="fr-FR" dirty="0" smtClean="0"/>
              <a:t>, Périgueux)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Licence vers IUT</a:t>
            </a:r>
          </a:p>
          <a:p>
            <a:pPr lvl="1" algn="just"/>
            <a:r>
              <a:rPr lang="fr-FR" sz="2400" dirty="0" smtClean="0">
                <a:solidFill>
                  <a:srgbClr val="019796"/>
                </a:solidFill>
              </a:rPr>
              <a:t>Pour des étudiants de L1 qui ont </a:t>
            </a:r>
            <a:r>
              <a:rPr lang="fr-FR" sz="2400" dirty="0" smtClean="0">
                <a:solidFill>
                  <a:srgbClr val="14237B"/>
                </a:solidFill>
              </a:rPr>
              <a:t>au moins 8/20</a:t>
            </a:r>
            <a:r>
              <a:rPr lang="fr-FR" sz="2400" dirty="0" smtClean="0">
                <a:solidFill>
                  <a:srgbClr val="019796"/>
                </a:solidFill>
              </a:rPr>
              <a:t> sur l’ensemble des semestres 1 et 2</a:t>
            </a:r>
          </a:p>
          <a:p>
            <a:pPr lvl="1" algn="just"/>
            <a:r>
              <a:rPr lang="fr-FR" sz="2400" dirty="0" smtClean="0">
                <a:solidFill>
                  <a:srgbClr val="019796"/>
                </a:solidFill>
              </a:rPr>
              <a:t>Pour bacheliers antérieurs et les étudiants Rebondir</a:t>
            </a:r>
            <a:endParaRPr lang="fr-F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Tm="17363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Une remise à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267200"/>
          </a:xfrm>
        </p:spPr>
        <p:txBody>
          <a:bodyPr>
            <a:normAutofit/>
          </a:bodyPr>
          <a:lstStyle/>
          <a:p>
            <a:r>
              <a:rPr lang="fr-FR" dirty="0" smtClean="0"/>
              <a:t>Pour les bacheliers </a:t>
            </a:r>
            <a:r>
              <a:rPr lang="fr-FR" dirty="0" smtClean="0">
                <a:solidFill>
                  <a:srgbClr val="36609E"/>
                </a:solidFill>
              </a:rPr>
              <a:t>non 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>
                <a:solidFill>
                  <a:srgbClr val="36609E"/>
                </a:solidFill>
              </a:rPr>
              <a:t>MNESS </a:t>
            </a:r>
            <a:r>
              <a:rPr lang="fr-FR" dirty="0" smtClean="0"/>
              <a:t>(Agen) pour une rentrée en </a:t>
            </a:r>
            <a:r>
              <a:rPr lang="fr-FR" dirty="0" smtClean="0">
                <a:solidFill>
                  <a:srgbClr val="36609E"/>
                </a:solidFill>
              </a:rPr>
              <a:t>BTS ou DUT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>
                <a:solidFill>
                  <a:srgbClr val="36609E"/>
                </a:solidFill>
              </a:rPr>
              <a:t>Pré-L1 </a:t>
            </a:r>
            <a:r>
              <a:rPr lang="fr-FR" dirty="0" smtClean="0"/>
              <a:t>pour une entrée l’année suivante en </a:t>
            </a:r>
            <a:r>
              <a:rPr lang="fr-FR" dirty="0" smtClean="0">
                <a:solidFill>
                  <a:srgbClr val="36609E"/>
                </a:solidFill>
              </a:rPr>
              <a:t>L1</a:t>
            </a:r>
          </a:p>
          <a:p>
            <a:endParaRPr lang="fr-FR" dirty="0" smtClean="0">
              <a:solidFill>
                <a:srgbClr val="36609E"/>
              </a:solidFill>
            </a:endParaRPr>
          </a:p>
          <a:p>
            <a:r>
              <a:rPr lang="fr-FR" dirty="0" smtClean="0">
                <a:solidFill>
                  <a:srgbClr val="36609E"/>
                </a:solidFill>
              </a:rPr>
              <a:t>Effectifs limités (sélection des dossiers sur APB)</a:t>
            </a:r>
            <a:endParaRPr lang="fr-FR" dirty="0">
              <a:solidFill>
                <a:srgbClr val="36609E"/>
              </a:solidFill>
            </a:endParaRPr>
          </a:p>
        </p:txBody>
      </p:sp>
    </p:spTree>
  </p:cSld>
  <p:clrMapOvr>
    <a:masterClrMapping/>
  </p:clrMapOvr>
  <p:transition advTm="4524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Autofit/>
          </a:bodyPr>
          <a:lstStyle/>
          <a:p>
            <a:r>
              <a:rPr lang="fr-FR" dirty="0" smtClean="0"/>
              <a:t>R</a:t>
            </a:r>
            <a:r>
              <a:rPr lang="fr-FR" b="1" dirty="0" smtClean="0"/>
              <a:t>ésultats : le diplôme en 3 ans?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114800"/>
          </a:xfrm>
        </p:spPr>
        <p:txBody>
          <a:bodyPr/>
          <a:lstStyle/>
          <a:p>
            <a:pPr algn="just"/>
            <a:r>
              <a:rPr lang="fr-FR" dirty="0" smtClean="0"/>
              <a:t>62% des étudiants qui s’inscrivent 3 années de suite à Bordeaux 1 obtiennent la Licence au bout de ces 3 ans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13% de plus l’obtiennent avec une 4</a:t>
            </a:r>
            <a:r>
              <a:rPr lang="fr-FR" baseline="30000" dirty="0" smtClean="0"/>
              <a:t>eme</a:t>
            </a:r>
            <a:r>
              <a:rPr lang="fr-FR" dirty="0" smtClean="0"/>
              <a:t> année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r>
              <a:rPr lang="fr-FR" dirty="0" smtClean="0">
                <a:solidFill>
                  <a:srgbClr val="36609E"/>
                </a:solidFill>
              </a:rPr>
              <a:t>Donc </a:t>
            </a:r>
            <a:r>
              <a:rPr lang="fr-FR" b="1" dirty="0" smtClean="0">
                <a:solidFill>
                  <a:srgbClr val="36609E"/>
                </a:solidFill>
              </a:rPr>
              <a:t>75%</a:t>
            </a:r>
            <a:r>
              <a:rPr lang="fr-FR" dirty="0" smtClean="0">
                <a:solidFill>
                  <a:srgbClr val="36609E"/>
                </a:solidFill>
              </a:rPr>
              <a:t> de ces étudiants ont une licence en 4 ans. </a:t>
            </a:r>
            <a:endParaRPr lang="fr-FR" dirty="0">
              <a:solidFill>
                <a:srgbClr val="3660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7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8690" y="1785926"/>
            <a:ext cx="7772400" cy="1143000"/>
          </a:xfrm>
        </p:spPr>
        <p:txBody>
          <a:bodyPr/>
          <a:lstStyle/>
          <a:p>
            <a:r>
              <a:rPr lang="fr-FR" dirty="0" smtClean="0"/>
              <a:t>Des formations qui conduisent à l’emploi</a:t>
            </a:r>
            <a:endParaRPr lang="fr-FR" dirty="0"/>
          </a:p>
        </p:txBody>
      </p:sp>
    </p:spTree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fr-FR" sz="240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pPr eaLnBrk="1" hangingPunct="1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Des formations qui conduisent </a:t>
            </a:r>
            <a:br>
              <a:rPr lang="fr-F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à l’emploi à Bac +3, +5 et +8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71406" y="1773238"/>
            <a:ext cx="9037098" cy="3371136"/>
          </a:xfrm>
          <a:prstGeom prst="round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265113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FF6600"/>
                </a:solidFill>
                <a:latin typeface="Comic Sans MS" charset="0"/>
              </a:rPr>
              <a:t>Des enseignements </a:t>
            </a:r>
            <a:r>
              <a:rPr lang="fr-FR" sz="2400" b="1" dirty="0">
                <a:solidFill>
                  <a:srgbClr val="FF6600"/>
                </a:solidFill>
                <a:latin typeface="Comic Sans MS" charset="0"/>
              </a:rPr>
              <a:t>scientifiques et </a:t>
            </a:r>
            <a:r>
              <a:rPr lang="fr-FR" sz="2400" b="1" dirty="0" smtClean="0">
                <a:solidFill>
                  <a:srgbClr val="FF6600"/>
                </a:solidFill>
                <a:latin typeface="Comic Sans MS" charset="0"/>
              </a:rPr>
              <a:t>techniques</a:t>
            </a:r>
            <a:r>
              <a:rPr lang="fr-FR" sz="2400" b="1" dirty="0">
                <a:solidFill>
                  <a:srgbClr val="FF6600"/>
                </a:solidFill>
                <a:latin typeface="Comic Sans MS" charset="0"/>
              </a:rPr>
              <a:t> </a:t>
            </a:r>
            <a:r>
              <a:rPr lang="fr-FR" sz="2400" b="1" dirty="0" smtClean="0">
                <a:solidFill>
                  <a:srgbClr val="FF6600"/>
                </a:solidFill>
                <a:latin typeface="Comic Sans MS" charset="0"/>
              </a:rPr>
              <a:t>de </a:t>
            </a:r>
            <a:r>
              <a:rPr lang="fr-FR" sz="2400" b="1" dirty="0">
                <a:solidFill>
                  <a:srgbClr val="FF6600"/>
                </a:solidFill>
                <a:latin typeface="Comic Sans MS" charset="0"/>
              </a:rPr>
              <a:t>haut </a:t>
            </a:r>
            <a:r>
              <a:rPr lang="fr-FR" sz="2400" b="1" dirty="0" smtClean="0">
                <a:solidFill>
                  <a:srgbClr val="FF6600"/>
                </a:solidFill>
                <a:latin typeface="Comic Sans MS" charset="0"/>
              </a:rPr>
              <a:t>niveau</a:t>
            </a:r>
          </a:p>
          <a:p>
            <a:pPr indent="0" algn="just">
              <a:spcBef>
                <a:spcPct val="50000"/>
              </a:spcBef>
            </a:pPr>
            <a:endParaRPr lang="fr-FR" sz="800" b="1" dirty="0">
              <a:solidFill>
                <a:srgbClr val="FF6600"/>
              </a:solidFill>
              <a:latin typeface="Comic Sans MS" charset="0"/>
            </a:endParaRPr>
          </a:p>
          <a:p>
            <a:pPr marL="457200" indent="-4572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400" b="1" dirty="0">
                <a:solidFill>
                  <a:srgbClr val="FF6600"/>
                </a:solidFill>
                <a:latin typeface="Comic Sans MS" charset="0"/>
              </a:rPr>
              <a:t>Des liens avec les milieux </a:t>
            </a:r>
            <a:r>
              <a:rPr lang="fr-FR" sz="2400" b="1" dirty="0" smtClean="0">
                <a:solidFill>
                  <a:srgbClr val="FF6600"/>
                </a:solidFill>
                <a:latin typeface="Comic Sans MS" charset="0"/>
              </a:rPr>
              <a:t>professionnels</a:t>
            </a:r>
          </a:p>
          <a:p>
            <a:pPr indent="0" algn="just">
              <a:spcBef>
                <a:spcPct val="50000"/>
              </a:spcBef>
            </a:pPr>
            <a:endParaRPr lang="fr-FR" sz="800" b="1" dirty="0">
              <a:solidFill>
                <a:srgbClr val="FF6600"/>
              </a:solidFill>
              <a:latin typeface="Comic Sans MS" charset="0"/>
            </a:endParaRPr>
          </a:p>
          <a:p>
            <a:pPr marL="457200" indent="-4572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400" b="1" dirty="0">
                <a:solidFill>
                  <a:srgbClr val="FF6600"/>
                </a:solidFill>
                <a:latin typeface="Comic Sans MS" charset="0"/>
              </a:rPr>
              <a:t>Des stages tout au long des études, de la </a:t>
            </a:r>
            <a:r>
              <a:rPr lang="fr-FR" sz="2400" b="1" dirty="0" smtClean="0">
                <a:solidFill>
                  <a:srgbClr val="FF6600"/>
                </a:solidFill>
                <a:latin typeface="Comic Sans MS" charset="0"/>
              </a:rPr>
              <a:t>préparation </a:t>
            </a:r>
            <a:r>
              <a:rPr lang="fr-FR" sz="2400" b="1" dirty="0">
                <a:solidFill>
                  <a:srgbClr val="FF6600"/>
                </a:solidFill>
                <a:latin typeface="Comic Sans MS" charset="0"/>
              </a:rPr>
              <a:t>à </a:t>
            </a:r>
            <a:r>
              <a:rPr lang="fr-FR" sz="2400" b="1" dirty="0" smtClean="0">
                <a:solidFill>
                  <a:srgbClr val="FF6600"/>
                </a:solidFill>
                <a:latin typeface="Comic Sans MS" charset="0"/>
              </a:rPr>
              <a:t>l’insertion </a:t>
            </a:r>
            <a:r>
              <a:rPr lang="fr-FR" sz="2400" b="1" dirty="0">
                <a:solidFill>
                  <a:srgbClr val="FF6600"/>
                </a:solidFill>
                <a:latin typeface="Comic Sans MS" charset="0"/>
              </a:rPr>
              <a:t>professionnelle et à </a:t>
            </a:r>
            <a:r>
              <a:rPr lang="fr-FR" sz="2400" b="1" dirty="0" smtClean="0">
                <a:solidFill>
                  <a:srgbClr val="FF6600"/>
                </a:solidFill>
                <a:latin typeface="Comic Sans MS" charset="0"/>
              </a:rPr>
              <a:t>la </a:t>
            </a:r>
            <a:r>
              <a:rPr lang="fr-FR" sz="2400" b="1" dirty="0">
                <a:solidFill>
                  <a:srgbClr val="FF6600"/>
                </a:solidFill>
                <a:latin typeface="Comic Sans MS" charset="0"/>
              </a:rPr>
              <a:t>connaissance de </a:t>
            </a:r>
            <a:r>
              <a:rPr lang="fr-FR" sz="2400" b="1" dirty="0" smtClean="0">
                <a:solidFill>
                  <a:srgbClr val="FF6600"/>
                </a:solidFill>
                <a:latin typeface="Comic Sans MS" charset="0"/>
              </a:rPr>
              <a:t>l’entreprise </a:t>
            </a:r>
            <a:endParaRPr lang="fr-FR" sz="2400" b="1" dirty="0">
              <a:solidFill>
                <a:srgbClr val="FF66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323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755650" y="2420938"/>
            <a:ext cx="74168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fr-FR">
              <a:solidFill>
                <a:srgbClr val="00FF99"/>
              </a:solidFill>
              <a:latin typeface="Comic Sans MS" charset="0"/>
            </a:endParaRPr>
          </a:p>
        </p:txBody>
      </p:sp>
      <p:sp>
        <p:nvSpPr>
          <p:cNvPr id="176139" name="Rectangle 11"/>
          <p:cNvSpPr>
            <a:spLocks noGrp="1" noChangeArrowheads="1"/>
          </p:cNvSpPr>
          <p:nvPr>
            <p:ph type="title"/>
          </p:nvPr>
        </p:nvSpPr>
        <p:spPr>
          <a:xfrm>
            <a:off x="323850" y="357166"/>
            <a:ext cx="8208963" cy="10239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2900" dirty="0">
                <a:solidFill>
                  <a:srgbClr val="0070C0"/>
                </a:solidFill>
                <a:latin typeface="Comic Sans MS" charset="0"/>
              </a:rPr>
              <a:t>Devenir des diplômés </a:t>
            </a:r>
            <a:r>
              <a:rPr lang="fr-FR" sz="2900" dirty="0" smtClean="0">
                <a:solidFill>
                  <a:srgbClr val="0070C0"/>
                </a:solidFill>
                <a:latin typeface="Comic Sans MS" charset="0"/>
              </a:rPr>
              <a:t>2009 </a:t>
            </a:r>
            <a:r>
              <a:rPr lang="fr-FR" sz="2900" dirty="0">
                <a:solidFill>
                  <a:srgbClr val="0070C0"/>
                </a:solidFill>
                <a:latin typeface="Comic Sans MS" charset="0"/>
              </a:rPr>
              <a:t>de licence professionnelle</a:t>
            </a:r>
            <a:r>
              <a:rPr lang="fr-FR" sz="2900" dirty="0">
                <a:solidFill>
                  <a:srgbClr val="0070C0"/>
                </a:solidFill>
                <a:latin typeface="Times" charset="0"/>
              </a:rPr>
              <a:t/>
            </a:r>
            <a:br>
              <a:rPr lang="fr-FR" sz="2900" dirty="0">
                <a:solidFill>
                  <a:srgbClr val="0070C0"/>
                </a:solidFill>
                <a:latin typeface="Times" charset="0"/>
              </a:rPr>
            </a:br>
            <a:r>
              <a:rPr lang="fr-FR" sz="1600" i="1" dirty="0">
                <a:solidFill>
                  <a:srgbClr val="0070C0"/>
                </a:solidFill>
                <a:latin typeface="Times" charset="0"/>
              </a:rPr>
              <a:t>Enquête menée en </a:t>
            </a:r>
            <a:r>
              <a:rPr lang="fr-FR" sz="1600" i="1" dirty="0" smtClean="0">
                <a:solidFill>
                  <a:srgbClr val="0070C0"/>
                </a:solidFill>
                <a:latin typeface="Times" charset="0"/>
              </a:rPr>
              <a:t>2011 </a:t>
            </a:r>
            <a:r>
              <a:rPr lang="fr-FR" sz="2500" i="1" dirty="0">
                <a:solidFill>
                  <a:srgbClr val="0070C0"/>
                </a:solidFill>
                <a:latin typeface="Times" charset="0"/>
              </a:rPr>
              <a:t/>
            </a:r>
            <a:br>
              <a:rPr lang="fr-FR" sz="2500" i="1" dirty="0">
                <a:solidFill>
                  <a:srgbClr val="0070C0"/>
                </a:solidFill>
                <a:latin typeface="Times" charset="0"/>
              </a:rPr>
            </a:br>
            <a:endParaRPr lang="fr-FR" sz="2900" dirty="0">
              <a:solidFill>
                <a:srgbClr val="0070C0"/>
              </a:solidFill>
              <a:latin typeface="Times" charset="0"/>
            </a:endParaRPr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6357950" y="4714884"/>
            <a:ext cx="2571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1400" b="1" dirty="0">
                <a:solidFill>
                  <a:srgbClr val="0070C0"/>
                </a:solidFill>
                <a:latin typeface="+mn-lt"/>
              </a:rPr>
              <a:t>Population enquêtée</a:t>
            </a:r>
          </a:p>
        </p:txBody>
      </p:sp>
      <p:sp>
        <p:nvSpPr>
          <p:cNvPr id="18443" name="Text Box 5"/>
          <p:cNvSpPr txBox="1">
            <a:spLocks noChangeArrowheads="1"/>
          </p:cNvSpPr>
          <p:nvPr/>
        </p:nvSpPr>
        <p:spPr bwMode="auto">
          <a:xfrm>
            <a:off x="4929190" y="1597871"/>
            <a:ext cx="3643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2400" dirty="0" smtClean="0">
                <a:solidFill>
                  <a:srgbClr val="0070C0"/>
                </a:solidFill>
                <a:latin typeface="Calibri" pitchFamily="34" charset="0"/>
              </a:rPr>
              <a:t>Situation </a:t>
            </a:r>
            <a:r>
              <a:rPr lang="fr-FR" sz="2400" dirty="0">
                <a:solidFill>
                  <a:srgbClr val="0070C0"/>
                </a:solidFill>
                <a:latin typeface="Calibri" pitchFamily="34" charset="0"/>
              </a:rPr>
              <a:t>des diplômés au 1</a:t>
            </a:r>
            <a:r>
              <a:rPr lang="fr-FR" sz="2400" baseline="30000" dirty="0">
                <a:solidFill>
                  <a:srgbClr val="0070C0"/>
                </a:solidFill>
                <a:latin typeface="Calibri" pitchFamily="34" charset="0"/>
              </a:rPr>
              <a:t>er</a:t>
            </a:r>
            <a:r>
              <a:rPr lang="fr-FR" sz="2400" dirty="0">
                <a:solidFill>
                  <a:srgbClr val="0070C0"/>
                </a:solidFill>
                <a:latin typeface="Calibri" pitchFamily="34" charset="0"/>
              </a:rPr>
              <a:t> décembre </a:t>
            </a:r>
            <a:r>
              <a:rPr lang="fr-FR" sz="2400" dirty="0" smtClean="0">
                <a:solidFill>
                  <a:srgbClr val="0070C0"/>
                </a:solidFill>
                <a:latin typeface="Calibri" pitchFamily="34" charset="0"/>
              </a:rPr>
              <a:t>2011</a:t>
            </a:r>
            <a:endParaRPr lang="fr-FR" sz="2400" dirty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5786468" y="5045091"/>
          <a:ext cx="3214688" cy="749935"/>
        </p:xfrm>
        <a:graphic>
          <a:graphicData uri="http://schemas.openxmlformats.org/drawingml/2006/table">
            <a:tbl>
              <a:tblPr/>
              <a:tblGrid>
                <a:gridCol w="676275"/>
                <a:gridCol w="846138"/>
                <a:gridCol w="846137"/>
                <a:gridCol w="846138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Nombre de diplômés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Nombre de répondants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Taux de réponse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Licence Pro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698</a:t>
                      </a:r>
                      <a:endParaRPr kumimoji="0" lang="fr-F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E1E2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E2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542</a:t>
                      </a:r>
                      <a:endParaRPr kumimoji="0" lang="fr-F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E1E2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E2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78%</a:t>
                      </a:r>
                      <a:endParaRPr kumimoji="0" lang="fr-F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E1E2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285720" y="1142984"/>
          <a:ext cx="614366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316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755650" y="2420938"/>
            <a:ext cx="74168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fr-FR">
              <a:solidFill>
                <a:srgbClr val="00FF99"/>
              </a:solidFill>
              <a:latin typeface="Comic Sans MS" charset="0"/>
            </a:endParaRPr>
          </a:p>
        </p:txBody>
      </p:sp>
      <p:sp>
        <p:nvSpPr>
          <p:cNvPr id="176139" name="Rectangle 11"/>
          <p:cNvSpPr>
            <a:spLocks noGrp="1" noChangeArrowheads="1"/>
          </p:cNvSpPr>
          <p:nvPr>
            <p:ph type="title"/>
          </p:nvPr>
        </p:nvSpPr>
        <p:spPr>
          <a:xfrm>
            <a:off x="323850" y="357166"/>
            <a:ext cx="8208963" cy="10239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2900" dirty="0">
                <a:solidFill>
                  <a:srgbClr val="0070C0"/>
                </a:solidFill>
                <a:latin typeface="Comic Sans MS" charset="0"/>
              </a:rPr>
              <a:t>Devenir des diplômés </a:t>
            </a:r>
            <a:r>
              <a:rPr lang="fr-FR" sz="2900" dirty="0" smtClean="0">
                <a:solidFill>
                  <a:srgbClr val="0070C0"/>
                </a:solidFill>
                <a:latin typeface="Comic Sans MS" charset="0"/>
              </a:rPr>
              <a:t>2009 </a:t>
            </a:r>
            <a:r>
              <a:rPr lang="fr-FR" sz="2900" dirty="0">
                <a:solidFill>
                  <a:srgbClr val="0070C0"/>
                </a:solidFill>
                <a:latin typeface="Comic Sans MS" charset="0"/>
              </a:rPr>
              <a:t>de licence professionnelle</a:t>
            </a:r>
            <a:r>
              <a:rPr lang="fr-FR" sz="2900" dirty="0">
                <a:solidFill>
                  <a:srgbClr val="0070C0"/>
                </a:solidFill>
                <a:latin typeface="Times" charset="0"/>
              </a:rPr>
              <a:t/>
            </a:r>
            <a:br>
              <a:rPr lang="fr-FR" sz="2900" dirty="0">
                <a:solidFill>
                  <a:srgbClr val="0070C0"/>
                </a:solidFill>
                <a:latin typeface="Times" charset="0"/>
              </a:rPr>
            </a:br>
            <a:r>
              <a:rPr lang="fr-FR" sz="1600" i="1" dirty="0">
                <a:solidFill>
                  <a:srgbClr val="0070C0"/>
                </a:solidFill>
                <a:latin typeface="Times" charset="0"/>
              </a:rPr>
              <a:t>Enquête menée en </a:t>
            </a:r>
            <a:r>
              <a:rPr lang="fr-FR" sz="1600" i="1" dirty="0" smtClean="0">
                <a:solidFill>
                  <a:srgbClr val="0070C0"/>
                </a:solidFill>
                <a:latin typeface="Times" charset="0"/>
              </a:rPr>
              <a:t>2011 </a:t>
            </a:r>
            <a:r>
              <a:rPr lang="fr-FR" sz="2500" i="1" dirty="0">
                <a:solidFill>
                  <a:srgbClr val="0070C0"/>
                </a:solidFill>
                <a:latin typeface="Times" charset="0"/>
              </a:rPr>
              <a:t/>
            </a:r>
            <a:br>
              <a:rPr lang="fr-FR" sz="2500" i="1" dirty="0">
                <a:solidFill>
                  <a:srgbClr val="0070C0"/>
                </a:solidFill>
                <a:latin typeface="Times" charset="0"/>
              </a:rPr>
            </a:br>
            <a:endParaRPr lang="fr-FR" sz="2900" dirty="0">
              <a:solidFill>
                <a:srgbClr val="0070C0"/>
              </a:solidFill>
              <a:latin typeface="Times" charset="0"/>
            </a:endParaRPr>
          </a:p>
        </p:txBody>
      </p:sp>
      <p:sp>
        <p:nvSpPr>
          <p:cNvPr id="18443" name="Text Box 5"/>
          <p:cNvSpPr txBox="1">
            <a:spLocks noChangeArrowheads="1"/>
          </p:cNvSpPr>
          <p:nvPr/>
        </p:nvSpPr>
        <p:spPr bwMode="auto">
          <a:xfrm>
            <a:off x="5143504" y="1597871"/>
            <a:ext cx="3643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2400" dirty="0" smtClean="0">
                <a:solidFill>
                  <a:srgbClr val="0070C0"/>
                </a:solidFill>
                <a:latin typeface="Calibri" pitchFamily="34" charset="0"/>
              </a:rPr>
              <a:t>Statut des diplômés en emploi</a:t>
            </a:r>
            <a:endParaRPr lang="fr-FR" sz="2400" dirty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/>
        </p:nvGraphicFramePr>
        <p:xfrm>
          <a:off x="0" y="1714488"/>
          <a:ext cx="8786842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316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9" name="Rectangle 11"/>
          <p:cNvSpPr>
            <a:spLocks noGrp="1" noChangeArrowheads="1"/>
          </p:cNvSpPr>
          <p:nvPr>
            <p:ph type="title"/>
          </p:nvPr>
        </p:nvSpPr>
        <p:spPr>
          <a:xfrm>
            <a:off x="323850" y="357166"/>
            <a:ext cx="8208963" cy="10239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2900" dirty="0">
                <a:solidFill>
                  <a:srgbClr val="0070C0"/>
                </a:solidFill>
                <a:latin typeface="Comic Sans MS" charset="0"/>
              </a:rPr>
              <a:t>Devenir des diplômés </a:t>
            </a:r>
            <a:r>
              <a:rPr lang="fr-FR" sz="2900" dirty="0" smtClean="0">
                <a:solidFill>
                  <a:srgbClr val="0070C0"/>
                </a:solidFill>
                <a:latin typeface="Comic Sans MS" charset="0"/>
              </a:rPr>
              <a:t>2009 </a:t>
            </a:r>
            <a:r>
              <a:rPr lang="fr-FR" sz="2900" dirty="0">
                <a:solidFill>
                  <a:srgbClr val="0070C0"/>
                </a:solidFill>
                <a:latin typeface="Comic Sans MS" charset="0"/>
              </a:rPr>
              <a:t>de licence professionnelle</a:t>
            </a:r>
            <a:r>
              <a:rPr lang="fr-FR" sz="2900" dirty="0">
                <a:solidFill>
                  <a:srgbClr val="0070C0"/>
                </a:solidFill>
                <a:latin typeface="Times" charset="0"/>
              </a:rPr>
              <a:t/>
            </a:r>
            <a:br>
              <a:rPr lang="fr-FR" sz="2900" dirty="0">
                <a:solidFill>
                  <a:srgbClr val="0070C0"/>
                </a:solidFill>
                <a:latin typeface="Times" charset="0"/>
              </a:rPr>
            </a:br>
            <a:r>
              <a:rPr lang="fr-FR" sz="1600" i="1" dirty="0">
                <a:solidFill>
                  <a:srgbClr val="0070C0"/>
                </a:solidFill>
                <a:latin typeface="Times" charset="0"/>
              </a:rPr>
              <a:t>Enquête menée en </a:t>
            </a:r>
            <a:r>
              <a:rPr lang="fr-FR" sz="1600" i="1" dirty="0" smtClean="0">
                <a:solidFill>
                  <a:srgbClr val="0070C0"/>
                </a:solidFill>
                <a:latin typeface="Times" charset="0"/>
              </a:rPr>
              <a:t>2011 </a:t>
            </a:r>
            <a:r>
              <a:rPr lang="fr-FR" sz="2500" i="1" dirty="0">
                <a:solidFill>
                  <a:srgbClr val="0070C0"/>
                </a:solidFill>
                <a:latin typeface="Times" charset="0"/>
              </a:rPr>
              <a:t/>
            </a:r>
            <a:br>
              <a:rPr lang="fr-FR" sz="2500" i="1" dirty="0">
                <a:solidFill>
                  <a:srgbClr val="0070C0"/>
                </a:solidFill>
                <a:latin typeface="Times" charset="0"/>
              </a:rPr>
            </a:br>
            <a:endParaRPr lang="fr-FR" sz="2900" dirty="0">
              <a:solidFill>
                <a:srgbClr val="0070C0"/>
              </a:solidFill>
              <a:latin typeface="Times" charset="0"/>
            </a:endParaRPr>
          </a:p>
        </p:txBody>
      </p:sp>
      <p:sp>
        <p:nvSpPr>
          <p:cNvPr id="18443" name="Text Box 5"/>
          <p:cNvSpPr txBox="1">
            <a:spLocks noChangeArrowheads="1"/>
          </p:cNvSpPr>
          <p:nvPr/>
        </p:nvSpPr>
        <p:spPr bwMode="auto">
          <a:xfrm>
            <a:off x="2643200" y="1383557"/>
            <a:ext cx="5572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2400" dirty="0" smtClean="0">
                <a:solidFill>
                  <a:srgbClr val="0070C0"/>
                </a:solidFill>
                <a:latin typeface="Calibri" pitchFamily="34" charset="0"/>
              </a:rPr>
              <a:t>Catégorie </a:t>
            </a:r>
            <a:r>
              <a:rPr lang="fr-FR" sz="2400" dirty="0" err="1" smtClean="0">
                <a:solidFill>
                  <a:srgbClr val="0070C0"/>
                </a:solidFill>
                <a:latin typeface="Calibri" pitchFamily="34" charset="0"/>
              </a:rPr>
              <a:t>Socio-Professionnelle</a:t>
            </a:r>
            <a:r>
              <a:rPr lang="fr-FR" sz="2400" dirty="0" smtClean="0">
                <a:solidFill>
                  <a:srgbClr val="0070C0"/>
                </a:solidFill>
                <a:latin typeface="Calibri" pitchFamily="34" charset="0"/>
              </a:rPr>
              <a:t> des diplômés en emploi</a:t>
            </a:r>
            <a:endParaRPr lang="fr-FR" sz="2400" dirty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/>
        </p:nvGraphicFramePr>
        <p:xfrm>
          <a:off x="214282" y="1285860"/>
          <a:ext cx="871543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316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9" name="Rectangle 11"/>
          <p:cNvSpPr>
            <a:spLocks noGrp="1" noChangeArrowheads="1"/>
          </p:cNvSpPr>
          <p:nvPr>
            <p:ph type="title"/>
          </p:nvPr>
        </p:nvSpPr>
        <p:spPr>
          <a:xfrm>
            <a:off x="323850" y="357166"/>
            <a:ext cx="8208963" cy="10239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2900" dirty="0">
                <a:solidFill>
                  <a:srgbClr val="0070C0"/>
                </a:solidFill>
                <a:latin typeface="Comic Sans MS" charset="0"/>
              </a:rPr>
              <a:t>Devenir des diplômés </a:t>
            </a:r>
            <a:r>
              <a:rPr lang="fr-FR" sz="2900" dirty="0" smtClean="0">
                <a:solidFill>
                  <a:srgbClr val="0070C0"/>
                </a:solidFill>
                <a:latin typeface="Comic Sans MS" charset="0"/>
              </a:rPr>
              <a:t>2009 </a:t>
            </a:r>
            <a:r>
              <a:rPr lang="fr-FR" sz="2900" dirty="0">
                <a:solidFill>
                  <a:srgbClr val="0070C0"/>
                </a:solidFill>
                <a:latin typeface="Comic Sans MS" charset="0"/>
              </a:rPr>
              <a:t>de </a:t>
            </a:r>
            <a:r>
              <a:rPr lang="fr-FR" sz="2900" dirty="0" smtClean="0">
                <a:solidFill>
                  <a:srgbClr val="0070C0"/>
                </a:solidFill>
                <a:latin typeface="Comic Sans MS" charset="0"/>
              </a:rPr>
              <a:t>master </a:t>
            </a:r>
            <a:r>
              <a:rPr lang="fr-FR" sz="2900" dirty="0">
                <a:solidFill>
                  <a:srgbClr val="0070C0"/>
                </a:solidFill>
                <a:latin typeface="Times" charset="0"/>
              </a:rPr>
              <a:t/>
            </a:r>
            <a:br>
              <a:rPr lang="fr-FR" sz="2900" dirty="0">
                <a:solidFill>
                  <a:srgbClr val="0070C0"/>
                </a:solidFill>
                <a:latin typeface="Times" charset="0"/>
              </a:rPr>
            </a:br>
            <a:r>
              <a:rPr lang="fr-FR" sz="1600" i="1" dirty="0">
                <a:solidFill>
                  <a:srgbClr val="0070C0"/>
                </a:solidFill>
                <a:latin typeface="Times" charset="0"/>
              </a:rPr>
              <a:t>Enquête menée en </a:t>
            </a:r>
            <a:r>
              <a:rPr lang="fr-FR" sz="1600" i="1" dirty="0" smtClean="0">
                <a:solidFill>
                  <a:srgbClr val="0070C0"/>
                </a:solidFill>
                <a:latin typeface="Times" charset="0"/>
              </a:rPr>
              <a:t>2011 </a:t>
            </a:r>
            <a:r>
              <a:rPr lang="fr-FR" sz="2500" i="1" dirty="0">
                <a:solidFill>
                  <a:srgbClr val="0070C0"/>
                </a:solidFill>
                <a:latin typeface="Times" charset="0"/>
              </a:rPr>
              <a:t/>
            </a:r>
            <a:br>
              <a:rPr lang="fr-FR" sz="2500" i="1" dirty="0">
                <a:solidFill>
                  <a:srgbClr val="0070C0"/>
                </a:solidFill>
                <a:latin typeface="Times" charset="0"/>
              </a:rPr>
            </a:br>
            <a:endParaRPr lang="fr-FR" sz="2900" dirty="0">
              <a:solidFill>
                <a:srgbClr val="0070C0"/>
              </a:solidFill>
              <a:latin typeface="Times" charset="0"/>
            </a:endParaRPr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6357950" y="4714884"/>
            <a:ext cx="2571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1400" b="1" dirty="0">
                <a:solidFill>
                  <a:srgbClr val="0070C0"/>
                </a:solidFill>
                <a:latin typeface="+mn-lt"/>
              </a:rPr>
              <a:t>Population enquêtée</a:t>
            </a:r>
          </a:p>
        </p:txBody>
      </p:sp>
      <p:sp>
        <p:nvSpPr>
          <p:cNvPr id="18443" name="Text Box 5"/>
          <p:cNvSpPr txBox="1">
            <a:spLocks noChangeArrowheads="1"/>
          </p:cNvSpPr>
          <p:nvPr/>
        </p:nvSpPr>
        <p:spPr bwMode="auto">
          <a:xfrm>
            <a:off x="5572158" y="1142984"/>
            <a:ext cx="3643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2400" dirty="0" smtClean="0">
                <a:solidFill>
                  <a:srgbClr val="0070C0"/>
                </a:solidFill>
                <a:latin typeface="Calibri" pitchFamily="34" charset="0"/>
              </a:rPr>
              <a:t>Situation </a:t>
            </a:r>
            <a:r>
              <a:rPr lang="fr-FR" sz="2400" dirty="0">
                <a:solidFill>
                  <a:srgbClr val="0070C0"/>
                </a:solidFill>
                <a:latin typeface="Calibri" pitchFamily="34" charset="0"/>
              </a:rPr>
              <a:t>des diplômés au 1</a:t>
            </a:r>
            <a:r>
              <a:rPr lang="fr-FR" sz="2400" baseline="30000" dirty="0">
                <a:solidFill>
                  <a:srgbClr val="0070C0"/>
                </a:solidFill>
                <a:latin typeface="Calibri" pitchFamily="34" charset="0"/>
              </a:rPr>
              <a:t>er</a:t>
            </a:r>
            <a:r>
              <a:rPr lang="fr-FR" sz="2400" dirty="0">
                <a:solidFill>
                  <a:srgbClr val="0070C0"/>
                </a:solidFill>
                <a:latin typeface="Calibri" pitchFamily="34" charset="0"/>
              </a:rPr>
              <a:t> décembre </a:t>
            </a:r>
            <a:r>
              <a:rPr lang="fr-FR" sz="2400" dirty="0" smtClean="0">
                <a:solidFill>
                  <a:srgbClr val="0070C0"/>
                </a:solidFill>
                <a:latin typeface="Calibri" pitchFamily="34" charset="0"/>
              </a:rPr>
              <a:t>2011</a:t>
            </a:r>
            <a:endParaRPr lang="fr-FR" sz="2400" dirty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715008" y="5072074"/>
          <a:ext cx="3214688" cy="741998"/>
        </p:xfrm>
        <a:graphic>
          <a:graphicData uri="http://schemas.openxmlformats.org/drawingml/2006/table">
            <a:tbl>
              <a:tblPr/>
              <a:tblGrid>
                <a:gridCol w="676275"/>
                <a:gridCol w="846138"/>
                <a:gridCol w="846137"/>
                <a:gridCol w="846138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Nombre de diplômés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Nombre de répondants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Taux de réponse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Master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799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E1E2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E2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565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E1E2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E2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71%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E1E2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aphique 6"/>
          <p:cNvGraphicFramePr/>
          <p:nvPr/>
        </p:nvGraphicFramePr>
        <p:xfrm>
          <a:off x="0" y="1285860"/>
          <a:ext cx="778671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316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8690" y="1785926"/>
            <a:ext cx="7772400" cy="1143000"/>
          </a:xfrm>
        </p:spPr>
        <p:txBody>
          <a:bodyPr/>
          <a:lstStyle/>
          <a:p>
            <a:r>
              <a:rPr lang="fr-FR" dirty="0" smtClean="0"/>
              <a:t>Accueil et accompagnement</a:t>
            </a:r>
            <a:endParaRPr lang="fr-FR" dirty="0"/>
          </a:p>
        </p:txBody>
      </p:sp>
    </p:spTree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755650" y="2420938"/>
            <a:ext cx="74168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fr-FR">
              <a:solidFill>
                <a:srgbClr val="00FF99"/>
              </a:solidFill>
              <a:latin typeface="Comic Sans MS" charset="0"/>
            </a:endParaRPr>
          </a:p>
        </p:txBody>
      </p:sp>
      <p:sp>
        <p:nvSpPr>
          <p:cNvPr id="176139" name="Rectangle 11"/>
          <p:cNvSpPr>
            <a:spLocks noGrp="1" noChangeArrowheads="1"/>
          </p:cNvSpPr>
          <p:nvPr>
            <p:ph type="title"/>
          </p:nvPr>
        </p:nvSpPr>
        <p:spPr>
          <a:xfrm>
            <a:off x="323850" y="357166"/>
            <a:ext cx="8208963" cy="10239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2900" dirty="0">
                <a:solidFill>
                  <a:srgbClr val="0070C0"/>
                </a:solidFill>
                <a:latin typeface="Comic Sans MS" charset="0"/>
              </a:rPr>
              <a:t>Devenir des diplômés </a:t>
            </a:r>
            <a:r>
              <a:rPr lang="fr-FR" sz="2900" dirty="0" smtClean="0">
                <a:solidFill>
                  <a:srgbClr val="0070C0"/>
                </a:solidFill>
                <a:latin typeface="Comic Sans MS" charset="0"/>
              </a:rPr>
              <a:t>2009 master</a:t>
            </a:r>
            <a:r>
              <a:rPr lang="fr-FR" sz="2900" dirty="0">
                <a:solidFill>
                  <a:srgbClr val="0070C0"/>
                </a:solidFill>
                <a:latin typeface="Times" charset="0"/>
              </a:rPr>
              <a:t/>
            </a:r>
            <a:br>
              <a:rPr lang="fr-FR" sz="2900" dirty="0">
                <a:solidFill>
                  <a:srgbClr val="0070C0"/>
                </a:solidFill>
                <a:latin typeface="Times" charset="0"/>
              </a:rPr>
            </a:br>
            <a:r>
              <a:rPr lang="fr-FR" sz="1600" i="1" dirty="0">
                <a:solidFill>
                  <a:srgbClr val="0070C0"/>
                </a:solidFill>
                <a:latin typeface="Times" charset="0"/>
              </a:rPr>
              <a:t>Enquête menée en </a:t>
            </a:r>
            <a:r>
              <a:rPr lang="fr-FR" sz="1600" i="1" dirty="0" smtClean="0">
                <a:solidFill>
                  <a:srgbClr val="0070C0"/>
                </a:solidFill>
                <a:latin typeface="Times" charset="0"/>
              </a:rPr>
              <a:t>2011 </a:t>
            </a:r>
            <a:r>
              <a:rPr lang="fr-FR" sz="2500" i="1" dirty="0">
                <a:solidFill>
                  <a:srgbClr val="0070C0"/>
                </a:solidFill>
                <a:latin typeface="Times" charset="0"/>
              </a:rPr>
              <a:t/>
            </a:r>
            <a:br>
              <a:rPr lang="fr-FR" sz="2500" i="1" dirty="0">
                <a:solidFill>
                  <a:srgbClr val="0070C0"/>
                </a:solidFill>
                <a:latin typeface="Times" charset="0"/>
              </a:rPr>
            </a:br>
            <a:endParaRPr lang="fr-FR" sz="2900" dirty="0">
              <a:solidFill>
                <a:srgbClr val="0070C0"/>
              </a:solidFill>
              <a:latin typeface="Times" charset="0"/>
            </a:endParaRPr>
          </a:p>
        </p:txBody>
      </p:sp>
      <p:sp>
        <p:nvSpPr>
          <p:cNvPr id="18443" name="Text Box 5"/>
          <p:cNvSpPr txBox="1">
            <a:spLocks noChangeArrowheads="1"/>
          </p:cNvSpPr>
          <p:nvPr/>
        </p:nvSpPr>
        <p:spPr bwMode="auto">
          <a:xfrm>
            <a:off x="5286406" y="1169243"/>
            <a:ext cx="3643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2400" dirty="0" smtClean="0">
                <a:solidFill>
                  <a:srgbClr val="0070C0"/>
                </a:solidFill>
                <a:latin typeface="Calibri" pitchFamily="34" charset="0"/>
              </a:rPr>
              <a:t>Statut des diplômés en emploi</a:t>
            </a:r>
            <a:endParaRPr lang="fr-FR" sz="2400" dirty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142844" y="1643050"/>
          <a:ext cx="8715436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316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9" name="Rectangle 11"/>
          <p:cNvSpPr>
            <a:spLocks noGrp="1" noChangeArrowheads="1"/>
          </p:cNvSpPr>
          <p:nvPr>
            <p:ph type="title"/>
          </p:nvPr>
        </p:nvSpPr>
        <p:spPr>
          <a:xfrm>
            <a:off x="323850" y="142852"/>
            <a:ext cx="8208963" cy="10239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2900" dirty="0">
                <a:solidFill>
                  <a:srgbClr val="0070C0"/>
                </a:solidFill>
                <a:latin typeface="Comic Sans MS" charset="0"/>
              </a:rPr>
              <a:t>Devenir des diplômés </a:t>
            </a:r>
            <a:r>
              <a:rPr lang="fr-FR" sz="2900" dirty="0" smtClean="0">
                <a:solidFill>
                  <a:srgbClr val="0070C0"/>
                </a:solidFill>
                <a:latin typeface="Comic Sans MS" charset="0"/>
              </a:rPr>
              <a:t>2009 master</a:t>
            </a:r>
            <a:r>
              <a:rPr lang="fr-FR" sz="2900" dirty="0">
                <a:solidFill>
                  <a:srgbClr val="0070C0"/>
                </a:solidFill>
                <a:latin typeface="Times" charset="0"/>
              </a:rPr>
              <a:t/>
            </a:r>
            <a:br>
              <a:rPr lang="fr-FR" sz="2900" dirty="0">
                <a:solidFill>
                  <a:srgbClr val="0070C0"/>
                </a:solidFill>
                <a:latin typeface="Times" charset="0"/>
              </a:rPr>
            </a:br>
            <a:r>
              <a:rPr lang="fr-FR" sz="1600" i="1" dirty="0">
                <a:solidFill>
                  <a:srgbClr val="0070C0"/>
                </a:solidFill>
                <a:latin typeface="Times" charset="0"/>
              </a:rPr>
              <a:t>Enquête menée en </a:t>
            </a:r>
            <a:r>
              <a:rPr lang="fr-FR" sz="1600" i="1" dirty="0" smtClean="0">
                <a:solidFill>
                  <a:srgbClr val="0070C0"/>
                </a:solidFill>
                <a:latin typeface="Times" charset="0"/>
              </a:rPr>
              <a:t>2011 </a:t>
            </a:r>
            <a:r>
              <a:rPr lang="fr-FR" sz="2500" i="1" dirty="0">
                <a:solidFill>
                  <a:srgbClr val="0070C0"/>
                </a:solidFill>
                <a:latin typeface="Times" charset="0"/>
              </a:rPr>
              <a:t/>
            </a:r>
            <a:br>
              <a:rPr lang="fr-FR" sz="2500" i="1" dirty="0">
                <a:solidFill>
                  <a:srgbClr val="0070C0"/>
                </a:solidFill>
                <a:latin typeface="Times" charset="0"/>
              </a:rPr>
            </a:br>
            <a:endParaRPr lang="fr-FR" sz="2900" dirty="0">
              <a:solidFill>
                <a:srgbClr val="0070C0"/>
              </a:solidFill>
              <a:latin typeface="Times" charset="0"/>
            </a:endParaRPr>
          </a:p>
        </p:txBody>
      </p:sp>
      <p:sp>
        <p:nvSpPr>
          <p:cNvPr id="18443" name="Text Box 5"/>
          <p:cNvSpPr txBox="1">
            <a:spLocks noChangeArrowheads="1"/>
          </p:cNvSpPr>
          <p:nvPr/>
        </p:nvSpPr>
        <p:spPr bwMode="auto">
          <a:xfrm>
            <a:off x="3143266" y="1071546"/>
            <a:ext cx="5572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2400" dirty="0" smtClean="0">
                <a:solidFill>
                  <a:srgbClr val="0070C0"/>
                </a:solidFill>
                <a:latin typeface="Calibri" pitchFamily="34" charset="0"/>
              </a:rPr>
              <a:t>Catégorie </a:t>
            </a:r>
            <a:r>
              <a:rPr lang="fr-FR" sz="2400" dirty="0" err="1" smtClean="0">
                <a:solidFill>
                  <a:srgbClr val="0070C0"/>
                </a:solidFill>
                <a:latin typeface="Calibri" pitchFamily="34" charset="0"/>
              </a:rPr>
              <a:t>Socio-Professionnelle</a:t>
            </a:r>
            <a:r>
              <a:rPr lang="fr-FR" sz="2400" dirty="0" smtClean="0">
                <a:solidFill>
                  <a:srgbClr val="0070C0"/>
                </a:solidFill>
                <a:latin typeface="Calibri" pitchFamily="34" charset="0"/>
              </a:rPr>
              <a:t> des diplômés en emploi</a:t>
            </a:r>
            <a:endParaRPr lang="fr-FR" sz="2400" dirty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142844" y="1900237"/>
          <a:ext cx="8858312" cy="395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316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Bx1_p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810101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00113" y="3143248"/>
            <a:ext cx="7200900" cy="22304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Comic Sans MS" charset="0"/>
                <a:ea typeface="ＭＳ Ｐゴシック"/>
                <a:cs typeface="ＭＳ Ｐゴシック"/>
              </a:rPr>
              <a:t/>
            </a:r>
            <a:b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Comic Sans MS" charset="0"/>
                <a:ea typeface="ＭＳ Ｐゴシック"/>
                <a:cs typeface="ＭＳ Ｐゴシック"/>
              </a:rPr>
            </a:br>
            <a: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Comic Sans MS" charset="0"/>
                <a:ea typeface="ＭＳ Ｐゴシック"/>
                <a:cs typeface="ＭＳ Ｐゴシック"/>
              </a:rPr>
              <a:t/>
            </a:r>
            <a:b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Comic Sans MS" charset="0"/>
                <a:ea typeface="ＭＳ Ｐゴシック"/>
                <a:cs typeface="ＭＳ Ｐゴシック"/>
              </a:rPr>
            </a:b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charset="0"/>
              <a:ea typeface="ＭＳ Ｐゴシック"/>
              <a:cs typeface="ＭＳ Ｐゴシック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714356"/>
            <a:ext cx="3930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kern="0" dirty="0" smtClean="0">
                <a:solidFill>
                  <a:schemeClr val="bg1"/>
                </a:solidFill>
                <a:latin typeface="Comic Sans MS" charset="0"/>
              </a:rPr>
              <a:t>A bientôt à Bordeaux 1…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142976" y="4586125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kern="0" dirty="0" smtClean="0">
                <a:solidFill>
                  <a:schemeClr val="bg1"/>
                </a:solidFill>
                <a:latin typeface="Comic Sans MS" charset="0"/>
              </a:rPr>
              <a:t>Pour plus d</a:t>
            </a:r>
            <a:r>
              <a:rPr lang="ja-JP" altLang="fr-FR" b="1" kern="0" dirty="0" smtClean="0">
                <a:solidFill>
                  <a:schemeClr val="bg1"/>
                </a:solidFill>
                <a:latin typeface="Comic Sans MS" charset="0"/>
              </a:rPr>
              <a:t>’</a:t>
            </a:r>
            <a:r>
              <a:rPr lang="fr-FR" b="1" kern="0" dirty="0" smtClean="0">
                <a:solidFill>
                  <a:schemeClr val="bg1"/>
                </a:solidFill>
                <a:latin typeface="Comic Sans MS" charset="0"/>
              </a:rPr>
              <a:t>informations sur les formations:</a:t>
            </a:r>
            <a:r>
              <a:rPr lang="fr-FR" sz="4000" b="1" kern="0" dirty="0" smtClean="0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fr-FR" sz="3200" b="1" kern="0" dirty="0" smtClean="0">
                <a:solidFill>
                  <a:schemeClr val="bg1"/>
                </a:solidFill>
                <a:latin typeface="Comic Sans MS" charset="0"/>
              </a:rPr>
              <a:t>http://www.u-bordeaux1.fr/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149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dispositifs adaptés à tous les types d’étudiants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2116832"/>
            <a:ext cx="8534400" cy="354441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Proposer des formations adaptées aux meilleurs profils </a:t>
            </a:r>
            <a:r>
              <a:rPr lang="fr-FR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fr-FR" dirty="0" smtClean="0">
                <a:ea typeface="ＭＳ Ｐゴシック" charset="-128"/>
                <a:cs typeface="ＭＳ Ｐゴシック" charset="-128"/>
              </a:rPr>
            </a:br>
            <a:endParaRPr lang="fr-FR" dirty="0" smtClean="0">
              <a:ea typeface="ＭＳ Ｐゴシック" charset="-128"/>
              <a:cs typeface="ＭＳ Ｐゴシック" charset="-128"/>
            </a:endParaRPr>
          </a:p>
          <a:p>
            <a:r>
              <a:rPr lang="fr-FR" b="1" dirty="0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Encadrer et faire réussir </a:t>
            </a:r>
            <a:r>
              <a:rPr lang="fr-FR" b="1" dirty="0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le plus grand nombre</a:t>
            </a:r>
            <a:r>
              <a:rPr lang="fr-FR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fr-FR" dirty="0" smtClean="0">
                <a:ea typeface="ＭＳ Ｐゴシック" charset="-128"/>
                <a:cs typeface="ＭＳ Ｐゴシック" charset="-128"/>
              </a:rPr>
            </a:br>
            <a:endParaRPr lang="fr-FR" dirty="0" smtClean="0">
              <a:ea typeface="ＭＳ Ｐゴシック" charset="-128"/>
              <a:cs typeface="ＭＳ Ｐゴシック" charset="-128"/>
            </a:endParaRPr>
          </a:p>
          <a:p>
            <a:r>
              <a:rPr lang="fr-FR" b="1" dirty="0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Guider les plus faibles</a:t>
            </a:r>
            <a:endParaRPr lang="en-GB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Orientation active 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58144"/>
            <a:ext cx="9144000" cy="3315072"/>
          </a:xfrm>
        </p:spPr>
        <p:txBody>
          <a:bodyPr/>
          <a:lstStyle/>
          <a:p>
            <a:r>
              <a:rPr lang="fr-FR" sz="2400" dirty="0" smtClean="0"/>
              <a:t>Quel étudiant serez-vous?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>
                <a:solidFill>
                  <a:srgbClr val="36609E"/>
                </a:solidFill>
              </a:rPr>
              <a:t>Procédure obligatoire </a:t>
            </a:r>
            <a:r>
              <a:rPr lang="fr-FR" sz="2400" dirty="0" smtClean="0"/>
              <a:t>préalable à l’inscription à l'Université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Du</a:t>
            </a: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rgbClr val="36609E"/>
                </a:solidFill>
              </a:rPr>
              <a:t>20 janvier 2013 au 20 mars 2013</a:t>
            </a:r>
            <a:r>
              <a:rPr lang="fr-FR" sz="2400" dirty="0" smtClean="0">
                <a:solidFill>
                  <a:srgbClr val="36609E"/>
                </a:solidFill>
              </a:rPr>
              <a:t> </a:t>
            </a:r>
            <a:r>
              <a:rPr lang="fr-FR" sz="2400" dirty="0" smtClean="0"/>
              <a:t>(lien sur </a:t>
            </a:r>
            <a:r>
              <a:rPr lang="fr-FR" sz="2400" dirty="0" smtClean="0">
                <a:solidFill>
                  <a:srgbClr val="36609E"/>
                </a:solidFill>
              </a:rPr>
              <a:t>A</a:t>
            </a:r>
            <a:r>
              <a:rPr lang="fr-FR" sz="2400" dirty="0" smtClean="0"/>
              <a:t>dmission </a:t>
            </a:r>
            <a:r>
              <a:rPr lang="fr-FR" sz="2400" dirty="0" smtClean="0">
                <a:solidFill>
                  <a:srgbClr val="36609E"/>
                </a:solidFill>
              </a:rPr>
              <a:t>P</a:t>
            </a:r>
            <a:r>
              <a:rPr lang="fr-FR" sz="2400" dirty="0" smtClean="0"/>
              <a:t>ost </a:t>
            </a:r>
            <a:r>
              <a:rPr lang="fr-FR" sz="2400" dirty="0" smtClean="0">
                <a:solidFill>
                  <a:srgbClr val="36609E"/>
                </a:solidFill>
              </a:rPr>
              <a:t>B</a:t>
            </a:r>
            <a:r>
              <a:rPr lang="fr-FR" sz="2400" dirty="0" smtClean="0"/>
              <a:t>ac)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>
                <a:solidFill>
                  <a:srgbClr val="36609E"/>
                </a:solidFill>
              </a:rPr>
              <a:t>Entretien personnalisé </a:t>
            </a:r>
            <a:r>
              <a:rPr lang="fr-FR" sz="2400" dirty="0" smtClean="0"/>
              <a:t>pour les bacs non S et technologiques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advTm="678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u="sng" dirty="0" smtClean="0"/>
              <a:t>Accueil des nouveaux bacheliers S </a:t>
            </a:r>
            <a:br>
              <a:rPr lang="fr-FR" sz="4000" u="sng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608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buNone/>
            </a:pPr>
            <a:endParaRPr lang="fr-FR" sz="3000" dirty="0" smtClean="0"/>
          </a:p>
          <a:p>
            <a:pPr>
              <a:lnSpc>
                <a:spcPct val="140000"/>
              </a:lnSpc>
            </a:pPr>
            <a:r>
              <a:rPr lang="fr-FR" sz="3000" dirty="0" smtClean="0"/>
              <a:t>En juillet ou septembre</a:t>
            </a:r>
          </a:p>
          <a:p>
            <a:pPr>
              <a:lnSpc>
                <a:spcPct val="140000"/>
              </a:lnSpc>
            </a:pPr>
            <a:r>
              <a:rPr lang="fr-FR" sz="3000" dirty="0" smtClean="0"/>
              <a:t>Amphis d’informations</a:t>
            </a:r>
          </a:p>
          <a:p>
            <a:pPr>
              <a:lnSpc>
                <a:spcPct val="140000"/>
              </a:lnSpc>
            </a:pPr>
            <a:r>
              <a:rPr lang="fr-FR" sz="3000" dirty="0" smtClean="0">
                <a:solidFill>
                  <a:srgbClr val="36609E"/>
                </a:solidFill>
              </a:rPr>
              <a:t>Entretien personnalisé </a:t>
            </a:r>
            <a:r>
              <a:rPr lang="fr-FR" sz="3000" dirty="0" smtClean="0"/>
              <a:t>avec un enseignant-chercheur pour effectuer l’inscription pédagogique</a:t>
            </a:r>
          </a:p>
        </p:txBody>
      </p:sp>
    </p:spTree>
  </p:cSld>
  <p:clrMapOvr>
    <a:masterClrMapping/>
  </p:clrMapOvr>
  <p:transition advTm="692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905000"/>
          </a:xfrm>
        </p:spPr>
        <p:txBody>
          <a:bodyPr/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u="sng" dirty="0" smtClean="0"/>
              <a:t>Un guide pour réussir en licence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600200"/>
            <a:ext cx="5029200" cy="3276600"/>
          </a:xfrm>
        </p:spPr>
        <p:txBody>
          <a:bodyPr>
            <a:noAutofit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Pour </a:t>
            </a:r>
            <a:r>
              <a:rPr lang="fr-FR" dirty="0" smtClean="0">
                <a:solidFill>
                  <a:srgbClr val="36609E"/>
                </a:solidFill>
              </a:rPr>
              <a:t>favoriser l’intégration </a:t>
            </a:r>
            <a:r>
              <a:rPr lang="fr-FR" dirty="0" smtClean="0"/>
              <a:t>des étudiants</a:t>
            </a:r>
          </a:p>
          <a:p>
            <a:endParaRPr lang="fr-FR" dirty="0" smtClean="0"/>
          </a:p>
          <a:p>
            <a:r>
              <a:rPr lang="fr-FR" dirty="0" smtClean="0"/>
              <a:t>Des conseils, des méthodes, des consignes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524000"/>
            <a:ext cx="2977342" cy="4267200"/>
          </a:xfrm>
          <a:prstGeom prst="rect">
            <a:avLst/>
          </a:prstGeom>
          <a:ln w="1905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advTm="474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10600" cy="1143000"/>
          </a:xfrm>
        </p:spPr>
        <p:txBody>
          <a:bodyPr/>
          <a:lstStyle/>
          <a:p>
            <a:r>
              <a:rPr lang="fr-FR" u="sng" dirty="0" smtClean="0"/>
              <a:t>Les enseignants référents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06" y="1916832"/>
            <a:ext cx="9144000" cy="302433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Pour ceux qui veulent mettre toutes les chances de leur côté et qui sont </a:t>
            </a:r>
            <a:r>
              <a:rPr lang="fr-FR" sz="2400" dirty="0" smtClean="0">
                <a:solidFill>
                  <a:srgbClr val="36609E"/>
                </a:solidFill>
              </a:rPr>
              <a:t>volontaires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Signature d’un contrat: </a:t>
            </a:r>
            <a:r>
              <a:rPr lang="fr-FR" sz="2400" dirty="0" smtClean="0">
                <a:solidFill>
                  <a:srgbClr val="019796"/>
                </a:solidFill>
              </a:rPr>
              <a:t>suivi personnalisé par un enseignant référent, tout au long de l’année</a:t>
            </a:r>
          </a:p>
          <a:p>
            <a:pPr lvl="1">
              <a:buNone/>
            </a:pPr>
            <a:endParaRPr lang="fr-FR" sz="2400" dirty="0" smtClean="0">
              <a:solidFill>
                <a:srgbClr val="019796"/>
              </a:solidFill>
            </a:endParaRPr>
          </a:p>
          <a:p>
            <a:r>
              <a:rPr lang="fr-FR" sz="2400" dirty="0" smtClean="0"/>
              <a:t>Nombre </a:t>
            </a:r>
            <a:r>
              <a:rPr lang="fr-FR" sz="2400" dirty="0" smtClean="0">
                <a:solidFill>
                  <a:srgbClr val="36609E"/>
                </a:solidFill>
              </a:rPr>
              <a:t>limité </a:t>
            </a:r>
            <a:r>
              <a:rPr lang="fr-FR" sz="2400" dirty="0" smtClean="0"/>
              <a:t>de places</a:t>
            </a:r>
          </a:p>
          <a:p>
            <a:pPr marL="0" indent="0">
              <a:buNone/>
            </a:pPr>
            <a:endParaRPr lang="fr-FR" sz="2400" dirty="0"/>
          </a:p>
        </p:txBody>
      </p:sp>
    </p:spTree>
  </p:cSld>
  <p:clrMapOvr>
    <a:masterClrMapping/>
  </p:clrMapOvr>
  <p:transition advTm="748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7|0.7|0.4|0.5"/>
</p:tagLst>
</file>

<file path=ppt/theme/theme1.xml><?xml version="1.0" encoding="utf-8"?>
<a:theme xmlns:a="http://schemas.openxmlformats.org/drawingml/2006/main" name="Presentation-Bordeaux1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Presentation-Bordeaux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Bordeaux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Bordeaux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Bordeaux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Bordeaux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Bordeaux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Bordeaux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Bordeaux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Bordeaux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Bordeaux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Bordeaux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Bordeaux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-Bordeaux1-V1">
  <a:themeElements>
    <a:clrScheme name="Presentation-Bordeaux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-Bordeaux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Presentation-Bordeaux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Bordeaux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Bordeaux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Bordeaux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Bordeaux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Bordeaux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Bordeaux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Bordeaux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Bordeaux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Bordeaux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Bordeaux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Bordeaux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2758</TotalTime>
  <Words>1445</Words>
  <Application>Microsoft Office PowerPoint</Application>
  <PresentationFormat>Affichage à l'écran (4:3)</PresentationFormat>
  <Paragraphs>302</Paragraphs>
  <Slides>42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42</vt:i4>
      </vt:variant>
    </vt:vector>
  </HeadingPairs>
  <TitlesOfParts>
    <vt:vector size="44" baseType="lpstr">
      <vt:lpstr>Presentation-Bordeaux1-V2</vt:lpstr>
      <vt:lpstr>Presentation-Bordeaux1-V1</vt:lpstr>
      <vt:lpstr>Diapositive 1</vt:lpstr>
      <vt:lpstr>Comment choisir ? </vt:lpstr>
      <vt:lpstr>Diapositive 3</vt:lpstr>
      <vt:lpstr>Accueil et accompagnement</vt:lpstr>
      <vt:lpstr>Des dispositifs adaptés à tous les types d’étudiants</vt:lpstr>
      <vt:lpstr>Orientation active </vt:lpstr>
      <vt:lpstr>  Accueil des nouveaux bacheliers S    </vt:lpstr>
      <vt:lpstr> Un guide pour réussir en licence   </vt:lpstr>
      <vt:lpstr>Les enseignants référents</vt:lpstr>
      <vt:lpstr>Accueil et accompagnement Les acteurs</vt:lpstr>
      <vt:lpstr>Dispositifs d'accueil et d’aide à la réussite : des cours en petits groupes</vt:lpstr>
      <vt:lpstr>La semaine type en premier semestre</vt:lpstr>
      <vt:lpstr>La semaine type en premier semestre</vt:lpstr>
      <vt:lpstr>Evaluation tout au long du semestre</vt:lpstr>
      <vt:lpstr>Préparation à l'insertion professionnelle </vt:lpstr>
      <vt:lpstr>Plusieurs types de tutorat</vt:lpstr>
      <vt:lpstr>Des formations pour tous les types d’étudiants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Des dispositifs pour accueillir aussi les très bons étudiants</vt:lpstr>
      <vt:lpstr>Diapositive 26</vt:lpstr>
      <vt:lpstr>Cycle Préparatoire de Bordeaux (CPBx)</vt:lpstr>
      <vt:lpstr>Pour quels concours?</vt:lpstr>
      <vt:lpstr>Tronc Commun Paramédical</vt:lpstr>
      <vt:lpstr>Des dispositifs de réorientation Semestre Rebondir </vt:lpstr>
      <vt:lpstr>Des dispositifs passerelles à tous niveaux L1, L2 et L3</vt:lpstr>
      <vt:lpstr>Une remise à niveau</vt:lpstr>
      <vt:lpstr>Résultats : le diplôme en 3 ans? </vt:lpstr>
      <vt:lpstr>Des formations qui conduisent à l’emploi</vt:lpstr>
      <vt:lpstr>Des formations qui conduisent   à l’emploi à Bac +3, +5 et +8</vt:lpstr>
      <vt:lpstr>Devenir des diplômés 2009 de licence professionnelle Enquête menée en 2011  </vt:lpstr>
      <vt:lpstr>Devenir des diplômés 2009 de licence professionnelle Enquête menée en 2011  </vt:lpstr>
      <vt:lpstr>Devenir des diplômés 2009 de licence professionnelle Enquête menée en 2011  </vt:lpstr>
      <vt:lpstr>Devenir des diplômés 2009 de master  Enquête menée en 2011  </vt:lpstr>
      <vt:lpstr>Devenir des diplômés 2009 master Enquête menée en 2011  </vt:lpstr>
      <vt:lpstr>Devenir des diplômés 2009 master Enquête menée en 2011  </vt:lpstr>
      <vt:lpstr>Diapositive 42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IRondot</dc:creator>
  <cp:keywords/>
  <dc:description/>
  <cp:lastModifiedBy>dblaudez</cp:lastModifiedBy>
  <cp:revision>197</cp:revision>
  <cp:lastPrinted>2011-10-20T07:19:31Z</cp:lastPrinted>
  <dcterms:created xsi:type="dcterms:W3CDTF">2011-10-20T05:04:28Z</dcterms:created>
  <dcterms:modified xsi:type="dcterms:W3CDTF">2013-02-06T12:57:21Z</dcterms:modified>
  <cp:category/>
</cp:coreProperties>
</file>