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257" r:id="rId3"/>
    <p:sldId id="258" r:id="rId4"/>
    <p:sldId id="314" r:id="rId5"/>
    <p:sldId id="322" r:id="rId6"/>
    <p:sldId id="323" r:id="rId7"/>
    <p:sldId id="324" r:id="rId8"/>
    <p:sldId id="325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313" r:id="rId19"/>
    <p:sldId id="319" r:id="rId20"/>
    <p:sldId id="320" r:id="rId21"/>
    <p:sldId id="321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304" r:id="rId32"/>
    <p:sldId id="277" r:id="rId33"/>
    <p:sldId id="278" r:id="rId34"/>
    <p:sldId id="279" r:id="rId35"/>
    <p:sldId id="315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326" r:id="rId44"/>
    <p:sldId id="287" r:id="rId45"/>
    <p:sldId id="289" r:id="rId46"/>
    <p:sldId id="302" r:id="rId47"/>
    <p:sldId id="306" r:id="rId48"/>
    <p:sldId id="290" r:id="rId49"/>
    <p:sldId id="291" r:id="rId50"/>
    <p:sldId id="316" r:id="rId51"/>
    <p:sldId id="296" r:id="rId52"/>
    <p:sldId id="297" r:id="rId53"/>
    <p:sldId id="317" r:id="rId54"/>
    <p:sldId id="298" r:id="rId55"/>
    <p:sldId id="299" r:id="rId56"/>
    <p:sldId id="300" r:id="rId57"/>
    <p:sldId id="312" r:id="rId58"/>
    <p:sldId id="301" r:id="rId59"/>
  </p:sldIdLst>
  <p:sldSz cx="9144000" cy="6858000" type="screen4x3"/>
  <p:notesSz cx="7099300" cy="102346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ROSSAT-MAGNIN" initials="T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F6600"/>
    <a:srgbClr val="009999"/>
    <a:srgbClr val="7ABC32"/>
    <a:srgbClr val="CC0066"/>
    <a:srgbClr val="9933FF"/>
    <a:srgbClr val="FF3300"/>
    <a:srgbClr val="0E9AE0"/>
    <a:srgbClr val="0097E2"/>
    <a:srgbClr val="00B5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4" autoAdjust="0"/>
    <p:restoredTop sz="92171" autoAdjust="0"/>
  </p:normalViewPr>
  <p:slideViewPr>
    <p:cSldViewPr snapToGrid="0" snapToObjects="1">
      <p:cViewPr varScale="1">
        <p:scale>
          <a:sx n="77" d="100"/>
          <a:sy n="77" d="100"/>
        </p:scale>
        <p:origin x="1253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-3150" y="-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5EB47243-285B-2741-8C7D-C88258D9CCFA}" type="datetimeFigureOut">
              <a:rPr lang="fr-FR" smtClean="0"/>
              <a:pPr/>
              <a:t>29/08/2019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C5CA9166-BC48-2C47-B9BF-6F57720E77B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282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7D088D39-B4EA-D24B-B9C3-6A64886EABE2}" type="datetimeFigureOut">
              <a:rPr lang="fr-FR" smtClean="0"/>
              <a:pPr/>
              <a:t>29/08/2019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1C0E2CBA-6097-B848-A7DA-4D7BD6EB30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0288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BAC2F3F-75D7-4EA2-A200-84EDE24DA7D0}" type="slidenum">
              <a:rPr lang="fr-FR" smtClean="0"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2</a:t>
            </a:fld>
            <a:endParaRPr lang="fr-FR" smtClean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2500E7-6A74-42BA-A11E-7B1A880EB0A4}" type="slidenum">
              <a:rPr lang="fr-FR" smtClean="0"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12</a:t>
            </a:fld>
            <a:endParaRPr lang="fr-FR" smtClean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729834-A978-4E2A-99DF-388C72C6E67A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102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729834-A978-4E2A-99DF-388C72C6E67A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526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729834-A978-4E2A-99DF-388C72C6E67A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977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E2CBA-6097-B848-A7DA-4D7BD6EB303B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0F90F6-02B4-4D83-BFC7-EAAB30BD4049}" type="slidenum">
              <a:rPr lang="fr-FR" smtClean="0"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36</a:t>
            </a:fld>
            <a:endParaRPr lang="fr-FR" smtClean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5539" y="4877432"/>
            <a:ext cx="5679440" cy="460557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ACF2DF-999E-4E2F-A639-23010DB30283}" type="slidenum">
              <a:rPr lang="fr-FR" smtClean="0"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38</a:t>
            </a:fld>
            <a:endParaRPr lang="fr-FR" smtClean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5"/>
            <a:ext cx="5206154" cy="4605576"/>
          </a:xfrm>
          <a:noFill/>
        </p:spPr>
        <p:txBody>
          <a:bodyPr wrap="square" lIns="97782" tIns="48891" rIns="97782" bIns="4889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239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52A2A4-4227-4B75-BC9C-BC1FEC932F73}" type="slidenum">
              <a:rPr lang="fr-FR" smtClean="0"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45</a:t>
            </a:fld>
            <a:endParaRPr lang="fr-FR" smtClean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2621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7E6F37-9B8A-44AB-8B5E-FD6A7E777F7B}" type="slidenum">
              <a:rPr lang="fr-FR" smtClean="0"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51</a:t>
            </a:fld>
            <a:endParaRPr lang="fr-FR" smtClean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2"/>
            <a:ext cx="5206154" cy="460379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Quand vous présenterez la fiche d'IP, précisez qu'elle concerne tous les étudiants sauf les </a:t>
            </a:r>
            <a:r>
              <a:rPr lang="fr-FR" b="1" dirty="0" smtClean="0"/>
              <a:t>oui-si L0 </a:t>
            </a:r>
            <a:r>
              <a:rPr lang="fr-FR" dirty="0" smtClean="0"/>
              <a:t>(remise à niveau) acceptés sur </a:t>
            </a:r>
            <a:r>
              <a:rPr lang="fr-FR" dirty="0" err="1" smtClean="0"/>
              <a:t>Parcoursup</a:t>
            </a:r>
            <a:r>
              <a:rPr lang="fr-FR" dirty="0" smtClean="0"/>
              <a:t>, qui ont une fiche </a:t>
            </a:r>
            <a:r>
              <a:rPr lang="fr-FR" b="1" dirty="0" smtClean="0"/>
              <a:t>d'inscription pédagogique spécifique </a:t>
            </a:r>
            <a:r>
              <a:rPr lang="fr-FR" dirty="0" smtClean="0"/>
              <a:t>qui leur sera distribuée au moment de leur entretien. </a:t>
            </a:r>
          </a:p>
          <a:p>
            <a:r>
              <a:rPr lang="fr-FR" dirty="0" smtClean="0"/>
              <a:t>Ils ne perdent donc pas de temps à remplir la fiche d'IP jaune qui ne les concerne pas et ils montent directement en priorité à l'entretien avec les DE en salles 108 et 109. </a:t>
            </a:r>
          </a:p>
          <a:p>
            <a:endParaRPr lang="fr-FR" dirty="0" smtClean="0"/>
          </a:p>
          <a:p>
            <a:r>
              <a:rPr lang="fr-FR" b="1" i="1" dirty="0" smtClean="0"/>
              <a:t>Par contre, les oui-si étalement de la L1 en 2 ans doivent remplir la fiche d'IP jaune comme tous les autres.</a:t>
            </a:r>
          </a:p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AE0F2D-225B-4812-ABF4-67113F6CEA9B}" type="slidenum">
              <a:rPr lang="fr-FR" smtClean="0"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52</a:t>
            </a:fld>
            <a:endParaRPr lang="fr-FR" smtClean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2"/>
            <a:ext cx="5206154" cy="460379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5D9B13-79C5-430E-8B08-BC27C25C85CB}" type="slidenum">
              <a:rPr lang="fr-FR" smtClean="0"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54</a:t>
            </a:fld>
            <a:endParaRPr lang="fr-FR" smtClean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 txBox="1">
            <a:spLocks noGrp="1" noChangeArrowheads="1"/>
          </p:cNvSpPr>
          <p:nvPr/>
        </p:nvSpPr>
        <p:spPr bwMode="auto">
          <a:xfrm>
            <a:off x="4021295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68" tIns="47384" rIns="94768" bIns="47384" anchor="b">
            <a:prstTxWarp prst="textNoShape">
              <a:avLst/>
            </a:prstTxWarp>
          </a:bodyPr>
          <a:lstStyle/>
          <a:p>
            <a:pPr algn="r" eaLnBrk="0" hangingPunct="0"/>
            <a:fld id="{36E25DF6-1876-4CB3-BBE0-AA698351CBE4}" type="slidenum">
              <a:rPr lang="fr-FR" sz="1200"/>
              <a:pPr algn="r" eaLnBrk="0" hangingPunct="0"/>
              <a:t>55</a:t>
            </a:fld>
            <a:endParaRPr lang="fr-FR" sz="12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105667-710E-4B2C-85DD-D1B6E922D45B}" type="slidenum">
              <a:rPr lang="fr-FR" smtClean="0"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5</a:t>
            </a:fld>
            <a:endParaRPr lang="fr-FR" smtClean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2"/>
            <a:ext cx="5206154" cy="460557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dirty="0" smtClean="0">
              <a:latin typeface="Times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333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560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118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6025F0-91EB-457B-BD30-EFC3880E6C9C}" type="slidenum">
              <a:rPr lang="fr-FR" smtClean="0">
                <a:latin typeface="Times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8</a:t>
            </a:fld>
            <a:endParaRPr lang="fr-FR" smtClean="0">
              <a:latin typeface="Time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1587" y="4797473"/>
            <a:ext cx="5206154" cy="460557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dirty="0" smtClean="0">
              <a:latin typeface="Times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31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gner un rectangle à un seul coin 6"/>
          <p:cNvSpPr/>
          <p:nvPr userDrawn="1"/>
        </p:nvSpPr>
        <p:spPr>
          <a:xfrm>
            <a:off x="0" y="-1"/>
            <a:ext cx="9156701" cy="913639"/>
          </a:xfrm>
          <a:prstGeom prst="snip1Rect">
            <a:avLst>
              <a:gd name="adj" fmla="val 45760"/>
            </a:avLst>
          </a:prstGeom>
          <a:solidFill>
            <a:srgbClr val="009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79400" y="1236134"/>
            <a:ext cx="8644466" cy="4890030"/>
          </a:xfrm>
        </p:spPr>
        <p:txBody>
          <a:bodyPr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➔"/>
              <a:tabLst/>
              <a:defRPr sz="20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DE0"/>
              </a:buClr>
              <a:buSzTx/>
              <a:buFont typeface="Arial"/>
              <a:buChar char="›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Cliquez pour modifier les styles du texte du masque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DE0"/>
              </a:buClr>
              <a:buSzTx/>
              <a:buFont typeface="Arial"/>
              <a:buChar char="›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Deuxième niveau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Troisième niveau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Quatrième niveau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Cinquième niveau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2" y="6654800"/>
            <a:ext cx="2133600" cy="20637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7EBC37D-7AB6-40EE-BCC7-07FE12AE2531}" type="datetime4">
              <a:rPr lang="fr-FR" smtClean="0"/>
              <a:pPr/>
              <a:t>29 août 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39530" y="6654800"/>
            <a:ext cx="5257800" cy="20637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Titre de votre présentation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rgbClr val="009DE0"/>
                </a:solidFill>
              </a:defRPr>
            </a:lvl1pPr>
          </a:lstStyle>
          <a:p>
            <a:fld id="{DCE37727-CC04-7A46-938D-2CCFF056F773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06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CBAB8-77B2-48B1-8082-1B8AB2B483D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/>
          <p:cNvSpPr/>
          <p:nvPr userDrawn="1"/>
        </p:nvSpPr>
        <p:spPr>
          <a:xfrm flipV="1">
            <a:off x="0" y="-6"/>
            <a:ext cx="9144000" cy="4429827"/>
          </a:xfrm>
          <a:prstGeom prst="rtTriangle">
            <a:avLst/>
          </a:prstGeom>
          <a:solidFill>
            <a:srgbClr val="009DE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ous-titre 2"/>
          <p:cNvSpPr>
            <a:spLocks noGrp="1"/>
          </p:cNvSpPr>
          <p:nvPr>
            <p:ph type="subTitle" idx="1"/>
          </p:nvPr>
        </p:nvSpPr>
        <p:spPr>
          <a:xfrm>
            <a:off x="1989073" y="2341150"/>
            <a:ext cx="5462301" cy="2083093"/>
          </a:xfrm>
          <a:prstGeom prst="rect">
            <a:avLst/>
          </a:prstGeom>
          <a:solidFill>
            <a:srgbClr val="443A31"/>
          </a:solidFill>
        </p:spPr>
        <p:txBody>
          <a:bodyPr lIns="180000" tIns="180000" rIns="180000" bIns="180000" anchor="ctr"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Cliquez pour modifier le style des sous-titres du masque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14" name="Image 13" descr="Animationx10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7" y="5350058"/>
            <a:ext cx="3184430" cy="1279341"/>
          </a:xfrm>
          <a:prstGeom prst="rect">
            <a:avLst/>
          </a:prstGeom>
        </p:spPr>
      </p:pic>
      <p:sp>
        <p:nvSpPr>
          <p:cNvPr id="15" name="Titre 14"/>
          <p:cNvSpPr>
            <a:spLocks noGrp="1"/>
          </p:cNvSpPr>
          <p:nvPr>
            <p:ph type="title"/>
          </p:nvPr>
        </p:nvSpPr>
        <p:spPr>
          <a:xfrm>
            <a:off x="203199" y="262056"/>
            <a:ext cx="6400800" cy="20665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068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4" name="Image 3" descr="Animationx10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2" y="2703766"/>
            <a:ext cx="7688302" cy="3088766"/>
          </a:xfrm>
          <a:prstGeom prst="rect">
            <a:avLst/>
          </a:prstGeom>
        </p:spPr>
      </p:pic>
      <p:sp>
        <p:nvSpPr>
          <p:cNvPr id="5" name="Triangle rectangle 4"/>
          <p:cNvSpPr/>
          <p:nvPr userDrawn="1"/>
        </p:nvSpPr>
        <p:spPr>
          <a:xfrm flipV="1">
            <a:off x="0" y="-6"/>
            <a:ext cx="9144000" cy="3479806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Triangle rectangle 5"/>
          <p:cNvSpPr/>
          <p:nvPr userDrawn="1"/>
        </p:nvSpPr>
        <p:spPr>
          <a:xfrm flipH="1">
            <a:off x="0" y="6248400"/>
            <a:ext cx="9144000" cy="609600"/>
          </a:xfrm>
          <a:prstGeom prst="rtTriangle">
            <a:avLst/>
          </a:prstGeom>
          <a:solidFill>
            <a:schemeClr val="bg2"/>
          </a:solidFill>
          <a:ln w="1905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0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gner un rectangle à un seul coin 6"/>
          <p:cNvSpPr/>
          <p:nvPr userDrawn="1"/>
        </p:nvSpPr>
        <p:spPr>
          <a:xfrm>
            <a:off x="0" y="-1"/>
            <a:ext cx="9156701" cy="913639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79400" y="1236134"/>
            <a:ext cx="8644466" cy="4890030"/>
          </a:xfrm>
        </p:spPr>
        <p:txBody>
          <a:bodyPr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➔"/>
              <a:tabLst/>
              <a:defRPr sz="20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DE0"/>
              </a:buClr>
              <a:buSzTx/>
              <a:buFont typeface="Arial"/>
              <a:buChar char="›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Cliquez pour modifier les styles du texte du masque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DE0"/>
              </a:buClr>
              <a:buSzTx/>
              <a:buFont typeface="Arial"/>
              <a:buChar char="›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Deuxième niveau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Troisième niveau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Quatrième niveau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Cinquième niveau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2" y="6654800"/>
            <a:ext cx="2133600" cy="20637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7EBC37D-7AB6-40EE-BCC7-07FE12AE2531}" type="datetime4">
              <a:rPr lang="fr-FR" smtClean="0"/>
              <a:pPr/>
              <a:t>29 août 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39530" y="6654800"/>
            <a:ext cx="5257800" cy="20637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Titre de votre présentation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rgbClr val="009DE0"/>
                </a:solidFill>
              </a:defRPr>
            </a:lvl1pPr>
          </a:lstStyle>
          <a:p>
            <a:fld id="{DCE37727-CC04-7A46-938D-2CCFF056F773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 flipV="1">
            <a:off x="3001433" y="6653212"/>
            <a:ext cx="97367" cy="204788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006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1534"/>
            <a:ext cx="4038600" cy="4864630"/>
          </a:xfrm>
        </p:spPr>
        <p:txBody>
          <a:bodyPr/>
          <a:lstStyle>
            <a:lvl1pPr marL="342900" indent="-342900">
              <a:buClr>
                <a:schemeClr val="accent6"/>
              </a:buClr>
              <a:buFont typeface="Brix Slab Bold" pitchFamily="50" charset="0"/>
              <a:buChar char="→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1534"/>
            <a:ext cx="4038600" cy="4864629"/>
          </a:xfrm>
        </p:spPr>
        <p:txBody>
          <a:bodyPr/>
          <a:lstStyle>
            <a:lvl1pPr marL="342900" indent="-342900">
              <a:buClr>
                <a:schemeClr val="accent6"/>
              </a:buClr>
              <a:buFont typeface="Brix Slab Bold" pitchFamily="50" charset="0"/>
              <a:buChar char="→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Rogner un rectangle à un seul coin 8"/>
          <p:cNvSpPr/>
          <p:nvPr userDrawn="1"/>
        </p:nvSpPr>
        <p:spPr>
          <a:xfrm>
            <a:off x="0" y="-1"/>
            <a:ext cx="9156701" cy="913639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2" y="6654800"/>
            <a:ext cx="2133600" cy="20637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6726B8A-30E0-4726-81CE-A8AF5D7CF776}" type="datetime4">
              <a:rPr lang="fr-FR" smtClean="0"/>
              <a:pPr/>
              <a:t>29 août 2019</a:t>
            </a:fld>
            <a:endParaRPr lang="fr-FR" dirty="0"/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39530" y="6654800"/>
            <a:ext cx="5257800" cy="20637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Titre de votre présentation</a:t>
            </a:r>
            <a:endParaRPr lang="fr-FR"/>
          </a:p>
        </p:txBody>
      </p:sp>
      <p:sp>
        <p:nvSpPr>
          <p:cNvPr id="1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rgbClr val="009DE0"/>
                </a:solidFill>
              </a:defRPr>
            </a:lvl1pPr>
          </a:lstStyle>
          <a:p>
            <a:fld id="{DCE37727-CC04-7A46-938D-2CCFF056F773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9" name="Connecteur droit 18"/>
          <p:cNvCxnSpPr/>
          <p:nvPr userDrawn="1"/>
        </p:nvCxnSpPr>
        <p:spPr>
          <a:xfrm flipV="1">
            <a:off x="3001433" y="6653212"/>
            <a:ext cx="97367" cy="204788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95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5719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429444" y="575956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9DE0"/>
                </a:solidFill>
              </a:rPr>
              <a:t>Chapitre 2</a:t>
            </a:r>
            <a:endParaRPr lang="fr-FR" sz="3200" dirty="0">
              <a:solidFill>
                <a:srgbClr val="009DE0"/>
              </a:solidFill>
            </a:endParaRPr>
          </a:p>
        </p:txBody>
      </p:sp>
      <p:sp>
        <p:nvSpPr>
          <p:cNvPr id="8" name="Triangle isocèle 7"/>
          <p:cNvSpPr/>
          <p:nvPr userDrawn="1"/>
        </p:nvSpPr>
        <p:spPr>
          <a:xfrm rot="10800000">
            <a:off x="0" y="0"/>
            <a:ext cx="9144000" cy="5157192"/>
          </a:xfrm>
          <a:prstGeom prst="triangle">
            <a:avLst>
              <a:gd name="adj" fmla="val 100000"/>
            </a:avLst>
          </a:prstGeom>
          <a:solidFill>
            <a:srgbClr val="443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noFill/>
              </a:ln>
            </a:endParaRPr>
          </a:p>
        </p:txBody>
      </p:sp>
      <p:pic>
        <p:nvPicPr>
          <p:cNvPr id="9" name="Image 8" descr="Animationx10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492" y="5668744"/>
            <a:ext cx="1977280" cy="79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96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ChangeAspect="1"/>
          </p:cNvPicPr>
          <p:nvPr userDrawn="1"/>
        </p:nvPicPr>
        <p:blipFill>
          <a:blip r:embed="rId2"/>
          <a:srcRect t="18855" b="18855"/>
          <a:stretch>
            <a:fillRect/>
          </a:stretch>
        </p:blipFill>
        <p:spPr>
          <a:xfrm>
            <a:off x="4174859" y="1308100"/>
            <a:ext cx="4622000" cy="3022601"/>
          </a:xfrm>
          <a:prstGeom prst="rect">
            <a:avLst/>
          </a:prstGeom>
          <a:ln>
            <a:solidFill>
              <a:srgbClr val="009DE0"/>
            </a:solidFill>
          </a:ln>
        </p:spPr>
      </p:pic>
      <p:sp>
        <p:nvSpPr>
          <p:cNvPr id="5" name="Triangle rectangle 4"/>
          <p:cNvSpPr/>
          <p:nvPr userDrawn="1"/>
        </p:nvSpPr>
        <p:spPr>
          <a:xfrm flipH="1">
            <a:off x="7980618" y="3597542"/>
            <a:ext cx="816241" cy="733159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6714238" y="4390891"/>
            <a:ext cx="20826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200" baseline="30000" dirty="0" err="1"/>
              <a:t>reptiumende</a:t>
            </a:r>
            <a:r>
              <a:rPr lang="fr-FR" sz="1200" baseline="30000" dirty="0"/>
              <a:t> </a:t>
            </a:r>
            <a:r>
              <a:rPr lang="fr-FR" sz="1200" baseline="30000" dirty="0" err="1"/>
              <a:t>re</a:t>
            </a:r>
            <a:r>
              <a:rPr lang="fr-FR" sz="1200" baseline="30000" dirty="0"/>
              <a:t> </a:t>
            </a:r>
            <a:r>
              <a:rPr lang="fr-FR" sz="1200" baseline="30000" dirty="0" err="1"/>
              <a:t>omnisinis</a:t>
            </a:r>
            <a:r>
              <a:rPr lang="fr-FR" sz="1200" baseline="30000" dirty="0"/>
              <a:t> </a:t>
            </a:r>
            <a:r>
              <a:rPr lang="fr-FR" sz="1200" baseline="30000" dirty="0" err="1"/>
              <a:t>dolori</a:t>
            </a:r>
            <a:r>
              <a:rPr lang="fr-FR" sz="1200" baseline="30000" dirty="0"/>
              <a:t> </a:t>
            </a:r>
            <a:r>
              <a:rPr lang="fr-FR" sz="1200" baseline="30000" dirty="0" err="1"/>
              <a:t>blaccup</a:t>
            </a:r>
            <a:endParaRPr lang="fr-FR" sz="1200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4174859" y="4795579"/>
            <a:ext cx="4545800" cy="14628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80800" rtlCol="0">
            <a:noAutofit/>
          </a:bodyPr>
          <a:lstStyle/>
          <a:p>
            <a:pPr>
              <a:buSzPct val="90000"/>
            </a:pPr>
            <a:r>
              <a:rPr lang="fr-FR" baseline="30000" dirty="0" err="1">
                <a:solidFill>
                  <a:srgbClr val="FFFFFF"/>
                </a:solidFill>
              </a:rPr>
              <a:t>Itas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eaquis</a:t>
            </a:r>
            <a:r>
              <a:rPr lang="fr-FR" baseline="30000" dirty="0">
                <a:solidFill>
                  <a:srgbClr val="FFFFFF"/>
                </a:solidFill>
              </a:rPr>
              <a:t> et </a:t>
            </a:r>
            <a:r>
              <a:rPr lang="fr-FR" b="1" baseline="30000" dirty="0" err="1">
                <a:solidFill>
                  <a:srgbClr val="FFFFFF"/>
                </a:solidFill>
              </a:rPr>
              <a:t>excerferum</a:t>
            </a:r>
            <a:r>
              <a:rPr lang="fr-FR" b="1" baseline="30000" dirty="0">
                <a:solidFill>
                  <a:srgbClr val="FFFFFF"/>
                </a:solidFill>
              </a:rPr>
              <a:t> </a:t>
            </a:r>
            <a:r>
              <a:rPr lang="fr-FR" b="1" baseline="30000" dirty="0" err="1">
                <a:solidFill>
                  <a:srgbClr val="FFFFFF"/>
                </a:solidFill>
              </a:rPr>
              <a:t>nuscien</a:t>
            </a:r>
            <a:r>
              <a:rPr lang="fr-FR" b="1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ditione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dic</a:t>
            </a:r>
            <a:r>
              <a:rPr lang="fr-FR" baseline="30000" dirty="0">
                <a:solidFill>
                  <a:srgbClr val="FFFFFF"/>
                </a:solidFill>
              </a:rPr>
              <a:t> tem </a:t>
            </a:r>
            <a:r>
              <a:rPr lang="fr-FR" baseline="30000" dirty="0" err="1">
                <a:solidFill>
                  <a:srgbClr val="FFFFFF"/>
                </a:solidFill>
              </a:rPr>
              <a:t>hiciliciist</a:t>
            </a:r>
            <a:r>
              <a:rPr lang="fr-FR" baseline="30000" dirty="0">
                <a:solidFill>
                  <a:srgbClr val="FFFFFF"/>
                </a:solidFill>
              </a:rPr>
              <a:t>, con rem </a:t>
            </a:r>
            <a:r>
              <a:rPr lang="fr-FR" baseline="30000" dirty="0" err="1">
                <a:solidFill>
                  <a:srgbClr val="FFFFFF"/>
                </a:solidFill>
              </a:rPr>
              <a:t>aut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volest</a:t>
            </a:r>
            <a:r>
              <a:rPr lang="fr-FR" baseline="30000" dirty="0">
                <a:solidFill>
                  <a:srgbClr val="FFFFFF"/>
                </a:solidFill>
              </a:rPr>
              <a:t>, </a:t>
            </a:r>
            <a:r>
              <a:rPr lang="fr-FR" baseline="30000" dirty="0" err="1">
                <a:solidFill>
                  <a:srgbClr val="FFFFFF"/>
                </a:solidFill>
              </a:rPr>
              <a:t>sedi</a:t>
            </a:r>
            <a:r>
              <a:rPr lang="fr-FR" baseline="30000" dirty="0">
                <a:solidFill>
                  <a:srgbClr val="FFFFFF"/>
                </a:solidFill>
              </a:rPr>
              <a:t> doles </a:t>
            </a:r>
            <a:r>
              <a:rPr lang="fr-FR" baseline="30000" dirty="0" err="1">
                <a:solidFill>
                  <a:srgbClr val="FFFFFF"/>
                </a:solidFill>
              </a:rPr>
              <a:t>erro</a:t>
            </a:r>
            <a:r>
              <a:rPr lang="fr-FR" baseline="30000" dirty="0">
                <a:solidFill>
                  <a:srgbClr val="FFFFFF"/>
                </a:solidFill>
              </a:rPr>
              <a:t> te sa </a:t>
            </a:r>
            <a:r>
              <a:rPr lang="fr-FR" baseline="30000" dirty="0" err="1">
                <a:solidFill>
                  <a:srgbClr val="FFFFFF"/>
                </a:solidFill>
              </a:rPr>
              <a:t>sam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volum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dolumqui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aceprae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eicipsa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 smtClean="0">
                <a:solidFill>
                  <a:srgbClr val="FFFFFF"/>
                </a:solidFill>
              </a:rPr>
              <a:t>pelesequod</a:t>
            </a:r>
            <a:endParaRPr lang="fr-FR" baseline="30000" dirty="0">
              <a:solidFill>
                <a:srgbClr val="FFFFFF"/>
              </a:solidFill>
            </a:endParaRPr>
          </a:p>
        </p:txBody>
      </p:sp>
      <p:sp>
        <p:nvSpPr>
          <p:cNvPr id="8" name="Espace réservé du contenu 2"/>
          <p:cNvSpPr txBox="1">
            <a:spLocks/>
          </p:cNvSpPr>
          <p:nvPr userDrawn="1"/>
        </p:nvSpPr>
        <p:spPr>
          <a:xfrm>
            <a:off x="4064709" y="4648519"/>
            <a:ext cx="934850" cy="294122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fr-FR" sz="1200" b="1" dirty="0" smtClean="0">
                <a:solidFill>
                  <a:schemeClr val="accent1"/>
                </a:solidFill>
              </a:rPr>
              <a:t>titre</a:t>
            </a:r>
            <a:endParaRPr lang="fr-FR" sz="1200" b="1" dirty="0">
              <a:solidFill>
                <a:schemeClr val="accent1"/>
              </a:solidFill>
            </a:endParaRPr>
          </a:p>
        </p:txBody>
      </p:sp>
      <p:sp>
        <p:nvSpPr>
          <p:cNvPr id="9" name="Espace réservé du contenu 2"/>
          <p:cNvSpPr txBox="1">
            <a:spLocks/>
          </p:cNvSpPr>
          <p:nvPr userDrawn="1"/>
        </p:nvSpPr>
        <p:spPr>
          <a:xfrm>
            <a:off x="4064709" y="1109195"/>
            <a:ext cx="1959241" cy="36283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fr-FR" sz="1200" b="1" smtClean="0">
                <a:solidFill>
                  <a:srgbClr val="FFFFFF"/>
                </a:solidFill>
              </a:rPr>
              <a:t>titre</a:t>
            </a:r>
            <a:endParaRPr lang="fr-FR" sz="1200" b="1" dirty="0">
              <a:solidFill>
                <a:srgbClr val="FFFFFF"/>
              </a:solidFill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330200" y="1308100"/>
            <a:ext cx="3594100" cy="50965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tIns="280800" rtlCol="0">
            <a:noAutofit/>
          </a:bodyPr>
          <a:lstStyle/>
          <a:p>
            <a:pPr>
              <a:buSzPct val="90000"/>
            </a:pPr>
            <a:r>
              <a:rPr lang="fr-FR" sz="3200" b="1" baseline="30000" dirty="0" err="1"/>
              <a:t>Itas</a:t>
            </a:r>
            <a:r>
              <a:rPr lang="fr-FR" sz="3200" b="1" baseline="30000" dirty="0"/>
              <a:t> </a:t>
            </a:r>
            <a:r>
              <a:rPr lang="fr-FR" sz="3200" b="1" baseline="30000" dirty="0" err="1"/>
              <a:t>eaquis</a:t>
            </a:r>
            <a:r>
              <a:rPr lang="fr-FR" sz="3200" b="1" baseline="30000" dirty="0"/>
              <a:t> et </a:t>
            </a:r>
            <a:endParaRPr lang="fr-FR" sz="3200" b="1" baseline="30000" dirty="0" smtClean="0"/>
          </a:p>
          <a:p>
            <a:pPr>
              <a:buSzPct val="90000"/>
            </a:pPr>
            <a:r>
              <a:rPr lang="fr-FR" sz="2400" b="1" baseline="30000" dirty="0" err="1" smtClean="0"/>
              <a:t>excerferum</a:t>
            </a:r>
            <a:r>
              <a:rPr lang="fr-FR" sz="2400" b="1" baseline="30000" dirty="0" smtClean="0"/>
              <a:t> </a:t>
            </a:r>
            <a:r>
              <a:rPr lang="fr-FR" sz="2400" b="1" baseline="30000" dirty="0" err="1"/>
              <a:t>nuscien</a:t>
            </a:r>
            <a:r>
              <a:rPr lang="fr-FR" sz="2400" b="1" baseline="30000" dirty="0"/>
              <a:t> </a:t>
            </a:r>
            <a:r>
              <a:rPr lang="fr-FR" sz="2400" baseline="30000" dirty="0" err="1"/>
              <a:t>ditione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dic</a:t>
            </a:r>
            <a:r>
              <a:rPr lang="fr-FR" sz="2400" baseline="30000" dirty="0"/>
              <a:t> tem </a:t>
            </a:r>
            <a:r>
              <a:rPr lang="fr-FR" sz="2400" baseline="30000" dirty="0" err="1"/>
              <a:t>hiciliciist</a:t>
            </a:r>
            <a:r>
              <a:rPr lang="fr-FR" sz="2400" baseline="30000" dirty="0"/>
              <a:t>, con rem </a:t>
            </a:r>
            <a:r>
              <a:rPr lang="fr-FR" sz="2400" baseline="30000" dirty="0" err="1"/>
              <a:t>aut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volest</a:t>
            </a:r>
            <a:r>
              <a:rPr lang="fr-FR" sz="2400" baseline="30000" dirty="0"/>
              <a:t>, </a:t>
            </a:r>
            <a:r>
              <a:rPr lang="fr-FR" sz="2400" baseline="30000" dirty="0" err="1"/>
              <a:t>sedi</a:t>
            </a:r>
            <a:r>
              <a:rPr lang="fr-FR" sz="2400" baseline="30000" dirty="0"/>
              <a:t> doles </a:t>
            </a:r>
            <a:r>
              <a:rPr lang="fr-FR" sz="2400" baseline="30000" dirty="0" err="1"/>
              <a:t>erro</a:t>
            </a:r>
            <a:r>
              <a:rPr lang="fr-FR" sz="2400" baseline="30000" dirty="0"/>
              <a:t> te sa </a:t>
            </a:r>
            <a:r>
              <a:rPr lang="fr-FR" sz="2400" baseline="30000" dirty="0" err="1"/>
              <a:t>sam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volum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dolumqui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aceprae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eicipsa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pelesequod</a:t>
            </a:r>
            <a:r>
              <a:rPr lang="fr-FR" sz="2400" baseline="30000" dirty="0"/>
              <a:t> que cum </a:t>
            </a:r>
            <a:r>
              <a:rPr lang="fr-FR" sz="2400" baseline="30000" dirty="0" err="1"/>
              <a:t>hicieni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hillant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endi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consequ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iduciet</a:t>
            </a:r>
            <a:r>
              <a:rPr lang="fr-FR" sz="2400" baseline="30000" dirty="0"/>
              <a:t> ut </a:t>
            </a:r>
            <a:r>
              <a:rPr lang="fr-FR" sz="2400" baseline="30000" dirty="0" err="1"/>
              <a:t>lab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int</a:t>
            </a:r>
            <a:r>
              <a:rPr lang="fr-FR" sz="2400" baseline="30000" dirty="0"/>
              <a:t>.</a:t>
            </a:r>
          </a:p>
          <a:p>
            <a:pPr marL="180975" indent="-165100">
              <a:buClr>
                <a:schemeClr val="accent6"/>
              </a:buClr>
              <a:buSzPct val="50000"/>
              <a:buFont typeface="Arial" panose="020B0604020202020204" pitchFamily="34" charset="0"/>
              <a:buChar char="›"/>
            </a:pPr>
            <a:r>
              <a:rPr lang="fr-FR" sz="2400" baseline="30000" dirty="0" err="1"/>
              <a:t>Ficiunt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dolupta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cone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poris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autaquu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ndamus</a:t>
            </a:r>
            <a:r>
              <a:rPr lang="fr-FR" sz="2400" baseline="30000" dirty="0"/>
              <a:t>, </a:t>
            </a:r>
            <a:r>
              <a:rPr lang="fr-FR" sz="2400" baseline="30000" dirty="0" err="1"/>
              <a:t>cusciisque</a:t>
            </a:r>
            <a:r>
              <a:rPr lang="fr-FR" sz="2400" baseline="30000" dirty="0"/>
              <a:t> mo tem </a:t>
            </a:r>
            <a:r>
              <a:rPr lang="fr-FR" sz="2400" baseline="30000" dirty="0" err="1"/>
              <a:t>aut</a:t>
            </a:r>
            <a:r>
              <a:rPr lang="fr-FR" sz="2400" baseline="30000" dirty="0"/>
              <a:t> ut </a:t>
            </a:r>
            <a:r>
              <a:rPr lang="fr-FR" sz="2400" baseline="30000" dirty="0" err="1"/>
              <a:t>fugitin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ullit</a:t>
            </a:r>
            <a:r>
              <a:rPr lang="fr-FR" sz="2400" baseline="30000" dirty="0"/>
              <a:t>, </a:t>
            </a:r>
            <a:r>
              <a:rPr lang="fr-FR" sz="2400" baseline="30000" dirty="0" err="1" smtClean="0"/>
              <a:t>iliquo</a:t>
            </a:r>
            <a:endParaRPr lang="fr-FR" sz="2400" baseline="30000" dirty="0"/>
          </a:p>
          <a:p>
            <a:pPr marL="180975" indent="-165100">
              <a:buClr>
                <a:schemeClr val="accent6"/>
              </a:buClr>
              <a:buSzPct val="50000"/>
              <a:buFont typeface="Arial" panose="020B0604020202020204" pitchFamily="34" charset="0"/>
              <a:buChar char="›"/>
            </a:pPr>
            <a:r>
              <a:rPr lang="fr-FR" sz="2400" baseline="30000" dirty="0" err="1" smtClean="0"/>
              <a:t>omnis</a:t>
            </a:r>
            <a:r>
              <a:rPr lang="fr-FR" sz="2400" baseline="30000" dirty="0" smtClean="0"/>
              <a:t> </a:t>
            </a:r>
            <a:r>
              <a:rPr lang="fr-FR" sz="2400" baseline="30000" dirty="0" err="1"/>
              <a:t>dolles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diorumquam</a:t>
            </a:r>
            <a:r>
              <a:rPr lang="fr-FR" sz="2400" baseline="30000" dirty="0"/>
              <a:t>, </a:t>
            </a:r>
            <a:r>
              <a:rPr lang="fr-FR" sz="2400" baseline="30000" dirty="0" err="1"/>
              <a:t>ius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sinvers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pelitia</a:t>
            </a:r>
            <a:r>
              <a:rPr lang="fr-FR" sz="2400" baseline="30000" dirty="0"/>
              <a:t> quo </a:t>
            </a:r>
            <a:r>
              <a:rPr lang="fr-FR" sz="2400" baseline="30000" dirty="0" err="1"/>
              <a:t>ea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nam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repudit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atisciam</a:t>
            </a:r>
            <a:r>
              <a:rPr lang="fr-FR" sz="2400" baseline="30000" dirty="0"/>
              <a:t> </a:t>
            </a:r>
            <a:r>
              <a:rPr lang="fr-FR" sz="2400" baseline="30000" dirty="0" err="1"/>
              <a:t>expera</a:t>
            </a:r>
            <a:r>
              <a:rPr lang="fr-FR" sz="2400" baseline="30000" dirty="0"/>
              <a:t> </a:t>
            </a:r>
            <a:r>
              <a:rPr lang="fr-FR" sz="2400" baseline="30000" dirty="0" err="1" smtClean="0"/>
              <a:t>iliciae</a:t>
            </a:r>
            <a:r>
              <a:rPr lang="fr-FR" sz="2400" baseline="30000" dirty="0" smtClean="0"/>
              <a:t> </a:t>
            </a:r>
            <a:r>
              <a:rPr lang="fr-FR" sz="2400" baseline="30000" dirty="0" err="1" smtClean="0"/>
              <a:t>cepernat</a:t>
            </a:r>
            <a:r>
              <a:rPr lang="fr-FR" sz="2400" baseline="30000" dirty="0" smtClean="0"/>
              <a:t> </a:t>
            </a:r>
            <a:r>
              <a:rPr lang="fr-FR" sz="2400" baseline="30000" dirty="0" err="1" smtClean="0"/>
              <a:t>fugitas</a:t>
            </a:r>
            <a:r>
              <a:rPr lang="fr-FR" sz="2400" baseline="30000" dirty="0" smtClean="0"/>
              <a:t> sa </a:t>
            </a:r>
            <a:r>
              <a:rPr lang="fr-FR" sz="2400" baseline="30000" dirty="0" err="1" smtClean="0"/>
              <a:t>conse</a:t>
            </a:r>
            <a:r>
              <a:rPr lang="fr-FR" sz="2400" baseline="30000" dirty="0" smtClean="0"/>
              <a:t> </a:t>
            </a:r>
            <a:r>
              <a:rPr lang="fr-FR" sz="2400" baseline="30000" dirty="0" err="1" smtClean="0"/>
              <a:t>molo</a:t>
            </a:r>
            <a:r>
              <a:rPr lang="fr-FR" sz="2400" baseline="30000" dirty="0" smtClean="0"/>
              <a:t> </a:t>
            </a:r>
            <a:r>
              <a:rPr lang="fr-FR" sz="2400" baseline="30000" dirty="0" err="1" smtClean="0"/>
              <a:t>modi</a:t>
            </a:r>
            <a:r>
              <a:rPr lang="fr-FR" sz="2400" baseline="30000" dirty="0" smtClean="0"/>
              <a:t> </a:t>
            </a:r>
            <a:r>
              <a:rPr lang="fr-FR" sz="2400" baseline="30000" dirty="0" err="1" smtClean="0"/>
              <a:t>berecti</a:t>
            </a:r>
            <a:r>
              <a:rPr lang="fr-FR" sz="2400" baseline="30000" dirty="0" smtClean="0"/>
              <a:t> tem </a:t>
            </a:r>
            <a:r>
              <a:rPr lang="fr-FR" sz="2400" baseline="30000" dirty="0" err="1" smtClean="0"/>
              <a:t>ius</a:t>
            </a:r>
            <a:r>
              <a:rPr lang="fr-FR" sz="2400" baseline="30000" dirty="0" smtClean="0"/>
              <a:t>, officie </a:t>
            </a:r>
            <a:r>
              <a:rPr lang="fr-FR" sz="2400" baseline="30000" dirty="0" err="1" smtClean="0"/>
              <a:t>ndiscipsam</a:t>
            </a:r>
            <a:endParaRPr lang="fr-FR" sz="2400" i="1" dirty="0"/>
          </a:p>
        </p:txBody>
      </p:sp>
      <p:sp>
        <p:nvSpPr>
          <p:cNvPr id="11" name="Rogner un rectangle à un seul coin 10"/>
          <p:cNvSpPr/>
          <p:nvPr userDrawn="1"/>
        </p:nvSpPr>
        <p:spPr>
          <a:xfrm>
            <a:off x="0" y="-1"/>
            <a:ext cx="9156701" cy="913639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  <p:sp>
        <p:nvSpPr>
          <p:cNvPr id="2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2" y="6654800"/>
            <a:ext cx="2133600" cy="20637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0B56F77-67F8-4CE7-BB54-35AA23D66155}" type="datetime4">
              <a:rPr lang="fr-FR" smtClean="0"/>
              <a:pPr/>
              <a:t>29 août 2019</a:t>
            </a:fld>
            <a:endParaRPr lang="fr-FR" dirty="0"/>
          </a:p>
        </p:txBody>
      </p:sp>
      <p:sp>
        <p:nvSpPr>
          <p:cNvPr id="2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39530" y="6654800"/>
            <a:ext cx="5257800" cy="20637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Titre de votre présentation</a:t>
            </a:r>
            <a:endParaRPr lang="fr-FR"/>
          </a:p>
        </p:txBody>
      </p:sp>
      <p:sp>
        <p:nvSpPr>
          <p:cNvPr id="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rgbClr val="009DE0"/>
                </a:solidFill>
              </a:defRPr>
            </a:lvl1pPr>
          </a:lstStyle>
          <a:p>
            <a:fld id="{DCE37727-CC04-7A46-938D-2CCFF056F773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26" name="Connecteur droit 25"/>
          <p:cNvCxnSpPr/>
          <p:nvPr userDrawn="1"/>
        </p:nvCxnSpPr>
        <p:spPr>
          <a:xfrm flipV="1">
            <a:off x="3001433" y="6653212"/>
            <a:ext cx="97367" cy="204788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contenu 2"/>
          <p:cNvSpPr txBox="1">
            <a:spLocks/>
          </p:cNvSpPr>
          <p:nvPr userDrawn="1"/>
        </p:nvSpPr>
        <p:spPr>
          <a:xfrm>
            <a:off x="168009" y="1146614"/>
            <a:ext cx="2833424" cy="288000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fr-FR" sz="1200" b="1" dirty="0" smtClean="0">
                <a:solidFill>
                  <a:srgbClr val="FFFFFF"/>
                </a:solidFill>
              </a:rPr>
              <a:t>titre</a:t>
            </a:r>
            <a:endParaRPr lang="fr-FR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1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3"/>
          <p:cNvPicPr>
            <a:picLocks noChangeAspect="1"/>
          </p:cNvPicPr>
          <p:nvPr userDrawn="1"/>
        </p:nvPicPr>
        <p:blipFill>
          <a:blip r:embed="rId2"/>
          <a:srcRect t="18855" b="18855"/>
          <a:stretch>
            <a:fillRect/>
          </a:stretch>
        </p:blipFill>
        <p:spPr>
          <a:xfrm>
            <a:off x="0" y="818567"/>
            <a:ext cx="9144000" cy="5439858"/>
          </a:xfrm>
          <a:prstGeom prst="rect">
            <a:avLst/>
          </a:prstGeom>
          <a:ln>
            <a:noFill/>
          </a:ln>
        </p:spPr>
      </p:pic>
      <p:sp>
        <p:nvSpPr>
          <p:cNvPr id="4" name="ZoneTexte 3"/>
          <p:cNvSpPr txBox="1"/>
          <p:nvPr userDrawn="1"/>
        </p:nvSpPr>
        <p:spPr>
          <a:xfrm>
            <a:off x="4390337" y="1575690"/>
            <a:ext cx="4361658" cy="2627048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noFill/>
          </a:ln>
        </p:spPr>
        <p:txBody>
          <a:bodyPr wrap="square" tIns="280800" rtlCol="0">
            <a:noAutofit/>
          </a:bodyPr>
          <a:lstStyle/>
          <a:p>
            <a:pPr marL="355600" indent="-355600" defTabSz="541338">
              <a:spcBef>
                <a:spcPts val="1200"/>
              </a:spcBef>
              <a:buClr>
                <a:schemeClr val="accent6"/>
              </a:buClr>
              <a:buSzPct val="100000"/>
              <a:buFont typeface="Lucida Grande"/>
              <a:buChar char="➔"/>
              <a:tabLst/>
            </a:pPr>
            <a:r>
              <a:rPr lang="fr-FR" sz="2800" b="1" i="0" baseline="30000" dirty="0" err="1" smtClean="0"/>
              <a:t>excerferum</a:t>
            </a:r>
            <a:r>
              <a:rPr lang="fr-FR" sz="2800" b="1" i="0" baseline="30000" dirty="0" smtClean="0"/>
              <a:t> </a:t>
            </a:r>
            <a:r>
              <a:rPr lang="fr-FR" sz="2800" b="1" i="0" baseline="30000" dirty="0" err="1" smtClean="0"/>
              <a:t>nuscien</a:t>
            </a:r>
            <a:endParaRPr lang="fr-FR" sz="2800" b="1" i="0" baseline="30000" dirty="0"/>
          </a:p>
          <a:p>
            <a:pPr marL="355600" indent="-355600" defTabSz="541338">
              <a:spcBef>
                <a:spcPts val="1200"/>
              </a:spcBef>
              <a:buClr>
                <a:schemeClr val="accent6"/>
              </a:buClr>
              <a:buSzPct val="100000"/>
              <a:buFont typeface="Lucida Grande"/>
              <a:buChar char="➔"/>
              <a:tabLst/>
            </a:pPr>
            <a:r>
              <a:rPr lang="fr-FR" sz="2800" b="1" i="0" baseline="30000" dirty="0" err="1" smtClean="0"/>
              <a:t>ditione</a:t>
            </a:r>
            <a:r>
              <a:rPr lang="fr-FR" sz="2800" b="1" i="0" baseline="30000" dirty="0" smtClean="0"/>
              <a:t> </a:t>
            </a:r>
            <a:r>
              <a:rPr lang="fr-FR" sz="2800" b="1" i="0" baseline="30000" dirty="0" err="1"/>
              <a:t>dic</a:t>
            </a:r>
            <a:r>
              <a:rPr lang="fr-FR" sz="2800" b="1" i="0" baseline="30000" dirty="0"/>
              <a:t> tem </a:t>
            </a:r>
            <a:r>
              <a:rPr lang="fr-FR" sz="2800" b="1" i="0" baseline="30000" dirty="0" err="1"/>
              <a:t>hiciliciist</a:t>
            </a:r>
            <a:r>
              <a:rPr lang="fr-FR" sz="2800" b="1" i="0" baseline="30000" dirty="0"/>
              <a:t>, con rem </a:t>
            </a:r>
            <a:r>
              <a:rPr lang="fr-FR" sz="2800" b="1" i="0" baseline="30000" dirty="0" err="1"/>
              <a:t>aut</a:t>
            </a:r>
            <a:r>
              <a:rPr lang="fr-FR" sz="2800" b="1" i="0" baseline="30000" dirty="0"/>
              <a:t> </a:t>
            </a:r>
            <a:r>
              <a:rPr lang="fr-FR" sz="2800" b="1" i="0" baseline="30000" dirty="0" err="1"/>
              <a:t>volest</a:t>
            </a:r>
            <a:r>
              <a:rPr lang="fr-FR" sz="2800" b="1" i="0" baseline="30000" dirty="0"/>
              <a:t>, </a:t>
            </a:r>
            <a:r>
              <a:rPr lang="fr-FR" sz="2800" b="1" i="0" baseline="30000" dirty="0" err="1"/>
              <a:t>sedi</a:t>
            </a:r>
            <a:r>
              <a:rPr lang="fr-FR" sz="2800" b="1" i="0" baseline="30000" dirty="0"/>
              <a:t> doles </a:t>
            </a:r>
            <a:endParaRPr lang="fr-FR" sz="2800" b="1" i="0" baseline="30000" dirty="0" smtClean="0"/>
          </a:p>
          <a:p>
            <a:pPr marL="355600" indent="-355600" defTabSz="541338">
              <a:spcBef>
                <a:spcPts val="1200"/>
              </a:spcBef>
              <a:buClr>
                <a:schemeClr val="accent6"/>
              </a:buClr>
              <a:buSzPct val="100000"/>
              <a:buFont typeface="Lucida Grande"/>
              <a:buChar char="➔"/>
              <a:tabLst/>
            </a:pPr>
            <a:r>
              <a:rPr lang="fr-FR" sz="2800" b="1" i="0" baseline="30000" dirty="0" err="1" smtClean="0"/>
              <a:t>erro</a:t>
            </a:r>
            <a:r>
              <a:rPr lang="fr-FR" sz="2800" b="1" i="0" baseline="30000" dirty="0" smtClean="0"/>
              <a:t> </a:t>
            </a:r>
            <a:r>
              <a:rPr lang="fr-FR" sz="2800" b="1" i="0" baseline="30000" dirty="0"/>
              <a:t>te sa </a:t>
            </a:r>
            <a:r>
              <a:rPr lang="fr-FR" sz="2800" b="1" i="0" baseline="30000" dirty="0" err="1"/>
              <a:t>sam</a:t>
            </a:r>
            <a:r>
              <a:rPr lang="fr-FR" sz="2800" b="1" i="0" baseline="30000" dirty="0"/>
              <a:t> </a:t>
            </a:r>
            <a:r>
              <a:rPr lang="fr-FR" sz="2800" b="1" i="0" baseline="30000" dirty="0" err="1"/>
              <a:t>volum</a:t>
            </a:r>
            <a:r>
              <a:rPr lang="fr-FR" sz="2800" b="1" i="0" baseline="30000" dirty="0"/>
              <a:t> </a:t>
            </a:r>
            <a:r>
              <a:rPr lang="fr-FR" sz="2800" b="1" i="0" baseline="30000" dirty="0" err="1"/>
              <a:t>dolumqui</a:t>
            </a:r>
            <a:r>
              <a:rPr lang="fr-FR" sz="2800" b="1" i="0" baseline="30000" dirty="0"/>
              <a:t> </a:t>
            </a:r>
            <a:r>
              <a:rPr lang="fr-FR" sz="2800" b="1" i="0" baseline="30000" dirty="0" err="1"/>
              <a:t>aceprae</a:t>
            </a:r>
            <a:r>
              <a:rPr lang="fr-FR" sz="2800" b="1" i="0" baseline="30000" dirty="0"/>
              <a:t> </a:t>
            </a:r>
            <a:r>
              <a:rPr lang="fr-FR" sz="2800" b="1" i="0" baseline="30000" dirty="0" err="1" smtClean="0"/>
              <a:t>eicipsa</a:t>
            </a:r>
            <a:endParaRPr lang="fr-FR" sz="2800" b="1" i="0" baseline="30000" dirty="0" smtClean="0"/>
          </a:p>
          <a:p>
            <a:pPr marL="355600" indent="-355600" defTabSz="541338">
              <a:spcBef>
                <a:spcPts val="1200"/>
              </a:spcBef>
              <a:buClr>
                <a:schemeClr val="accent6"/>
              </a:buClr>
              <a:buSzPct val="100000"/>
              <a:buFont typeface="Lucida Grande"/>
              <a:buChar char="➔"/>
              <a:tabLst/>
            </a:pPr>
            <a:r>
              <a:rPr lang="fr-FR" sz="2800" b="1" i="0" baseline="30000" dirty="0" err="1" smtClean="0"/>
              <a:t>pelesequod</a:t>
            </a:r>
            <a:r>
              <a:rPr lang="fr-FR" sz="2800" b="1" i="0" baseline="30000" dirty="0" smtClean="0"/>
              <a:t> </a:t>
            </a:r>
            <a:r>
              <a:rPr lang="fr-FR" sz="2800" b="1" i="0" baseline="30000" dirty="0"/>
              <a:t>que cum </a:t>
            </a:r>
            <a:r>
              <a:rPr lang="fr-FR" sz="2800" b="1" i="0" baseline="30000" dirty="0" err="1" smtClean="0"/>
              <a:t>hicieni</a:t>
            </a:r>
            <a:endParaRPr lang="fr-FR" sz="2800" b="1" i="0" dirty="0"/>
          </a:p>
        </p:txBody>
      </p:sp>
      <p:sp>
        <p:nvSpPr>
          <p:cNvPr id="5" name="Espace réservé du contenu 2"/>
          <p:cNvSpPr txBox="1">
            <a:spLocks/>
          </p:cNvSpPr>
          <p:nvPr userDrawn="1"/>
        </p:nvSpPr>
        <p:spPr>
          <a:xfrm>
            <a:off x="4308103" y="1409704"/>
            <a:ext cx="829009" cy="26758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fr-FR" sz="1800" b="1" smtClean="0">
                <a:solidFill>
                  <a:srgbClr val="FFFFFF"/>
                </a:solidFill>
              </a:rPr>
              <a:t>titre</a:t>
            </a:r>
            <a:endParaRPr lang="fr-FR" sz="1800" b="1" dirty="0">
              <a:solidFill>
                <a:srgbClr val="FFFFFF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  <p:sp>
        <p:nvSpPr>
          <p:cNvPr id="16" name="Rogner un rectangle à un seul coin 15"/>
          <p:cNvSpPr/>
          <p:nvPr userDrawn="1"/>
        </p:nvSpPr>
        <p:spPr>
          <a:xfrm>
            <a:off x="0" y="-1"/>
            <a:ext cx="9156701" cy="913639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60000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1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2" y="6654800"/>
            <a:ext cx="2133600" cy="20637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2434E1C-2E27-4D36-AEB3-9069DD8AE1E7}" type="datetime4">
              <a:rPr lang="fr-FR" smtClean="0"/>
              <a:pPr/>
              <a:t>29 août 2019</a:t>
            </a:fld>
            <a:endParaRPr lang="fr-FR" dirty="0"/>
          </a:p>
        </p:txBody>
      </p:sp>
      <p:sp>
        <p:nvSpPr>
          <p:cNvPr id="1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39530" y="6654800"/>
            <a:ext cx="5257800" cy="20637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Titre de votre présentation</a:t>
            </a:r>
            <a:endParaRPr lang="fr-FR"/>
          </a:p>
        </p:txBody>
      </p:sp>
      <p:sp>
        <p:nvSpPr>
          <p:cNvPr id="2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457200" cy="304800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rgbClr val="009DE0"/>
                </a:solidFill>
              </a:defRPr>
            </a:lvl1pPr>
          </a:lstStyle>
          <a:p>
            <a:fld id="{DCE37727-CC04-7A46-938D-2CCFF056F773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21" name="Connecteur droit 20"/>
          <p:cNvCxnSpPr/>
          <p:nvPr userDrawn="1"/>
        </p:nvCxnSpPr>
        <p:spPr>
          <a:xfrm flipV="1">
            <a:off x="3001433" y="6653212"/>
            <a:ext cx="97367" cy="204788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847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185BE-D184-4E31-A150-23CB43CFF74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979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7" r:id="rId3"/>
    <p:sldLayoutId id="2147483650" r:id="rId4"/>
    <p:sldLayoutId id="2147483652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7675" indent="-447675" algn="l" defTabSz="457200" rtl="0" eaLnBrk="1" latinLnBrk="0" hangingPunct="1">
        <a:spcBef>
          <a:spcPct val="20000"/>
        </a:spcBef>
        <a:buClr>
          <a:schemeClr val="accent6"/>
        </a:buClr>
        <a:buFont typeface="Brix Slab Bold" pitchFamily="50" charset="0"/>
        <a:buChar char="→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Lucida Grande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tiff"/><Relationship Id="rId4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u-bordeaux.studapart.com/fr/" TargetMode="Externa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-14310"/>
            <a:ext cx="3368676" cy="657248"/>
          </a:xfrm>
        </p:spPr>
        <p:txBody>
          <a:bodyPr>
            <a:normAutofit/>
          </a:bodyPr>
          <a:lstStyle/>
          <a:p>
            <a:r>
              <a:rPr lang="fr-FR" sz="3200" b="1" kern="0" dirty="0">
                <a:latin typeface="Arial" pitchFamily="34" charset="0"/>
                <a:cs typeface="Arial" pitchFamily="34" charset="0"/>
              </a:rPr>
              <a:t>Août </a:t>
            </a:r>
            <a:r>
              <a:rPr lang="fr-FR" sz="3200" b="1" kern="0" dirty="0" smtClean="0">
                <a:latin typeface="Arial" pitchFamily="34" charset="0"/>
                <a:cs typeface="Arial" pitchFamily="34" charset="0"/>
              </a:rPr>
              <a:t>2019</a:t>
            </a:r>
            <a:endParaRPr lang="fr-FR" sz="3200" b="1" dirty="0"/>
          </a:p>
        </p:txBody>
      </p:sp>
      <p:sp>
        <p:nvSpPr>
          <p:cNvPr id="6" name="Sous-titre 4"/>
          <p:cNvSpPr txBox="1">
            <a:spLocks/>
          </p:cNvSpPr>
          <p:nvPr/>
        </p:nvSpPr>
        <p:spPr>
          <a:xfrm>
            <a:off x="1809750" y="880582"/>
            <a:ext cx="5498554" cy="1914526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B prst="relaxedInset"/>
          </a:sp3d>
        </p:spPr>
        <p:txBody>
          <a:bodyPr vert="horz" lIns="180000" tIns="180000" rIns="180000" bIns="180000" rtlCol="0" anchor="ctr">
            <a:normAutofit fontScale="47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Brix Slab Bold" pitchFamily="50" charset="0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Lucida Grande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62000">
              <a:lnSpc>
                <a:spcPct val="70000"/>
              </a:lnSpc>
              <a:spcAft>
                <a:spcPts val="600"/>
              </a:spcAft>
            </a:pPr>
            <a:r>
              <a:rPr lang="fr-FR" sz="10100" b="1" dirty="0" smtClean="0">
                <a:solidFill>
                  <a:srgbClr val="002060"/>
                </a:solidFill>
                <a:latin typeface="Bell MT" panose="02020503060305020303" pitchFamily="18" charset="0"/>
              </a:rPr>
              <a:t>A</a:t>
            </a:r>
            <a:r>
              <a:rPr lang="fr-FR" sz="8400" b="1" dirty="0" smtClean="0">
                <a:solidFill>
                  <a:srgbClr val="002060"/>
                </a:solidFill>
                <a:latin typeface="Bell MT" panose="02020503060305020303" pitchFamily="18" charset="0"/>
              </a:rPr>
              <a:t>ccueil</a:t>
            </a:r>
            <a:r>
              <a:rPr lang="fr-FR" sz="10000" b="1" dirty="0" smtClean="0">
                <a:solidFill>
                  <a:srgbClr val="002060"/>
                </a:solidFill>
                <a:latin typeface="Bell MT" panose="02020503060305020303" pitchFamily="18" charset="0"/>
              </a:rPr>
              <a:t> </a:t>
            </a:r>
            <a:r>
              <a:rPr lang="fr-FR" sz="8400" b="1" dirty="0" smtClean="0">
                <a:solidFill>
                  <a:srgbClr val="002060"/>
                </a:solidFill>
                <a:latin typeface="Bell MT" panose="02020503060305020303" pitchFamily="18" charset="0"/>
              </a:rPr>
              <a:t>des</a:t>
            </a:r>
            <a:r>
              <a:rPr lang="fr-FR" sz="10000" b="1" dirty="0" smtClean="0">
                <a:solidFill>
                  <a:srgbClr val="002060"/>
                </a:solidFill>
                <a:latin typeface="Bell MT" panose="02020503060305020303" pitchFamily="18" charset="0"/>
              </a:rPr>
              <a:t> </a:t>
            </a:r>
          </a:p>
          <a:p>
            <a:pPr algn="ctr" defTabSz="762000">
              <a:lnSpc>
                <a:spcPct val="70000"/>
              </a:lnSpc>
              <a:spcAft>
                <a:spcPts val="600"/>
              </a:spcAft>
            </a:pPr>
            <a:r>
              <a:rPr lang="fr-FR" sz="10100" b="1" dirty="0" smtClean="0">
                <a:solidFill>
                  <a:srgbClr val="002060"/>
                </a:solidFill>
                <a:latin typeface="Bell MT" panose="02020503060305020303" pitchFamily="18" charset="0"/>
              </a:rPr>
              <a:t>N</a:t>
            </a:r>
            <a:r>
              <a:rPr lang="fr-FR" sz="8400" b="1" dirty="0" smtClean="0">
                <a:solidFill>
                  <a:srgbClr val="002060"/>
                </a:solidFill>
                <a:latin typeface="Bell MT" panose="02020503060305020303" pitchFamily="18" charset="0"/>
              </a:rPr>
              <a:t>ouveaux </a:t>
            </a:r>
            <a:r>
              <a:rPr lang="fr-FR" sz="10100" b="1" dirty="0" smtClean="0">
                <a:solidFill>
                  <a:srgbClr val="002060"/>
                </a:solidFill>
                <a:latin typeface="Bell MT" panose="02020503060305020303" pitchFamily="18" charset="0"/>
              </a:rPr>
              <a:t>B</a:t>
            </a:r>
            <a:r>
              <a:rPr lang="fr-FR" sz="8400" b="1" dirty="0" smtClean="0">
                <a:solidFill>
                  <a:srgbClr val="002060"/>
                </a:solidFill>
                <a:latin typeface="Bell MT" panose="02020503060305020303" pitchFamily="18" charset="0"/>
              </a:rPr>
              <a:t>acheliers</a:t>
            </a:r>
            <a:endParaRPr lang="fr-FR" sz="8400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 algn="ctr" defTabSz="762000">
              <a:spcAft>
                <a:spcPts val="600"/>
              </a:spcAft>
            </a:pPr>
            <a:endParaRPr lang="fr-FR" sz="40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147081"/>
            <a:ext cx="55245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469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1" dirty="0" smtClean="0"/>
              <a:t>La Licence : vocabulaire</a:t>
            </a:r>
            <a:endParaRPr lang="fr-FR" sz="3600" dirty="0" smtClean="0"/>
          </a:p>
        </p:txBody>
      </p:sp>
      <p:sp>
        <p:nvSpPr>
          <p:cNvPr id="163843" name="Rectangle 1027"/>
          <p:cNvSpPr>
            <a:spLocks noChangeArrowheads="1"/>
          </p:cNvSpPr>
          <p:nvPr/>
        </p:nvSpPr>
        <p:spPr bwMode="auto">
          <a:xfrm>
            <a:off x="500033" y="2928934"/>
            <a:ext cx="8001055" cy="1079500"/>
          </a:xfrm>
          <a:prstGeom prst="rect">
            <a:avLst/>
          </a:prstGeom>
          <a:solidFill>
            <a:schemeClr val="accent1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fr-FR" sz="28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Licence </a:t>
            </a:r>
            <a:r>
              <a:rPr lang="fr-FR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= </a:t>
            </a:r>
            <a:r>
              <a:rPr lang="fr-FR" sz="28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180 </a:t>
            </a:r>
            <a:r>
              <a:rPr lang="fr-FR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crédits européens</a:t>
            </a:r>
          </a:p>
        </p:txBody>
      </p:sp>
      <p:sp>
        <p:nvSpPr>
          <p:cNvPr id="163844" name="Rectangle 1028"/>
          <p:cNvSpPr>
            <a:spLocks noChangeArrowheads="1"/>
          </p:cNvSpPr>
          <p:nvPr/>
        </p:nvSpPr>
        <p:spPr bwMode="auto">
          <a:xfrm>
            <a:off x="71440" y="1571625"/>
            <a:ext cx="9144000" cy="10795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fr-FR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 semestre </a:t>
            </a:r>
            <a:r>
              <a:rPr lang="fr-F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=</a:t>
            </a:r>
            <a:r>
              <a:rPr lang="fr-FR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5 </a:t>
            </a:r>
            <a:r>
              <a:rPr lang="fr-FR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ou</a:t>
            </a:r>
            <a:r>
              <a:rPr lang="fr-FR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6 UE</a:t>
            </a:r>
            <a:r>
              <a:rPr lang="fr-F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</a:t>
            </a:r>
            <a:r>
              <a:rPr lang="fr-FR" sz="28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30* </a:t>
            </a:r>
            <a:r>
              <a:rPr lang="fr-FR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crédits européens </a:t>
            </a:r>
            <a:r>
              <a:rPr lang="fr-F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(ECTS)</a:t>
            </a: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866775" y="4143380"/>
            <a:ext cx="7134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0" hangingPunct="0">
              <a:buClr>
                <a:srgbClr val="0070C0"/>
              </a:buClr>
              <a:buFont typeface="Times" pitchFamily="8" charset="0"/>
              <a:buChar char="►"/>
              <a:defRPr/>
            </a:pPr>
            <a:r>
              <a:rPr lang="fr-FR" altLang="fr-FR" sz="2400" b="1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 Capitalisables dans le </a:t>
            </a:r>
            <a:r>
              <a:rPr lang="fr-FR" altLang="fr-FR" sz="2400" b="1" dirty="0" smtClea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temps</a:t>
            </a:r>
            <a:br>
              <a:rPr lang="fr-FR" altLang="fr-FR" sz="2400" b="1" dirty="0" smtClean="0">
                <a:solidFill>
                  <a:srgbClr val="003366"/>
                </a:solidFill>
                <a:latin typeface="+mn-lt"/>
                <a:ea typeface="+mn-ea"/>
                <a:cs typeface="+mn-cs"/>
              </a:rPr>
            </a:br>
            <a:endParaRPr lang="fr-FR" altLang="fr-FR" sz="2400" b="1" dirty="0" smtClean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  <a:p>
            <a:pPr lvl="1" eaLnBrk="0" hangingPunct="0">
              <a:buClr>
                <a:srgbClr val="0070C0"/>
              </a:buClr>
              <a:buFont typeface="Times" pitchFamily="8" charset="0"/>
              <a:buChar char="►"/>
              <a:defRPr/>
            </a:pPr>
            <a:r>
              <a:rPr lang="fr-FR" altLang="fr-FR" sz="2400" b="1" dirty="0" smtClea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Transférables </a:t>
            </a:r>
            <a:r>
              <a:rPr lang="fr-FR" altLang="fr-FR" sz="2400" b="1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dans l’espace européen</a:t>
            </a:r>
            <a:endParaRPr lang="fr-FR" sz="2400" b="1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77800" y="5429264"/>
            <a:ext cx="8680480" cy="500066"/>
          </a:xfrm>
          <a:prstGeom prst="rect">
            <a:avLst/>
          </a:prstGeom>
          <a:solidFill>
            <a:srgbClr val="74B230"/>
          </a:solidFill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 eaLnBrk="0" hangingPunct="0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* 33 à 36 ECTS pour les Parcours </a:t>
            </a:r>
            <a:r>
              <a:rPr lang="fr-FR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</a:t>
            </a:r>
            <a:r>
              <a:rPr lang="fr-FR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nternationaux et les Cursus Master Ingénierie</a:t>
            </a:r>
            <a:endParaRPr lang="fr-FR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fr-FR" sz="3600" b="1" dirty="0" smtClean="0"/>
              <a:t>Intitulé du diplôme de Licence</a:t>
            </a:r>
            <a:endParaRPr lang="fr-FR" sz="3600" b="1" u="sng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Clr>
                <a:srgbClr val="FF9966"/>
              </a:buClr>
              <a:buFont typeface="Wingdings" pitchFamily="8" charset="2"/>
              <a:buNone/>
              <a:defRPr/>
            </a:pPr>
            <a:endParaRPr lang="fr-FR" altLang="fr-FR" sz="2800" b="1" dirty="0" smtClean="0">
              <a:solidFill>
                <a:srgbClr val="FF6600"/>
              </a:solidFill>
              <a:ea typeface="+mn-ea"/>
              <a:cs typeface="+mn-cs"/>
            </a:endParaRPr>
          </a:p>
          <a:p>
            <a:pPr algn="ctr" eaLnBrk="1" hangingPunct="1">
              <a:lnSpc>
                <a:spcPct val="80000"/>
              </a:lnSpc>
              <a:buClr>
                <a:srgbClr val="FF9966"/>
              </a:buClr>
              <a:buFont typeface="Wingdings" pitchFamily="8" charset="2"/>
              <a:buNone/>
              <a:defRPr/>
            </a:pPr>
            <a:r>
              <a:rPr lang="fr-FR" altLang="fr-FR" sz="2800" b="1" dirty="0" smtClean="0">
                <a:solidFill>
                  <a:srgbClr val="FF6600"/>
                </a:solidFill>
                <a:ea typeface="+mn-ea"/>
                <a:cs typeface="+mn-cs"/>
              </a:rPr>
              <a:t>Licence </a:t>
            </a:r>
            <a:r>
              <a:rPr lang="fr-FR" altLang="fr-FR" sz="2800" b="1" dirty="0" err="1" smtClean="0">
                <a:solidFill>
                  <a:srgbClr val="FF6600"/>
                </a:solidFill>
                <a:ea typeface="+mn-ea"/>
                <a:cs typeface="+mn-cs"/>
              </a:rPr>
              <a:t>Sciences,Technologies</a:t>
            </a:r>
            <a:r>
              <a:rPr lang="fr-FR" altLang="fr-FR" sz="2800" b="1" dirty="0" smtClean="0">
                <a:solidFill>
                  <a:srgbClr val="FF6600"/>
                </a:solidFill>
                <a:ea typeface="+mn-ea"/>
                <a:cs typeface="+mn-cs"/>
              </a:rPr>
              <a:t>,Santé</a:t>
            </a:r>
          </a:p>
          <a:p>
            <a:pPr algn="ctr" eaLnBrk="1" hangingPunct="1">
              <a:lnSpc>
                <a:spcPct val="80000"/>
              </a:lnSpc>
              <a:buClr>
                <a:srgbClr val="FF9966"/>
              </a:buClr>
              <a:buFont typeface="Wingdings" pitchFamily="8" charset="2"/>
              <a:buNone/>
              <a:defRPr/>
            </a:pPr>
            <a:r>
              <a:rPr lang="fr-FR" altLang="fr-FR" sz="2800" b="1" dirty="0" smtClean="0">
                <a:solidFill>
                  <a:srgbClr val="FF6600"/>
                </a:solidFill>
                <a:ea typeface="+mn-ea"/>
                <a:cs typeface="+mn-cs"/>
              </a:rPr>
              <a:t>LSTS</a:t>
            </a:r>
          </a:p>
          <a:p>
            <a:pPr algn="ctr" eaLnBrk="1" hangingPunct="1">
              <a:lnSpc>
                <a:spcPct val="80000"/>
              </a:lnSpc>
              <a:buClr>
                <a:srgbClr val="FF9966"/>
              </a:buClr>
              <a:buFont typeface="Wingdings" pitchFamily="8" charset="2"/>
              <a:buNone/>
              <a:defRPr/>
            </a:pPr>
            <a:endParaRPr lang="fr-FR" altLang="fr-FR" b="1" dirty="0" smtClean="0">
              <a:solidFill>
                <a:srgbClr val="FFFF99"/>
              </a:solidFill>
              <a:ea typeface="+mn-ea"/>
              <a:cs typeface="+mn-cs"/>
            </a:endParaRPr>
          </a:p>
          <a:p>
            <a:pPr algn="ctr" eaLnBrk="1" hangingPunct="1">
              <a:lnSpc>
                <a:spcPct val="80000"/>
              </a:lnSpc>
              <a:buClr>
                <a:srgbClr val="FF9966"/>
              </a:buClr>
              <a:buFont typeface="Wingdings" pitchFamily="8" charset="2"/>
              <a:buNone/>
              <a:defRPr/>
            </a:pPr>
            <a:r>
              <a:rPr lang="fr-FR" altLang="fr-FR" sz="2800" b="1" dirty="0" smtClean="0">
                <a:ea typeface="+mn-ea"/>
                <a:cs typeface="+mn-cs"/>
              </a:rPr>
              <a:t>L’intitulé du diplôme se décline ensuite en :</a:t>
            </a:r>
          </a:p>
          <a:p>
            <a:pPr marL="0" lvl="1" indent="9525" algn="ctr" eaLnBrk="1" hangingPunct="1">
              <a:lnSpc>
                <a:spcPct val="80000"/>
              </a:lnSpc>
              <a:buClr>
                <a:srgbClr val="FF9966"/>
              </a:buClr>
              <a:buSzPct val="150000"/>
              <a:buFont typeface="Wingdings" pitchFamily="8" charset="2"/>
              <a:buNone/>
              <a:defRPr/>
            </a:pPr>
            <a:r>
              <a:rPr lang="fr-FR" altLang="fr-FR" sz="3200" b="1" dirty="0" smtClean="0">
                <a:solidFill>
                  <a:srgbClr val="00B0F0"/>
                </a:solidFill>
              </a:rPr>
              <a:t>Mentions</a:t>
            </a:r>
          </a:p>
          <a:p>
            <a:pPr marL="0" lvl="1" indent="0" algn="ctr" eaLnBrk="1" hangingPunct="1">
              <a:lnSpc>
                <a:spcPct val="80000"/>
              </a:lnSpc>
              <a:buClr>
                <a:srgbClr val="FF9966"/>
              </a:buClr>
              <a:buSzPct val="150000"/>
              <a:buFont typeface="Wingdings" pitchFamily="8" charset="2"/>
              <a:buNone/>
              <a:defRPr/>
            </a:pPr>
            <a:r>
              <a:rPr lang="fr-FR" altLang="fr-FR" sz="3200" b="1" dirty="0" smtClean="0">
                <a:solidFill>
                  <a:srgbClr val="00B050"/>
                </a:solidFill>
              </a:rPr>
              <a:t>Parcours</a:t>
            </a:r>
          </a:p>
          <a:p>
            <a:pPr lvl="1" algn="ctr" eaLnBrk="1" hangingPunct="1">
              <a:lnSpc>
                <a:spcPct val="80000"/>
              </a:lnSpc>
              <a:buClr>
                <a:srgbClr val="FF9966"/>
              </a:buClr>
              <a:buSzPct val="150000"/>
              <a:buFont typeface="Wingdings" pitchFamily="8" charset="2"/>
              <a:buNone/>
              <a:defRPr/>
            </a:pPr>
            <a:endParaRPr lang="fr-FR" altLang="fr-FR" sz="3200" b="1" dirty="0" smtClean="0">
              <a:solidFill>
                <a:srgbClr val="00B050"/>
              </a:solidFill>
            </a:endParaRPr>
          </a:p>
          <a:p>
            <a:pPr indent="0" algn="just" eaLnBrk="1" hangingPunct="1">
              <a:spcBef>
                <a:spcPts val="0"/>
              </a:spcBef>
              <a:spcAft>
                <a:spcPts val="600"/>
              </a:spcAft>
              <a:buFont typeface="Wingdings" pitchFamily="8" charset="2"/>
              <a:buNone/>
              <a:defRPr/>
            </a:pPr>
            <a:r>
              <a:rPr lang="fr-FR" altLang="fr-FR" sz="2400" b="1" u="sng" dirty="0" smtClean="0">
                <a:ea typeface="+mn-ea"/>
                <a:cs typeface="+mn-cs"/>
              </a:rPr>
              <a:t>Exemple</a:t>
            </a:r>
            <a:r>
              <a:rPr lang="fr-FR" altLang="fr-FR" sz="2400" b="1" u="sng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:</a:t>
            </a:r>
            <a:r>
              <a:rPr lang="fr-FR" altLang="fr-FR" sz="24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	  </a:t>
            </a:r>
            <a:r>
              <a:rPr lang="fr-FR" altLang="fr-FR" sz="2400" b="1" dirty="0" smtClean="0">
                <a:solidFill>
                  <a:srgbClr val="FF6600"/>
                </a:solidFill>
                <a:ea typeface="+mn-ea"/>
                <a:cs typeface="+mn-cs"/>
              </a:rPr>
              <a:t>Licence Sciences Technologies Santé</a:t>
            </a:r>
          </a:p>
          <a:p>
            <a:pPr indent="0" algn="ctr" eaLnBrk="1" hangingPunct="1">
              <a:spcBef>
                <a:spcPts val="0"/>
              </a:spcBef>
              <a:spcAft>
                <a:spcPts val="600"/>
              </a:spcAft>
              <a:buFont typeface="Wingdings" pitchFamily="8" charset="2"/>
              <a:buNone/>
              <a:defRPr/>
            </a:pPr>
            <a:r>
              <a:rPr lang="fr-FR" altLang="fr-FR" sz="2400" b="1" dirty="0" smtClean="0">
                <a:solidFill>
                  <a:srgbClr val="00B0F0"/>
                </a:solidFill>
                <a:ea typeface="+mn-ea"/>
                <a:cs typeface="+mn-cs"/>
              </a:rPr>
              <a:t> Mention Sciences de la Terre</a:t>
            </a:r>
            <a:r>
              <a:rPr lang="fr-FR" altLang="fr-FR" sz="2400" b="1" dirty="0" smtClean="0">
                <a:solidFill>
                  <a:srgbClr val="FF9966"/>
                </a:solidFill>
                <a:ea typeface="+mn-ea"/>
                <a:cs typeface="+mn-cs"/>
              </a:rPr>
              <a:t/>
            </a:r>
            <a:br>
              <a:rPr lang="fr-FR" altLang="fr-FR" sz="2400" b="1" dirty="0" smtClean="0">
                <a:solidFill>
                  <a:srgbClr val="FF9966"/>
                </a:solidFill>
                <a:ea typeface="+mn-ea"/>
                <a:cs typeface="+mn-cs"/>
              </a:rPr>
            </a:br>
            <a:r>
              <a:rPr lang="fr-FR" altLang="fr-FR" sz="2400" b="1" dirty="0" smtClean="0">
                <a:solidFill>
                  <a:srgbClr val="00B050"/>
                </a:solidFill>
                <a:ea typeface="+mn-ea"/>
                <a:cs typeface="+mn-cs"/>
              </a:rPr>
              <a:t>Parcours Géosciences et Environnements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altLang="fr-FR" sz="3600" b="1" dirty="0" smtClean="0"/>
              <a:t>S</a:t>
            </a:r>
            <a:r>
              <a:rPr lang="fr-FR" altLang="fr-FR" sz="3600" b="1" dirty="0" smtClean="0">
                <a:ea typeface="+mj-ea"/>
                <a:cs typeface="+mj-cs"/>
              </a:rPr>
              <a:t>emestre 1</a:t>
            </a:r>
            <a:endParaRPr lang="fr-FR" altLang="fr-FR" sz="3600" b="1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28674" name="Rectangle 7"/>
          <p:cNvSpPr>
            <a:spLocks noChangeArrowheads="1"/>
          </p:cNvSpPr>
          <p:nvPr/>
        </p:nvSpPr>
        <p:spPr bwMode="auto">
          <a:xfrm>
            <a:off x="1862172" y="1269812"/>
            <a:ext cx="5418963" cy="104028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buClr>
                <a:srgbClr val="FF9933"/>
              </a:buClr>
              <a:buSzPct val="150000"/>
              <a:buFont typeface="Wingdings" pitchFamily="-72" charset="2"/>
              <a:buNone/>
            </a:pPr>
            <a:r>
              <a:rPr lang="fr-FR" sz="2800" b="1" dirty="0">
                <a:solidFill>
                  <a:srgbClr val="003366"/>
                </a:solidFill>
                <a:latin typeface="+mj-lt"/>
              </a:rPr>
              <a:t>Choix entre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rgbClr val="FF9933"/>
              </a:buClr>
              <a:buSzPct val="150000"/>
              <a:buFont typeface="Wingdings" pitchFamily="-72" charset="2"/>
              <a:buNone/>
            </a:pPr>
            <a:r>
              <a:rPr lang="fr-FR" sz="2800" b="1" dirty="0">
                <a:solidFill>
                  <a:srgbClr val="003366"/>
                </a:solidFill>
                <a:latin typeface="+mj-lt"/>
              </a:rPr>
              <a:t>2 </a:t>
            </a:r>
            <a:r>
              <a:rPr lang="fr-FR" sz="2800" b="1" dirty="0" smtClean="0">
                <a:solidFill>
                  <a:srgbClr val="003366"/>
                </a:solidFill>
                <a:latin typeface="+mj-lt"/>
              </a:rPr>
              <a:t>portails pluridisciplinaires</a:t>
            </a:r>
            <a:endParaRPr lang="fr-FR" sz="2800" b="1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9" name="Rectangle 3" descr="25%"/>
          <p:cNvSpPr>
            <a:spLocks noChangeArrowheads="1"/>
          </p:cNvSpPr>
          <p:nvPr/>
        </p:nvSpPr>
        <p:spPr bwMode="auto">
          <a:xfrm>
            <a:off x="4529136" y="2824163"/>
            <a:ext cx="4543424" cy="2438400"/>
          </a:xfrm>
          <a:prstGeom prst="roundRect">
            <a:avLst/>
          </a:prstGeom>
          <a:solidFill>
            <a:schemeClr val="accent1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fr-FR" sz="2000" b="1" dirty="0">
              <a:solidFill>
                <a:srgbClr val="0066CC"/>
              </a:solidFill>
            </a:endParaRPr>
          </a:p>
          <a:p>
            <a:pPr algn="ctr" eaLnBrk="0" hangingPunct="0">
              <a:defRPr/>
            </a:pPr>
            <a:r>
              <a:rPr lang="fr-FR" sz="2400" b="1" dirty="0"/>
              <a:t>Mathématiques, </a:t>
            </a:r>
          </a:p>
          <a:p>
            <a:pPr algn="ctr" eaLnBrk="0" hangingPunct="0">
              <a:defRPr/>
            </a:pPr>
            <a:r>
              <a:rPr lang="fr-FR" sz="2400" b="1" dirty="0"/>
              <a:t>Informatique,</a:t>
            </a:r>
          </a:p>
          <a:p>
            <a:pPr algn="ctr" eaLnBrk="0" hangingPunct="0">
              <a:defRPr/>
            </a:pPr>
            <a:r>
              <a:rPr lang="fr-FR" sz="2400" b="1" dirty="0"/>
              <a:t>Sciences </a:t>
            </a:r>
            <a:r>
              <a:rPr lang="fr-FR" sz="2400" b="1" dirty="0" smtClean="0"/>
              <a:t>pour l’Ingénieur,</a:t>
            </a:r>
          </a:p>
          <a:p>
            <a:pPr algn="ctr" eaLnBrk="0" hangingPunct="0">
              <a:defRPr/>
            </a:pPr>
            <a:r>
              <a:rPr lang="fr-FR" sz="2400" b="1" dirty="0" smtClean="0"/>
              <a:t>Physique Chimie, Géosciences</a:t>
            </a:r>
            <a:endParaRPr lang="fr-FR" sz="2400" b="1" dirty="0"/>
          </a:p>
          <a:p>
            <a:pPr algn="ctr" eaLnBrk="0" hangingPunct="0">
              <a:defRPr/>
            </a:pPr>
            <a:endParaRPr lang="fr-FR" sz="2400" b="1" dirty="0"/>
          </a:p>
          <a:p>
            <a:pPr algn="ctr" eaLnBrk="0" hangingPunct="0">
              <a:defRPr/>
            </a:pPr>
            <a:r>
              <a:rPr lang="fr-FR" sz="2400" b="1" dirty="0" smtClean="0"/>
              <a:t>MISIPCG</a:t>
            </a:r>
            <a:endParaRPr lang="fr-FR" sz="2400" b="1" dirty="0"/>
          </a:p>
        </p:txBody>
      </p:sp>
      <p:sp>
        <p:nvSpPr>
          <p:cNvPr id="28676" name="Rectangle 4" descr="25 %"/>
          <p:cNvSpPr>
            <a:spLocks noChangeArrowheads="1"/>
          </p:cNvSpPr>
          <p:nvPr/>
        </p:nvSpPr>
        <p:spPr bwMode="auto">
          <a:xfrm>
            <a:off x="100013" y="2824163"/>
            <a:ext cx="4329112" cy="2420937"/>
          </a:xfrm>
          <a:prstGeom prst="roundRect">
            <a:avLst/>
          </a:prstGeom>
          <a:solidFill>
            <a:srgbClr val="FF8633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fr-FR" sz="2000" b="1" dirty="0">
              <a:solidFill>
                <a:srgbClr val="FF6600"/>
              </a:solidFill>
            </a:endParaRPr>
          </a:p>
          <a:p>
            <a:pPr algn="ctr" eaLnBrk="0" hangingPunct="0"/>
            <a:r>
              <a:rPr lang="fr-FR" sz="2400" b="1" dirty="0">
                <a:solidFill>
                  <a:schemeClr val="bg1"/>
                </a:solidFill>
              </a:rPr>
              <a:t>Sciences de la Vie, </a:t>
            </a:r>
            <a:br>
              <a:rPr lang="fr-FR" sz="2400" b="1" dirty="0">
                <a:solidFill>
                  <a:schemeClr val="bg1"/>
                </a:solidFill>
              </a:rPr>
            </a:br>
            <a:r>
              <a:rPr lang="fr-FR" sz="2400" b="1" dirty="0" smtClean="0">
                <a:solidFill>
                  <a:schemeClr val="bg1"/>
                </a:solidFill>
              </a:rPr>
              <a:t> Sciences de </a:t>
            </a:r>
            <a:r>
              <a:rPr lang="fr-FR" sz="2400" b="1" dirty="0">
                <a:solidFill>
                  <a:schemeClr val="bg1"/>
                </a:solidFill>
              </a:rPr>
              <a:t>la </a:t>
            </a:r>
            <a:r>
              <a:rPr lang="fr-FR" sz="2400" b="1" dirty="0" smtClean="0">
                <a:solidFill>
                  <a:schemeClr val="bg1"/>
                </a:solidFill>
              </a:rPr>
              <a:t>Terre, Chimie </a:t>
            </a:r>
            <a:endParaRPr lang="fr-FR" sz="2400" b="1" dirty="0">
              <a:solidFill>
                <a:schemeClr val="bg1"/>
              </a:solidFill>
            </a:endParaRPr>
          </a:p>
          <a:p>
            <a:pPr algn="ctr" eaLnBrk="0" hangingPunct="0"/>
            <a:endParaRPr lang="fr-FR" sz="2400" b="1" dirty="0">
              <a:solidFill>
                <a:schemeClr val="bg1"/>
              </a:solidFill>
            </a:endParaRPr>
          </a:p>
          <a:p>
            <a:pPr algn="ctr" eaLnBrk="0" hangingPunct="0"/>
            <a:r>
              <a:rPr lang="fr-FR" sz="2400" b="1" dirty="0" smtClean="0">
                <a:solidFill>
                  <a:schemeClr val="bg1"/>
                </a:solidFill>
              </a:rPr>
              <a:t>SVSTC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29278" y="5788075"/>
            <a:ext cx="89432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2400" b="1" i="1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La spécialité </a:t>
            </a:r>
            <a:r>
              <a:rPr lang="fr-FR" altLang="fr-FR" sz="2400" b="1" i="1" dirty="0" smtClean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suivie en Terminale S </a:t>
            </a:r>
            <a:r>
              <a:rPr lang="fr-FR" altLang="fr-FR" sz="2400" b="1" i="1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n’est pas </a:t>
            </a:r>
            <a:r>
              <a:rPr lang="fr-FR" altLang="fr-FR" sz="2400" b="1" i="1" dirty="0" smtClean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déterminante !</a:t>
            </a:r>
            <a:endParaRPr lang="fr-FR" sz="2400" b="1" i="1" dirty="0">
              <a:solidFill>
                <a:srgbClr val="002060"/>
              </a:solidFill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676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fr-FR" sz="3600" b="1" dirty="0" smtClean="0"/>
              <a:t>Une orientation progressive</a:t>
            </a:r>
          </a:p>
        </p:txBody>
      </p:sp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774441" y="1740187"/>
            <a:ext cx="77294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3200" b="1" dirty="0">
                <a:solidFill>
                  <a:srgbClr val="003366"/>
                </a:solidFill>
                <a:latin typeface="+mj-lt"/>
              </a:rPr>
              <a:t>Semestre 1 : choix entre </a:t>
            </a:r>
            <a:r>
              <a:rPr lang="fr-FR" sz="3200" b="1" dirty="0" smtClean="0">
                <a:solidFill>
                  <a:srgbClr val="003366"/>
                </a:solidFill>
                <a:latin typeface="+mj-lt"/>
              </a:rPr>
              <a:t>deux portails</a:t>
            </a:r>
            <a:endParaRPr lang="fr-FR" sz="3200" b="1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774441" y="3110753"/>
            <a:ext cx="71272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3200" b="1" dirty="0">
                <a:solidFill>
                  <a:srgbClr val="3366FF"/>
                </a:solidFill>
                <a:latin typeface="+mj-lt"/>
              </a:rPr>
              <a:t>Semestre 2 : choix d’une discipline </a:t>
            </a:r>
            <a:br>
              <a:rPr lang="fr-FR" sz="3200" b="1" dirty="0">
                <a:solidFill>
                  <a:srgbClr val="3366FF"/>
                </a:solidFill>
                <a:latin typeface="+mj-lt"/>
              </a:rPr>
            </a:br>
            <a:r>
              <a:rPr lang="fr-FR" sz="3200" b="1" dirty="0">
                <a:solidFill>
                  <a:srgbClr val="3366FF"/>
                </a:solidFill>
                <a:latin typeface="+mj-lt"/>
              </a:rPr>
              <a:t>                     </a:t>
            </a:r>
            <a:r>
              <a:rPr lang="fr-FR" sz="3200" b="1" dirty="0" smtClean="0">
                <a:solidFill>
                  <a:srgbClr val="3366FF"/>
                </a:solidFill>
                <a:latin typeface="+mj-lt"/>
              </a:rPr>
              <a:t>dominante</a:t>
            </a:r>
            <a:endParaRPr lang="fr-FR" sz="3200" b="1" dirty="0">
              <a:solidFill>
                <a:srgbClr val="3366FF"/>
              </a:solidFill>
              <a:latin typeface="+mj-lt"/>
            </a:endParaRPr>
          </a:p>
        </p:txBody>
      </p:sp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774441" y="4670612"/>
            <a:ext cx="77428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="1" dirty="0" smtClean="0">
                <a:solidFill>
                  <a:srgbClr val="3399FF"/>
                </a:solidFill>
                <a:latin typeface="+mj-lt"/>
              </a:rPr>
              <a:t>Semestres </a:t>
            </a:r>
            <a:r>
              <a:rPr lang="fr-FR" sz="3200" b="1" dirty="0">
                <a:solidFill>
                  <a:srgbClr val="3399FF"/>
                </a:solidFill>
                <a:latin typeface="+mj-lt"/>
              </a:rPr>
              <a:t>3 à </a:t>
            </a:r>
            <a:r>
              <a:rPr lang="fr-FR" sz="3200" b="1" dirty="0" smtClean="0">
                <a:solidFill>
                  <a:srgbClr val="3399FF"/>
                </a:solidFill>
                <a:latin typeface="+mj-lt"/>
              </a:rPr>
              <a:t>6 </a:t>
            </a:r>
            <a:r>
              <a:rPr lang="fr-FR" sz="3200" b="1" dirty="0">
                <a:solidFill>
                  <a:srgbClr val="3399FF"/>
                </a:solidFill>
                <a:latin typeface="+mj-lt"/>
              </a:rPr>
              <a:t>: choix d’une </a:t>
            </a:r>
            <a:r>
              <a:rPr lang="fr-FR" sz="3200" b="1" dirty="0" smtClean="0">
                <a:solidFill>
                  <a:srgbClr val="3399FF"/>
                </a:solidFill>
                <a:latin typeface="+mj-lt"/>
              </a:rPr>
              <a:t>mention</a:t>
            </a:r>
            <a:r>
              <a:rPr lang="fr-FR" sz="3200" b="1" dirty="0">
                <a:solidFill>
                  <a:srgbClr val="3399FF"/>
                </a:solidFill>
                <a:latin typeface="+mj-lt"/>
              </a:rPr>
              <a:t> </a:t>
            </a:r>
            <a:endParaRPr lang="fr-FR" sz="3200" b="1" dirty="0" smtClean="0">
              <a:solidFill>
                <a:srgbClr val="3399FF"/>
              </a:solidFill>
              <a:latin typeface="+mj-lt"/>
            </a:endParaRPr>
          </a:p>
          <a:p>
            <a:pPr algn="ctr" eaLnBrk="0" hangingPunct="0"/>
            <a:r>
              <a:rPr lang="fr-FR" sz="3200" b="1" dirty="0" smtClean="0">
                <a:solidFill>
                  <a:srgbClr val="3399FF"/>
                </a:solidFill>
                <a:latin typeface="+mj-lt"/>
              </a:rPr>
              <a:t>puis </a:t>
            </a:r>
            <a:r>
              <a:rPr lang="fr-FR" sz="3200" b="1" dirty="0">
                <a:solidFill>
                  <a:srgbClr val="3399FF"/>
                </a:solidFill>
                <a:latin typeface="+mj-lt"/>
              </a:rPr>
              <a:t>d’un parcours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5"/>
          <p:cNvSpPr txBox="1">
            <a:spLocks noChangeArrowheads="1"/>
          </p:cNvSpPr>
          <p:nvPr/>
        </p:nvSpPr>
        <p:spPr bwMode="auto">
          <a:xfrm>
            <a:off x="0" y="-71440"/>
            <a:ext cx="88011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2800" b="1" dirty="0">
                <a:solidFill>
                  <a:schemeClr val="bg1"/>
                </a:solidFill>
              </a:rPr>
              <a:t>Le </a:t>
            </a:r>
            <a:r>
              <a:rPr lang="fr-FR" sz="2800" b="1" dirty="0" smtClean="0">
                <a:solidFill>
                  <a:schemeClr val="bg1"/>
                </a:solidFill>
              </a:rPr>
              <a:t>portail </a:t>
            </a:r>
            <a:r>
              <a:rPr lang="fr-FR" sz="3200" b="1" dirty="0" smtClean="0">
                <a:solidFill>
                  <a:schemeClr val="bg1"/>
                </a:solidFill>
              </a:rPr>
              <a:t>SVSTC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>
                <a:solidFill>
                  <a:schemeClr val="bg1"/>
                </a:solidFill>
              </a:rPr>
              <a:t>permet </a:t>
            </a:r>
            <a:r>
              <a:rPr lang="fr-FR" sz="2800" b="1" dirty="0" smtClean="0">
                <a:solidFill>
                  <a:schemeClr val="bg1"/>
                </a:solidFill>
              </a:rPr>
              <a:t>d’accéder à l’une </a:t>
            </a:r>
            <a:r>
              <a:rPr lang="fr-FR" sz="2800" b="1" dirty="0">
                <a:solidFill>
                  <a:schemeClr val="bg1"/>
                </a:solidFill>
              </a:rPr>
              <a:t>de ces </a:t>
            </a:r>
            <a:r>
              <a:rPr lang="fr-FR" sz="3400" b="1" dirty="0">
                <a:solidFill>
                  <a:schemeClr val="bg1"/>
                </a:solidFill>
              </a:rPr>
              <a:t>mentions de licence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23850" y="1435100"/>
            <a:ext cx="8610600" cy="4800600"/>
            <a:chOff x="204" y="1162"/>
            <a:chExt cx="5424" cy="3024"/>
          </a:xfrm>
        </p:grpSpPr>
        <p:sp>
          <p:nvSpPr>
            <p:cNvPr id="121863" name="Rectangle 7" descr="25 %"/>
            <p:cNvSpPr>
              <a:spLocks noChangeArrowheads="1"/>
            </p:cNvSpPr>
            <p:nvPr/>
          </p:nvSpPr>
          <p:spPr bwMode="auto">
            <a:xfrm>
              <a:off x="636" y="3082"/>
              <a:ext cx="4992" cy="57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fr-FR" altLang="fr-FR" sz="2400" b="1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Semestre d’orientation </a:t>
              </a:r>
              <a:r>
                <a:rPr lang="fr-FR" altLang="fr-FR" sz="2400" b="1" dirty="0" smtClean="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SVSTC</a:t>
              </a:r>
              <a:r>
                <a:rPr lang="fr-FR" altLang="fr-FR" sz="2400" b="1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/>
              </a:r>
              <a:br>
                <a:rPr lang="fr-FR" altLang="fr-FR" sz="2400" b="1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</a:br>
              <a:r>
                <a:rPr lang="fr-FR" altLang="fr-FR" sz="2000" b="1" dirty="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S</a:t>
              </a:r>
              <a:r>
                <a:rPr lang="fr-FR" altLang="fr-FR" sz="2000" b="1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ciences de la </a:t>
              </a:r>
              <a:r>
                <a:rPr lang="fr-FR" altLang="fr-FR" sz="2000" b="1" dirty="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V</a:t>
              </a:r>
              <a:r>
                <a:rPr lang="fr-FR" altLang="fr-FR" sz="2000" b="1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ie, </a:t>
              </a:r>
              <a:r>
                <a:rPr lang="fr-FR" altLang="fr-FR" sz="2000" b="1" dirty="0" smtClean="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S</a:t>
              </a:r>
              <a:r>
                <a:rPr lang="fr-FR" altLang="fr-FR" sz="2000" b="1" dirty="0" smtClean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ciences de </a:t>
              </a:r>
              <a:r>
                <a:rPr lang="fr-FR" altLang="fr-FR" sz="2000" b="1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la </a:t>
              </a:r>
              <a:r>
                <a:rPr lang="fr-FR" altLang="fr-FR" sz="2000" b="1" dirty="0" smtClean="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T</a:t>
              </a:r>
              <a:r>
                <a:rPr lang="fr-FR" altLang="fr-FR" sz="2000" b="1" dirty="0" smtClean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erre, </a:t>
              </a:r>
              <a:r>
                <a:rPr lang="fr-FR" altLang="fr-FR" sz="2000" b="1" dirty="0" smtClean="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C</a:t>
              </a:r>
              <a:r>
                <a:rPr lang="fr-FR" altLang="fr-FR" sz="2000" b="1" dirty="0" smtClean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himie</a:t>
              </a:r>
              <a:endParaRPr lang="fr-FR" altLang="fr-FR" sz="2000" b="1" dirty="0">
                <a:solidFill>
                  <a:schemeClr val="bg1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1865" name="Rectangle 9" descr="30 %"/>
            <p:cNvSpPr>
              <a:spLocks noChangeArrowheads="1"/>
            </p:cNvSpPr>
            <p:nvPr/>
          </p:nvSpPr>
          <p:spPr bwMode="auto">
            <a:xfrm>
              <a:off x="636" y="3706"/>
              <a:ext cx="4992" cy="24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fr-FR" altLang="fr-FR" b="1" dirty="0" smtClean="0">
                  <a:solidFill>
                    <a:srgbClr val="003366"/>
                  </a:solidFill>
                  <a:latin typeface="+mj-lt"/>
                  <a:ea typeface="+mn-ea"/>
                  <a:cs typeface="+mn-cs"/>
                </a:rPr>
                <a:t>Baccalauréat</a:t>
              </a:r>
              <a:endParaRPr lang="fr-FR" altLang="fr-FR" b="1" dirty="0">
                <a:solidFill>
                  <a:srgbClr val="003366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1866" name="Line 10"/>
            <p:cNvSpPr>
              <a:spLocks noChangeShapeType="1"/>
            </p:cNvSpPr>
            <p:nvPr/>
          </p:nvSpPr>
          <p:spPr bwMode="auto">
            <a:xfrm flipV="1">
              <a:off x="204" y="1162"/>
              <a:ext cx="0" cy="3024"/>
            </a:xfrm>
            <a:prstGeom prst="line">
              <a:avLst/>
            </a:prstGeom>
            <a:noFill/>
            <a:ln w="38100">
              <a:solidFill>
                <a:srgbClr val="777777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fr-FR" b="1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657" name="Rectangle 11"/>
            <p:cNvSpPr>
              <a:spLocks noChangeArrowheads="1"/>
            </p:cNvSpPr>
            <p:nvPr/>
          </p:nvSpPr>
          <p:spPr bwMode="auto">
            <a:xfrm>
              <a:off x="300" y="1197"/>
              <a:ext cx="240" cy="384"/>
            </a:xfrm>
            <a:prstGeom prst="rect">
              <a:avLst/>
            </a:prstGeom>
            <a:solidFill>
              <a:srgbClr val="777777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fr-FR" altLang="fr-FR" sz="2000" b="1" dirty="0">
                  <a:solidFill>
                    <a:schemeClr val="bg1"/>
                  </a:solidFill>
                  <a:latin typeface="+mj-lt"/>
                  <a:ea typeface="+mn-ea"/>
                  <a:cs typeface="Arial" charset="0"/>
                </a:rPr>
                <a:t>S6</a:t>
              </a:r>
            </a:p>
          </p:txBody>
        </p:sp>
        <p:sp>
          <p:nvSpPr>
            <p:cNvPr id="27658" name="Rectangle 12"/>
            <p:cNvSpPr>
              <a:spLocks noChangeArrowheads="1"/>
            </p:cNvSpPr>
            <p:nvPr/>
          </p:nvSpPr>
          <p:spPr bwMode="auto">
            <a:xfrm>
              <a:off x="300" y="2493"/>
              <a:ext cx="240" cy="432"/>
            </a:xfrm>
            <a:prstGeom prst="rect">
              <a:avLst/>
            </a:prstGeom>
            <a:solidFill>
              <a:srgbClr val="777777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fr-FR" altLang="fr-FR" sz="2000" b="1">
                  <a:solidFill>
                    <a:schemeClr val="bg1"/>
                  </a:solidFill>
                  <a:latin typeface="+mj-lt"/>
                  <a:ea typeface="+mn-ea"/>
                  <a:cs typeface="Arial" charset="0"/>
                </a:rPr>
                <a:t>S2</a:t>
              </a:r>
            </a:p>
          </p:txBody>
        </p:sp>
        <p:sp>
          <p:nvSpPr>
            <p:cNvPr id="27659" name="Rectangle 13"/>
            <p:cNvSpPr>
              <a:spLocks noChangeArrowheads="1"/>
            </p:cNvSpPr>
            <p:nvPr/>
          </p:nvSpPr>
          <p:spPr bwMode="auto">
            <a:xfrm>
              <a:off x="300" y="3117"/>
              <a:ext cx="240" cy="480"/>
            </a:xfrm>
            <a:prstGeom prst="rect">
              <a:avLst/>
            </a:prstGeom>
            <a:solidFill>
              <a:srgbClr val="777777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fr-FR" altLang="fr-FR" sz="2000" b="1" dirty="0">
                  <a:solidFill>
                    <a:schemeClr val="bg1"/>
                  </a:solidFill>
                  <a:latin typeface="+mj-lt"/>
                  <a:ea typeface="+mn-ea"/>
                  <a:cs typeface="Arial" charset="0"/>
                </a:rPr>
                <a:t>S1</a:t>
              </a:r>
            </a:p>
          </p:txBody>
        </p:sp>
        <p:sp>
          <p:nvSpPr>
            <p:cNvPr id="121872" name="AutoShape 16"/>
            <p:cNvSpPr>
              <a:spLocks noChangeArrowheads="1"/>
            </p:cNvSpPr>
            <p:nvPr/>
          </p:nvSpPr>
          <p:spPr bwMode="auto">
            <a:xfrm rot="16200000">
              <a:off x="586" y="1301"/>
              <a:ext cx="1729" cy="1614"/>
            </a:xfrm>
            <a:prstGeom prst="homePlate">
              <a:avLst>
                <a:gd name="adj" fmla="val 25000"/>
              </a:avLst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wrap="none" anchor="ctr"/>
            <a:lstStyle/>
            <a:p>
              <a:pPr algn="ctr" eaLnBrk="0" hangingPunct="0">
                <a:defRPr/>
              </a:pPr>
              <a:r>
                <a:rPr lang="fr-FR" altLang="fr-FR" sz="2400" b="1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Sciences </a:t>
              </a:r>
            </a:p>
            <a:p>
              <a:pPr algn="ctr" eaLnBrk="0" hangingPunct="0">
                <a:defRPr/>
              </a:pPr>
              <a:r>
                <a:rPr lang="fr-FR" altLang="fr-FR" sz="2400" b="1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de la </a:t>
              </a:r>
              <a:r>
                <a:rPr lang="fr-FR" altLang="fr-FR" sz="2400" b="1" dirty="0" smtClean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Terre</a:t>
              </a:r>
              <a:endParaRPr lang="fr-FR" altLang="fr-FR" sz="2400" b="1" dirty="0">
                <a:solidFill>
                  <a:schemeClr val="bg1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663" name="Rectangle 17"/>
            <p:cNvSpPr>
              <a:spLocks noChangeArrowheads="1"/>
            </p:cNvSpPr>
            <p:nvPr/>
          </p:nvSpPr>
          <p:spPr bwMode="auto">
            <a:xfrm>
              <a:off x="296" y="2162"/>
              <a:ext cx="240" cy="179"/>
            </a:xfrm>
            <a:prstGeom prst="rect">
              <a:avLst/>
            </a:prstGeom>
            <a:solidFill>
              <a:srgbClr val="777777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fr-FR" b="1">
                <a:solidFill>
                  <a:schemeClr val="bg1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664" name="Rectangle 18"/>
            <p:cNvSpPr>
              <a:spLocks noChangeArrowheads="1"/>
            </p:cNvSpPr>
            <p:nvPr/>
          </p:nvSpPr>
          <p:spPr bwMode="auto">
            <a:xfrm>
              <a:off x="300" y="1821"/>
              <a:ext cx="240" cy="179"/>
            </a:xfrm>
            <a:prstGeom prst="rect">
              <a:avLst/>
            </a:prstGeom>
            <a:solidFill>
              <a:srgbClr val="777777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fr-FR" b="1">
                <a:solidFill>
                  <a:schemeClr val="bg1"/>
                </a:solidFill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7" name="AutoShape 16"/>
          <p:cNvSpPr>
            <a:spLocks noChangeArrowheads="1"/>
          </p:cNvSpPr>
          <p:nvPr/>
        </p:nvSpPr>
        <p:spPr bwMode="auto">
          <a:xfrm rot="16200000">
            <a:off x="3623469" y="1651794"/>
            <a:ext cx="2744787" cy="2562225"/>
          </a:xfrm>
          <a:prstGeom prst="homePlate">
            <a:avLst>
              <a:gd name="adj" fmla="val 25000"/>
            </a:avLst>
          </a:prstGeom>
          <a:solidFill>
            <a:srgbClr val="0099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none" anchor="ctr"/>
          <a:lstStyle/>
          <a:p>
            <a:pPr algn="ctr" eaLnBrk="0" hangingPunct="0">
              <a:defRPr/>
            </a:pPr>
            <a:r>
              <a:rPr lang="fr-FR" altLang="fr-FR" sz="2400" b="1" dirty="0" smtClean="0">
                <a:solidFill>
                  <a:schemeClr val="bg1"/>
                </a:solidFill>
                <a:ea typeface="+mn-ea"/>
                <a:cs typeface="+mn-cs"/>
              </a:rPr>
              <a:t>Sciences</a:t>
            </a:r>
          </a:p>
          <a:p>
            <a:pPr algn="ctr" eaLnBrk="0" hangingPunct="0">
              <a:defRPr/>
            </a:pPr>
            <a:r>
              <a:rPr lang="fr-FR" altLang="fr-FR" sz="2400" b="1" dirty="0" smtClean="0">
                <a:solidFill>
                  <a:schemeClr val="bg1"/>
                </a:solidFill>
              </a:rPr>
              <a:t>de la Vie</a:t>
            </a:r>
            <a:endParaRPr lang="fr-FR" altLang="fr-FR" sz="24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 rot="16200000">
            <a:off x="6276182" y="1651794"/>
            <a:ext cx="2744787" cy="2562225"/>
          </a:xfrm>
          <a:prstGeom prst="homePlate">
            <a:avLst>
              <a:gd name="adj" fmla="val 25000"/>
            </a:avLst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none" anchor="ctr"/>
          <a:lstStyle/>
          <a:p>
            <a:pPr algn="ctr" eaLnBrk="0" hangingPunct="0">
              <a:defRPr/>
            </a:pPr>
            <a:r>
              <a:rPr lang="fr-FR" altLang="fr-FR" sz="2400" b="1" dirty="0">
                <a:solidFill>
                  <a:schemeClr val="bg1"/>
                </a:solidFill>
                <a:ea typeface="+mn-ea"/>
                <a:cs typeface="+mn-cs"/>
              </a:rPr>
              <a:t>Chimie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1" dirty="0" smtClean="0"/>
              <a:t>Le semestre d’orientation SVSTC</a:t>
            </a:r>
            <a:endParaRPr lang="fr-FR" sz="3600" b="1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441450" y="1157490"/>
            <a:ext cx="5856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fr-FR" sz="2800" b="1" dirty="0">
                <a:solidFill>
                  <a:srgbClr val="FF6600"/>
                </a:solidFill>
                <a:latin typeface="Comic Sans MS" charset="0"/>
                <a:ea typeface="MS PGothic" charset="0"/>
                <a:cs typeface="MS PGothic" charset="0"/>
              </a:rPr>
              <a:t>9 unités </a:t>
            </a:r>
            <a:r>
              <a:rPr lang="fr-FR" sz="2800" b="1" dirty="0" smtClean="0">
                <a:solidFill>
                  <a:srgbClr val="FF6600"/>
                </a:solidFill>
                <a:latin typeface="Comic Sans MS" charset="0"/>
                <a:ea typeface="MS PGothic" charset="0"/>
                <a:cs typeface="MS PGothic" charset="0"/>
              </a:rPr>
              <a:t>d’enseignement </a:t>
            </a:r>
            <a:r>
              <a:rPr lang="fr-FR" sz="2800" b="1" dirty="0">
                <a:solidFill>
                  <a:srgbClr val="FF6600"/>
                </a:solidFill>
                <a:latin typeface="Comic Sans MS" charset="0"/>
                <a:ea typeface="MS PGothic" charset="0"/>
                <a:cs typeface="MS PGothic" charset="0"/>
              </a:rPr>
              <a:t>(UE)</a:t>
            </a:r>
          </a:p>
        </p:txBody>
      </p:sp>
      <p:sp>
        <p:nvSpPr>
          <p:cNvPr id="6" name="Text Box 8"/>
          <p:cNvSpPr>
            <a:spLocks noChangeArrowheads="1"/>
          </p:cNvSpPr>
          <p:nvPr/>
        </p:nvSpPr>
        <p:spPr bwMode="auto">
          <a:xfrm>
            <a:off x="704675" y="1795665"/>
            <a:ext cx="7728125" cy="446079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9FDAF9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fr-FR" sz="2400" b="1" dirty="0">
                <a:latin typeface="Calibri" charset="0"/>
                <a:ea typeface="MS PGothic" charset="0"/>
                <a:cs typeface="Calibri" charset="0"/>
              </a:rPr>
              <a:t>TRONC COMMUN SCIENTIFIQUE</a:t>
            </a: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Biologie - Diversité et unité du vivant (</a:t>
            </a:r>
            <a:r>
              <a:rPr lang="fr-FR" sz="2000" dirty="0" err="1">
                <a:latin typeface="Calibri" charset="0"/>
                <a:ea typeface="MS PGothic" charset="0"/>
                <a:cs typeface="Calibri" charset="0"/>
              </a:rPr>
              <a:t>coef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 6)</a:t>
            </a: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Chimie (</a:t>
            </a:r>
            <a:r>
              <a:rPr lang="fr-FR" sz="2000" dirty="0" err="1">
                <a:latin typeface="Calibri" charset="0"/>
                <a:ea typeface="MS PGothic" charset="0"/>
                <a:cs typeface="Calibri" charset="0"/>
              </a:rPr>
              <a:t>coef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 6)</a:t>
            </a: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Mathématiques </a:t>
            </a:r>
            <a:r>
              <a:rPr lang="fr-FR" sz="2000" dirty="0" smtClean="0">
                <a:latin typeface="Calibri" charset="0"/>
                <a:ea typeface="MS PGothic" charset="0"/>
                <a:cs typeface="Calibri" charset="0"/>
              </a:rPr>
              <a:t>: 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Analyse-algèbre (</a:t>
            </a:r>
            <a:r>
              <a:rPr lang="fr-FR" sz="2000" dirty="0" err="1">
                <a:latin typeface="Calibri" charset="0"/>
                <a:ea typeface="MS PGothic" charset="0"/>
                <a:cs typeface="Calibri" charset="0"/>
              </a:rPr>
              <a:t>coef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 3) </a:t>
            </a: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Physique </a:t>
            </a:r>
            <a:r>
              <a:rPr lang="fr-FR" sz="2000" dirty="0" smtClean="0">
                <a:latin typeface="Calibri" charset="0"/>
                <a:ea typeface="MS PGothic" charset="0"/>
                <a:cs typeface="Calibri" charset="0"/>
              </a:rPr>
              <a:t>: 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optique </a:t>
            </a:r>
            <a:r>
              <a:rPr lang="fr-FR" sz="2000" dirty="0" smtClean="0">
                <a:latin typeface="Calibri" charset="0"/>
                <a:ea typeface="MS PGothic" charset="0"/>
                <a:cs typeface="Calibri" charset="0"/>
              </a:rPr>
              <a:t>géométrique (</a:t>
            </a:r>
            <a:r>
              <a:rPr lang="fr-FR" sz="2000" dirty="0" err="1" smtClean="0">
                <a:latin typeface="Calibri" charset="0"/>
                <a:ea typeface="MS PGothic" charset="0"/>
                <a:cs typeface="Calibri" charset="0"/>
              </a:rPr>
              <a:t>coef</a:t>
            </a:r>
            <a:r>
              <a:rPr lang="fr-FR" sz="2000" dirty="0" smtClean="0">
                <a:latin typeface="Calibri" charset="0"/>
                <a:ea typeface="MS PGothic" charset="0"/>
                <a:cs typeface="Calibri" charset="0"/>
              </a:rPr>
              <a:t> 3) </a:t>
            </a:r>
            <a:endParaRPr lang="fr-FR" sz="2000" dirty="0">
              <a:latin typeface="Calibri" charset="0"/>
              <a:ea typeface="MS PGothic" charset="0"/>
              <a:cs typeface="Calibri" charset="0"/>
            </a:endParaRP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Initiation aux géosciences (</a:t>
            </a:r>
            <a:r>
              <a:rPr lang="fr-FR" sz="2000" dirty="0" err="1">
                <a:latin typeface="Calibri" charset="0"/>
                <a:ea typeface="MS PGothic" charset="0"/>
                <a:cs typeface="Calibri" charset="0"/>
              </a:rPr>
              <a:t>coef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 3)</a:t>
            </a:r>
          </a:p>
          <a:p>
            <a:pPr eaLnBrk="0" hangingPunct="0"/>
            <a:r>
              <a:rPr lang="fr-FR" sz="2400" b="1" dirty="0">
                <a:latin typeface="Calibri" charset="0"/>
                <a:ea typeface="MS PGothic" charset="0"/>
                <a:cs typeface="Calibri" charset="0"/>
              </a:rPr>
              <a:t>TRONC COMMUN TRANSVERSE</a:t>
            </a: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fr-FR" sz="2000" dirty="0" smtClean="0">
                <a:latin typeface="Calibri" charset="0"/>
                <a:ea typeface="MS PGothic" charset="0"/>
                <a:cs typeface="Calibri" charset="0"/>
              </a:rPr>
              <a:t>Culture, Méthodologie et Communication Scientifiques (</a:t>
            </a:r>
            <a:r>
              <a:rPr lang="fr-FR" sz="2000" dirty="0" err="1" smtClean="0">
                <a:latin typeface="Calibri" charset="0"/>
                <a:ea typeface="MS PGothic" charset="0"/>
                <a:cs typeface="Calibri" charset="0"/>
              </a:rPr>
              <a:t>coef</a:t>
            </a:r>
            <a:r>
              <a:rPr lang="fr-FR" sz="2000" dirty="0" smtClean="0">
                <a:latin typeface="Calibri" charset="0"/>
                <a:ea typeface="MS PGothic" charset="0"/>
                <a:cs typeface="Calibri" charset="0"/>
              </a:rPr>
              <a:t> 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2)</a:t>
            </a: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Anglais (</a:t>
            </a:r>
            <a:r>
              <a:rPr lang="fr-FR" sz="2000" dirty="0" err="1">
                <a:latin typeface="Calibri" charset="0"/>
                <a:ea typeface="MS PGothic" charset="0"/>
                <a:cs typeface="Calibri" charset="0"/>
              </a:rPr>
              <a:t>coef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 2)</a:t>
            </a: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fr-FR" sz="2000" dirty="0" smtClean="0">
                <a:latin typeface="Calibri" charset="0"/>
                <a:ea typeface="MS PGothic" charset="0"/>
                <a:cs typeface="Calibri" charset="0"/>
              </a:rPr>
              <a:t>Culture et Compétences Numériques 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(</a:t>
            </a:r>
            <a:r>
              <a:rPr lang="fr-FR" sz="2000" dirty="0" err="1">
                <a:latin typeface="Calibri" charset="0"/>
                <a:ea typeface="MS PGothic" charset="0"/>
                <a:cs typeface="Calibri" charset="0"/>
              </a:rPr>
              <a:t>coef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 2)</a:t>
            </a:r>
          </a:p>
          <a:p>
            <a:pPr eaLnBrk="0" hangingPunct="0"/>
            <a:r>
              <a:rPr lang="fr-FR" sz="2400" b="1" dirty="0">
                <a:latin typeface="Calibri" charset="0"/>
                <a:ea typeface="MS PGothic" charset="0"/>
                <a:cs typeface="Calibri" charset="0"/>
              </a:rPr>
              <a:t>COLORATION </a:t>
            </a:r>
            <a:r>
              <a:rPr lang="fr-FR" sz="2400" b="1" dirty="0" smtClean="0">
                <a:latin typeface="Calibri" charset="0"/>
                <a:ea typeface="MS PGothic" charset="0"/>
                <a:cs typeface="Calibri" charset="0"/>
              </a:rPr>
              <a:t>DISCIPLINAIRE </a:t>
            </a:r>
            <a:r>
              <a:rPr lang="fr-FR" sz="2400" b="1" dirty="0" smtClean="0">
                <a:solidFill>
                  <a:srgbClr val="000000"/>
                </a:solidFill>
                <a:latin typeface="Calibri" charset="0"/>
                <a:ea typeface="MS PGothic" charset="0"/>
                <a:cs typeface="Calibri" charset="0"/>
              </a:rPr>
              <a:t>(</a:t>
            </a:r>
            <a:r>
              <a:rPr lang="fr-FR" sz="2400" b="1" dirty="0" err="1" smtClean="0">
                <a:solidFill>
                  <a:srgbClr val="000000"/>
                </a:solidFill>
                <a:latin typeface="Calibri" charset="0"/>
                <a:ea typeface="MS PGothic" charset="0"/>
                <a:cs typeface="Calibri" charset="0"/>
              </a:rPr>
              <a:t>coef</a:t>
            </a:r>
            <a:r>
              <a:rPr lang="fr-FR" sz="2400" b="1" dirty="0" smtClean="0">
                <a:solidFill>
                  <a:srgbClr val="000000"/>
                </a:solidFill>
                <a:latin typeface="Calibri" charset="0"/>
                <a:ea typeface="MS PGothic" charset="0"/>
                <a:cs typeface="Calibri" charset="0"/>
              </a:rPr>
              <a:t> 3)</a:t>
            </a:r>
            <a:endParaRPr lang="fr-FR" sz="2400" b="1" dirty="0">
              <a:latin typeface="Calibri" charset="0"/>
              <a:ea typeface="MS PGothic" charset="0"/>
              <a:cs typeface="Calibri" charset="0"/>
            </a:endParaRPr>
          </a:p>
          <a:p>
            <a:pPr eaLnBrk="0" hangingPunct="0"/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Biologie ou Chimie ou Sciences de la </a:t>
            </a:r>
            <a:r>
              <a:rPr lang="fr-FR" sz="2000" dirty="0" smtClean="0">
                <a:latin typeface="Calibri" charset="0"/>
                <a:ea typeface="MS PGothic" charset="0"/>
                <a:cs typeface="Calibri" charset="0"/>
              </a:rPr>
              <a:t>Terre pour l’Ingénieur</a:t>
            </a:r>
            <a:r>
              <a:rPr lang="fr-FR" sz="2400" dirty="0">
                <a:latin typeface="Calibri" charset="0"/>
                <a:ea typeface="MS PGothic" charset="0"/>
                <a:cs typeface="Calibri" charset="0"/>
              </a:rPr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45" name="Text Box 13"/>
          <p:cNvSpPr txBox="1">
            <a:spLocks noChangeArrowheads="1"/>
          </p:cNvSpPr>
          <p:nvPr/>
        </p:nvSpPr>
        <p:spPr bwMode="auto">
          <a:xfrm>
            <a:off x="0" y="-114304"/>
            <a:ext cx="893445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fr-FR" sz="2800" b="1" dirty="0">
                <a:solidFill>
                  <a:schemeClr val="bg1"/>
                </a:solidFill>
              </a:rPr>
              <a:t>Le </a:t>
            </a:r>
            <a:r>
              <a:rPr lang="fr-FR" sz="2800" b="1" dirty="0" smtClean="0">
                <a:solidFill>
                  <a:schemeClr val="bg1"/>
                </a:solidFill>
              </a:rPr>
              <a:t>portail</a:t>
            </a:r>
            <a:r>
              <a:rPr lang="fr-FR" sz="3200" b="1" dirty="0" smtClean="0">
                <a:solidFill>
                  <a:schemeClr val="bg1"/>
                </a:solidFill>
              </a:rPr>
              <a:t> MISIPCG </a:t>
            </a:r>
            <a:r>
              <a:rPr lang="fr-FR" sz="2800" b="1" dirty="0">
                <a:solidFill>
                  <a:schemeClr val="bg1"/>
                </a:solidFill>
              </a:rPr>
              <a:t>permet </a:t>
            </a:r>
            <a:r>
              <a:rPr lang="fr-FR" sz="2800" b="1" dirty="0" smtClean="0">
                <a:solidFill>
                  <a:schemeClr val="bg1"/>
                </a:solidFill>
              </a:rPr>
              <a:t>d’accéder </a:t>
            </a:r>
          </a:p>
          <a:p>
            <a:pPr algn="ctr" eaLnBrk="0" hangingPunct="0">
              <a:defRPr/>
            </a:pPr>
            <a:r>
              <a:rPr lang="fr-FR" sz="2800" b="1" dirty="0" smtClean="0">
                <a:solidFill>
                  <a:schemeClr val="bg1"/>
                </a:solidFill>
              </a:rPr>
              <a:t>à l’une </a:t>
            </a:r>
            <a:r>
              <a:rPr lang="fr-FR" sz="2800" b="1" dirty="0">
                <a:solidFill>
                  <a:schemeClr val="bg1"/>
                </a:solidFill>
              </a:rPr>
              <a:t>de ces </a:t>
            </a:r>
            <a:r>
              <a:rPr lang="fr-FR" sz="3400" b="1" dirty="0">
                <a:solidFill>
                  <a:schemeClr val="bg1"/>
                </a:solidFill>
              </a:rPr>
              <a:t>mentions de </a:t>
            </a:r>
            <a:r>
              <a:rPr lang="fr-FR" sz="3400" b="1" dirty="0" smtClean="0">
                <a:solidFill>
                  <a:schemeClr val="bg1"/>
                </a:solidFill>
              </a:rPr>
              <a:t>licence</a:t>
            </a:r>
            <a:endParaRPr lang="fr-FR" sz="3400" b="1" dirty="0">
              <a:solidFill>
                <a:schemeClr val="bg1"/>
              </a:solidFill>
            </a:endParaRPr>
          </a:p>
        </p:txBody>
      </p:sp>
      <p:sp>
        <p:nvSpPr>
          <p:cNvPr id="120835" name="Rectangle 3" descr="30 %"/>
          <p:cNvSpPr>
            <a:spLocks noChangeArrowheads="1"/>
          </p:cNvSpPr>
          <p:nvPr/>
        </p:nvSpPr>
        <p:spPr bwMode="auto">
          <a:xfrm>
            <a:off x="725979" y="4669631"/>
            <a:ext cx="8259763" cy="1008062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fr-FR" sz="2200" b="1" dirty="0">
                <a:solidFill>
                  <a:schemeClr val="bg1"/>
                </a:solidFill>
                <a:ea typeface="+mn-ea"/>
                <a:cs typeface="+mn-cs"/>
              </a:rPr>
              <a:t>Semestre d’orientation </a:t>
            </a:r>
            <a:r>
              <a:rPr lang="fr-FR" sz="2200" b="1" dirty="0" smtClean="0">
                <a:solidFill>
                  <a:srgbClr val="002060"/>
                </a:solidFill>
                <a:ea typeface="+mn-ea"/>
                <a:cs typeface="+mn-cs"/>
              </a:rPr>
              <a:t>MISIPCG</a:t>
            </a:r>
            <a:endParaRPr lang="fr-FR" sz="2200" b="1" dirty="0">
              <a:solidFill>
                <a:srgbClr val="002060"/>
              </a:solidFill>
              <a:ea typeface="+mn-ea"/>
              <a:cs typeface="+mn-cs"/>
            </a:endParaRPr>
          </a:p>
          <a:p>
            <a:pPr algn="ctr" eaLnBrk="0" hangingPunct="0">
              <a:defRPr/>
            </a:pPr>
            <a:r>
              <a:rPr lang="fr-FR" sz="2200" b="1" dirty="0">
                <a:solidFill>
                  <a:srgbClr val="002060"/>
                </a:solidFill>
                <a:ea typeface="+mn-ea"/>
                <a:cs typeface="+mn-cs"/>
              </a:rPr>
              <a:t>M</a:t>
            </a:r>
            <a:r>
              <a:rPr lang="fr-FR" sz="2200" b="1" dirty="0">
                <a:solidFill>
                  <a:schemeClr val="bg1"/>
                </a:solidFill>
                <a:ea typeface="+mn-ea"/>
                <a:cs typeface="+mn-cs"/>
              </a:rPr>
              <a:t>athématiques, </a:t>
            </a:r>
            <a:r>
              <a:rPr lang="fr-FR" sz="2200" b="1" dirty="0">
                <a:solidFill>
                  <a:srgbClr val="002060"/>
                </a:solidFill>
                <a:ea typeface="+mn-ea"/>
                <a:cs typeface="+mn-cs"/>
              </a:rPr>
              <a:t>I</a:t>
            </a:r>
            <a:r>
              <a:rPr lang="fr-FR" sz="2200" b="1" dirty="0">
                <a:solidFill>
                  <a:schemeClr val="bg1"/>
                </a:solidFill>
                <a:ea typeface="+mn-ea"/>
                <a:cs typeface="+mn-cs"/>
              </a:rPr>
              <a:t>nformatique, </a:t>
            </a:r>
          </a:p>
          <a:p>
            <a:pPr algn="ctr" eaLnBrk="0" hangingPunct="0">
              <a:defRPr/>
            </a:pPr>
            <a:r>
              <a:rPr lang="fr-FR" sz="2200" b="1" dirty="0">
                <a:solidFill>
                  <a:srgbClr val="002060"/>
                </a:solidFill>
                <a:ea typeface="+mn-ea"/>
                <a:cs typeface="+mn-cs"/>
              </a:rPr>
              <a:t>S</a:t>
            </a:r>
            <a:r>
              <a:rPr lang="fr-FR" sz="2200" b="1" dirty="0">
                <a:solidFill>
                  <a:schemeClr val="bg1"/>
                </a:solidFill>
                <a:ea typeface="+mn-ea"/>
                <a:cs typeface="+mn-cs"/>
              </a:rPr>
              <a:t>ciences </a:t>
            </a:r>
            <a:r>
              <a:rPr lang="fr-FR" sz="2200" b="1" dirty="0" smtClean="0">
                <a:solidFill>
                  <a:schemeClr val="bg1"/>
                </a:solidFill>
                <a:ea typeface="+mn-ea"/>
                <a:cs typeface="+mn-cs"/>
              </a:rPr>
              <a:t>pour l’</a:t>
            </a:r>
            <a:r>
              <a:rPr lang="fr-FR" sz="2200" b="1" dirty="0" smtClean="0">
                <a:solidFill>
                  <a:srgbClr val="002060"/>
                </a:solidFill>
                <a:ea typeface="+mn-ea"/>
                <a:cs typeface="+mn-cs"/>
              </a:rPr>
              <a:t>I</a:t>
            </a:r>
            <a:r>
              <a:rPr lang="fr-FR" sz="2200" b="1" dirty="0" smtClean="0">
                <a:solidFill>
                  <a:schemeClr val="bg1"/>
                </a:solidFill>
                <a:ea typeface="+mn-ea"/>
                <a:cs typeface="+mn-cs"/>
              </a:rPr>
              <a:t>ngénieur, </a:t>
            </a:r>
            <a:r>
              <a:rPr lang="fr-FR" sz="2200" b="1" dirty="0" smtClean="0">
                <a:solidFill>
                  <a:srgbClr val="002060"/>
                </a:solidFill>
                <a:ea typeface="+mn-ea"/>
                <a:cs typeface="+mn-cs"/>
              </a:rPr>
              <a:t>P</a:t>
            </a:r>
            <a:r>
              <a:rPr lang="fr-FR" sz="2200" b="1" dirty="0" smtClean="0">
                <a:solidFill>
                  <a:schemeClr val="bg1"/>
                </a:solidFill>
                <a:ea typeface="+mn-ea"/>
                <a:cs typeface="+mn-cs"/>
              </a:rPr>
              <a:t>hysique </a:t>
            </a:r>
            <a:r>
              <a:rPr lang="fr-FR" sz="2200" b="1" dirty="0" smtClean="0">
                <a:solidFill>
                  <a:srgbClr val="002060"/>
                </a:solidFill>
                <a:ea typeface="+mn-ea"/>
                <a:cs typeface="+mn-cs"/>
              </a:rPr>
              <a:t>C</a:t>
            </a:r>
            <a:r>
              <a:rPr lang="fr-FR" sz="2200" b="1" dirty="0" smtClean="0">
                <a:solidFill>
                  <a:schemeClr val="bg1"/>
                </a:solidFill>
                <a:ea typeface="+mn-ea"/>
                <a:cs typeface="+mn-cs"/>
              </a:rPr>
              <a:t>himie, </a:t>
            </a:r>
            <a:r>
              <a:rPr lang="fr-FR" sz="2200" b="1" dirty="0" smtClean="0">
                <a:solidFill>
                  <a:srgbClr val="002060"/>
                </a:solidFill>
                <a:ea typeface="+mn-ea"/>
                <a:cs typeface="+mn-cs"/>
              </a:rPr>
              <a:t>G</a:t>
            </a:r>
            <a:r>
              <a:rPr lang="fr-FR" sz="2200" b="1" dirty="0" smtClean="0">
                <a:solidFill>
                  <a:schemeClr val="bg1"/>
                </a:solidFill>
                <a:ea typeface="+mn-ea"/>
                <a:cs typeface="+mn-cs"/>
              </a:rPr>
              <a:t>éosciences</a:t>
            </a:r>
            <a:endParaRPr lang="fr-FR" sz="22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20837" name="Line 5"/>
          <p:cNvSpPr>
            <a:spLocks noChangeShapeType="1"/>
          </p:cNvSpPr>
          <p:nvPr/>
        </p:nvSpPr>
        <p:spPr bwMode="auto">
          <a:xfrm flipH="1" flipV="1">
            <a:off x="357189" y="1214438"/>
            <a:ext cx="19050" cy="4697412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fr-FR" b="1">
              <a:ea typeface="+mn-ea"/>
              <a:cs typeface="+mn-cs"/>
            </a:endParaRPr>
          </a:p>
        </p:txBody>
      </p:sp>
      <p:sp>
        <p:nvSpPr>
          <p:cNvPr id="26632" name="Rectangle 6"/>
          <p:cNvSpPr>
            <a:spLocks noChangeArrowheads="1"/>
          </p:cNvSpPr>
          <p:nvPr/>
        </p:nvSpPr>
        <p:spPr bwMode="auto">
          <a:xfrm>
            <a:off x="192579" y="1693068"/>
            <a:ext cx="381000" cy="5778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fr-FR" sz="2000" b="1" dirty="0">
                <a:solidFill>
                  <a:schemeClr val="bg1"/>
                </a:solidFill>
                <a:ea typeface="+mn-ea"/>
                <a:cs typeface="Arial" charset="0"/>
              </a:rPr>
              <a:t>S6</a:t>
            </a:r>
          </a:p>
        </p:txBody>
      </p:sp>
      <p:sp>
        <p:nvSpPr>
          <p:cNvPr id="26633" name="Rectangle 7"/>
          <p:cNvSpPr>
            <a:spLocks noChangeArrowheads="1"/>
          </p:cNvSpPr>
          <p:nvPr/>
        </p:nvSpPr>
        <p:spPr bwMode="auto">
          <a:xfrm>
            <a:off x="192579" y="3818731"/>
            <a:ext cx="381000" cy="676275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fr-FR" sz="2000" b="1">
                <a:solidFill>
                  <a:schemeClr val="bg1"/>
                </a:solidFill>
                <a:ea typeface="+mn-ea"/>
                <a:cs typeface="Arial" charset="0"/>
              </a:rPr>
              <a:t>S2</a:t>
            </a:r>
          </a:p>
        </p:txBody>
      </p:sp>
      <p:sp>
        <p:nvSpPr>
          <p:cNvPr id="26634" name="Rectangle 8"/>
          <p:cNvSpPr>
            <a:spLocks noChangeArrowheads="1"/>
          </p:cNvSpPr>
          <p:nvPr/>
        </p:nvSpPr>
        <p:spPr bwMode="auto">
          <a:xfrm>
            <a:off x="203692" y="4706143"/>
            <a:ext cx="381000" cy="881062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fr-FR" sz="2000" b="1" dirty="0">
                <a:solidFill>
                  <a:schemeClr val="bg1"/>
                </a:solidFill>
                <a:ea typeface="+mn-ea"/>
                <a:cs typeface="Arial" charset="0"/>
              </a:rPr>
              <a:t>S1</a:t>
            </a:r>
          </a:p>
        </p:txBody>
      </p:sp>
      <p:sp>
        <p:nvSpPr>
          <p:cNvPr id="120841" name="AutoShape 9"/>
          <p:cNvSpPr>
            <a:spLocks noChangeArrowheads="1"/>
          </p:cNvSpPr>
          <p:nvPr/>
        </p:nvSpPr>
        <p:spPr bwMode="auto">
          <a:xfrm rot="16200000">
            <a:off x="1499092" y="2207418"/>
            <a:ext cx="1878012" cy="1035050"/>
          </a:xfrm>
          <a:prstGeom prst="homePlate">
            <a:avLst>
              <a:gd name="adj" fmla="val 40335"/>
            </a:avLst>
          </a:prstGeom>
          <a:solidFill>
            <a:srgbClr val="FFD52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ctr" eaLnBrk="0" hangingPunct="0">
              <a:defRPr/>
            </a:pPr>
            <a:endParaRPr lang="fr-FR" sz="18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 eaLnBrk="0" hangingPunct="0">
              <a:defRPr/>
            </a:pPr>
            <a:r>
              <a:rPr lang="fr-FR" sz="1800" b="1" dirty="0">
                <a:solidFill>
                  <a:schemeClr val="bg1"/>
                </a:solidFill>
                <a:ea typeface="+mn-ea"/>
                <a:cs typeface="+mn-cs"/>
              </a:rPr>
              <a:t> Mathématiques </a:t>
            </a:r>
          </a:p>
          <a:p>
            <a:pPr algn="ctr" eaLnBrk="0" hangingPunct="0">
              <a:defRPr/>
            </a:pPr>
            <a:endParaRPr lang="fr-FR" sz="18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20842" name="AutoShape 10"/>
          <p:cNvSpPr>
            <a:spLocks noChangeArrowheads="1"/>
          </p:cNvSpPr>
          <p:nvPr/>
        </p:nvSpPr>
        <p:spPr bwMode="auto">
          <a:xfrm rot="16200000">
            <a:off x="289417" y="2186781"/>
            <a:ext cx="1879600" cy="1062038"/>
          </a:xfrm>
          <a:prstGeom prst="homePlate">
            <a:avLst>
              <a:gd name="adj" fmla="val 45565"/>
            </a:avLst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ctr" eaLnBrk="0" hangingPunct="0">
              <a:defRPr/>
            </a:pPr>
            <a:r>
              <a:rPr lang="fr-FR" sz="1800" b="1" dirty="0">
                <a:solidFill>
                  <a:schemeClr val="bg1"/>
                </a:solidFill>
                <a:ea typeface="+mn-ea"/>
                <a:cs typeface="+mn-cs"/>
              </a:rPr>
              <a:t>Informatique</a:t>
            </a:r>
            <a:endParaRPr lang="fr-FR" sz="20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20843" name="AutoShape 11"/>
          <p:cNvSpPr>
            <a:spLocks noChangeArrowheads="1"/>
          </p:cNvSpPr>
          <p:nvPr/>
        </p:nvSpPr>
        <p:spPr bwMode="auto">
          <a:xfrm rot="16200000">
            <a:off x="4084337" y="1995393"/>
            <a:ext cx="1512887" cy="1042988"/>
          </a:xfrm>
          <a:prstGeom prst="homePlate">
            <a:avLst>
              <a:gd name="adj" fmla="val 46501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ctr" eaLnBrk="0" hangingPunct="0">
              <a:defRPr/>
            </a:pPr>
            <a:r>
              <a:rPr lang="fr-FR" b="1" dirty="0" smtClean="0">
                <a:solidFill>
                  <a:schemeClr val="bg1"/>
                </a:solidFill>
                <a:ea typeface="+mn-ea"/>
                <a:cs typeface="+mn-cs"/>
              </a:rPr>
              <a:t>Physique</a:t>
            </a:r>
          </a:p>
        </p:txBody>
      </p:sp>
      <p:sp>
        <p:nvSpPr>
          <p:cNvPr id="120844" name="AutoShape 12"/>
          <p:cNvSpPr>
            <a:spLocks noChangeArrowheads="1"/>
          </p:cNvSpPr>
          <p:nvPr/>
        </p:nvSpPr>
        <p:spPr bwMode="auto">
          <a:xfrm rot="16200000">
            <a:off x="5284883" y="1998171"/>
            <a:ext cx="1512887" cy="1037432"/>
          </a:xfrm>
          <a:prstGeom prst="homePlate">
            <a:avLst>
              <a:gd name="adj" fmla="val 46481"/>
            </a:avLst>
          </a:prstGeom>
          <a:solidFill>
            <a:srgbClr val="9933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ctr" eaLnBrk="0" hangingPunct="0">
              <a:defRPr/>
            </a:pPr>
            <a:r>
              <a:rPr lang="fr-FR" b="1" dirty="0" smtClean="0">
                <a:solidFill>
                  <a:schemeClr val="bg1"/>
                </a:solidFill>
                <a:ea typeface="+mn-ea"/>
                <a:cs typeface="+mn-cs"/>
              </a:rPr>
              <a:t>Physique – </a:t>
            </a:r>
          </a:p>
          <a:p>
            <a:pPr algn="ctr" eaLnBrk="0" hangingPunct="0">
              <a:defRPr/>
            </a:pPr>
            <a:r>
              <a:rPr lang="fr-FR" b="1" dirty="0" smtClean="0">
                <a:solidFill>
                  <a:schemeClr val="bg1"/>
                </a:solidFill>
                <a:ea typeface="+mn-ea"/>
                <a:cs typeface="+mn-cs"/>
              </a:rPr>
              <a:t>Chimie</a:t>
            </a:r>
            <a:endParaRPr lang="fr-FR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26639" name="Rectangle 14"/>
          <p:cNvSpPr>
            <a:spLocks noChangeArrowheads="1"/>
          </p:cNvSpPr>
          <p:nvPr/>
        </p:nvSpPr>
        <p:spPr bwMode="auto">
          <a:xfrm>
            <a:off x="186229" y="3396456"/>
            <a:ext cx="381000" cy="274637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fr-FR" b="1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26640" name="Rectangle 15"/>
          <p:cNvSpPr>
            <a:spLocks noChangeArrowheads="1"/>
          </p:cNvSpPr>
          <p:nvPr/>
        </p:nvSpPr>
        <p:spPr bwMode="auto">
          <a:xfrm>
            <a:off x="194167" y="2918618"/>
            <a:ext cx="381000" cy="287337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fr-FR" b="1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26641" name="Rectangle 16"/>
          <p:cNvSpPr>
            <a:spLocks noChangeArrowheads="1"/>
          </p:cNvSpPr>
          <p:nvPr/>
        </p:nvSpPr>
        <p:spPr bwMode="auto">
          <a:xfrm>
            <a:off x="194167" y="2474118"/>
            <a:ext cx="381000" cy="287337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fr-FR" b="1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20849" name="AutoShape 17"/>
          <p:cNvSpPr>
            <a:spLocks noChangeArrowheads="1"/>
          </p:cNvSpPr>
          <p:nvPr/>
        </p:nvSpPr>
        <p:spPr bwMode="auto">
          <a:xfrm rot="16200000">
            <a:off x="5845272" y="2630092"/>
            <a:ext cx="2787650" cy="1037434"/>
          </a:xfrm>
          <a:prstGeom prst="homePlate">
            <a:avLst>
              <a:gd name="adj" fmla="val 49661"/>
            </a:avLst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ctr" eaLnBrk="0" hangingPunct="0">
              <a:defRPr/>
            </a:pPr>
            <a:endParaRPr b="1" dirty="0"/>
          </a:p>
          <a:p>
            <a:pPr algn="ctr" eaLnBrk="0" hangingPunct="0">
              <a:defRPr/>
            </a:pPr>
            <a:r>
              <a:rPr lang="fr-FR" b="1" dirty="0">
                <a:solidFill>
                  <a:schemeClr val="bg1"/>
                </a:solidFill>
                <a:ea typeface="+mn-ea"/>
                <a:cs typeface="+mn-cs"/>
              </a:rPr>
              <a:t>Chimie</a:t>
            </a:r>
          </a:p>
          <a:p>
            <a:pPr algn="ctr" eaLnBrk="0" hangingPunct="0">
              <a:defRPr/>
            </a:pPr>
            <a:endParaRPr lang="fr-FR" sz="18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25980" y="3763961"/>
            <a:ext cx="2229643" cy="7858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fr-FR" sz="1800" b="1" dirty="0">
                <a:solidFill>
                  <a:schemeClr val="bg1"/>
                </a:solidFill>
                <a:ea typeface="+mn-ea"/>
                <a:cs typeface="+mn-cs"/>
              </a:rPr>
              <a:t>Mathématiques et Informatique</a:t>
            </a:r>
            <a:endParaRPr lang="fr-FR" sz="1800" b="1" dirty="0">
              <a:ea typeface="+mn-ea"/>
              <a:cs typeface="+mn-cs"/>
            </a:endParaRPr>
          </a:p>
        </p:txBody>
      </p:sp>
      <p:sp>
        <p:nvSpPr>
          <p:cNvPr id="20" name="Rectangle 9" descr="30 %"/>
          <p:cNvSpPr>
            <a:spLocks noChangeArrowheads="1"/>
          </p:cNvSpPr>
          <p:nvPr/>
        </p:nvSpPr>
        <p:spPr bwMode="auto">
          <a:xfrm>
            <a:off x="725979" y="5771356"/>
            <a:ext cx="8226424" cy="3841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fr-FR" altLang="fr-FR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Baccalauréat</a:t>
            </a:r>
            <a:endParaRPr lang="fr-FR" altLang="fr-FR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 rot="16200000">
            <a:off x="2367220" y="2647158"/>
            <a:ext cx="2747962" cy="1042989"/>
          </a:xfrm>
          <a:prstGeom prst="homePlate">
            <a:avLst>
              <a:gd name="adj" fmla="val 46501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ctr" eaLnBrk="0" hangingPunct="0">
              <a:defRPr/>
            </a:pPr>
            <a:r>
              <a:rPr lang="fr-FR" sz="1800" b="1" dirty="0" smtClean="0">
                <a:solidFill>
                  <a:schemeClr val="bg1"/>
                </a:solidFill>
                <a:ea typeface="+mn-ea"/>
                <a:cs typeface="+mn-cs"/>
              </a:rPr>
              <a:t>Sciences pour </a:t>
            </a:r>
          </a:p>
          <a:p>
            <a:pPr algn="ctr" eaLnBrk="0" hangingPunct="0">
              <a:defRPr/>
            </a:pPr>
            <a:r>
              <a:rPr lang="fr-FR" sz="1800" b="1" dirty="0" smtClean="0">
                <a:solidFill>
                  <a:schemeClr val="bg1"/>
                </a:solidFill>
                <a:ea typeface="+mn-ea"/>
                <a:cs typeface="+mn-cs"/>
              </a:rPr>
              <a:t>l’ingénieur</a:t>
            </a:r>
          </a:p>
        </p:txBody>
      </p:sp>
      <p:sp>
        <p:nvSpPr>
          <p:cNvPr id="23" name="AutoShape 17"/>
          <p:cNvSpPr>
            <a:spLocks noChangeArrowheads="1"/>
          </p:cNvSpPr>
          <p:nvPr/>
        </p:nvSpPr>
        <p:spPr bwMode="auto">
          <a:xfrm rot="16200000">
            <a:off x="7043042" y="2630092"/>
            <a:ext cx="2787650" cy="1037434"/>
          </a:xfrm>
          <a:prstGeom prst="homePlate">
            <a:avLst>
              <a:gd name="adj" fmla="val 49661"/>
            </a:avLst>
          </a:prstGeom>
          <a:solidFill>
            <a:srgbClr val="00B5FE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algn="ctr" eaLnBrk="0" hangingPunct="0">
              <a:defRPr/>
            </a:pPr>
            <a:endParaRPr b="1" dirty="0"/>
          </a:p>
          <a:p>
            <a:pPr algn="ctr" eaLnBrk="0" hangingPunct="0">
              <a:defRPr/>
            </a:pPr>
            <a:r>
              <a:rPr lang="fr-FR" b="1" dirty="0" smtClean="0">
                <a:solidFill>
                  <a:schemeClr val="bg1"/>
                </a:solidFill>
                <a:ea typeface="+mn-ea"/>
                <a:cs typeface="+mn-cs"/>
              </a:rPr>
              <a:t>Sciences de la Terre</a:t>
            </a:r>
            <a:endParaRPr lang="fr-FR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 eaLnBrk="0" hangingPunct="0">
              <a:defRPr/>
            </a:pPr>
            <a:endParaRPr lang="fr-FR" sz="18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19287" y="3396456"/>
            <a:ext cx="2240756" cy="1146175"/>
          </a:xfrm>
          <a:prstGeom prst="rect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fr-FR" b="1" dirty="0" smtClean="0">
                <a:solidFill>
                  <a:schemeClr val="bg1"/>
                </a:solidFill>
              </a:rPr>
              <a:t>Physique / Physique – </a:t>
            </a:r>
          </a:p>
          <a:p>
            <a:pPr algn="ctr" eaLnBrk="0" hangingPunct="0">
              <a:defRPr/>
            </a:pPr>
            <a:r>
              <a:rPr lang="fr-FR" b="1" dirty="0" smtClean="0">
                <a:solidFill>
                  <a:schemeClr val="bg1"/>
                </a:solidFill>
              </a:rPr>
              <a:t>Chimie 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sz="3600" b="1" dirty="0" smtClean="0">
                <a:latin typeface="Arial" charset="0"/>
              </a:rPr>
              <a:t>Le semestre d’orientation MISIPCG</a:t>
            </a:r>
            <a:endParaRPr lang="fr-FR" sz="3600" b="1" dirty="0">
              <a:latin typeface="Arial" charset="0"/>
            </a:endParaRPr>
          </a:p>
        </p:txBody>
      </p:sp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1441450" y="1176182"/>
            <a:ext cx="5856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fr-FR" sz="2800" b="1" dirty="0">
                <a:solidFill>
                  <a:srgbClr val="00B0F0"/>
                </a:solidFill>
                <a:latin typeface="Comic Sans MS" charset="0"/>
                <a:ea typeface="MS PGothic" charset="0"/>
                <a:cs typeface="MS PGothic" charset="0"/>
              </a:rPr>
              <a:t>9 unités </a:t>
            </a:r>
            <a:r>
              <a:rPr lang="fr-FR" sz="2800" b="1" dirty="0" smtClean="0">
                <a:solidFill>
                  <a:srgbClr val="00B0F0"/>
                </a:solidFill>
                <a:latin typeface="Comic Sans MS" charset="0"/>
                <a:ea typeface="MS PGothic" charset="0"/>
                <a:cs typeface="MS PGothic" charset="0"/>
              </a:rPr>
              <a:t>d’enseignement </a:t>
            </a:r>
            <a:r>
              <a:rPr lang="fr-FR" sz="2800" b="1" dirty="0">
                <a:solidFill>
                  <a:srgbClr val="00B0F0"/>
                </a:solidFill>
                <a:latin typeface="Comic Sans MS" charset="0"/>
                <a:ea typeface="MS PGothic" charset="0"/>
                <a:cs typeface="MS PGothic" charset="0"/>
              </a:rPr>
              <a:t>(UE)</a:t>
            </a:r>
          </a:p>
        </p:txBody>
      </p:sp>
      <p:sp>
        <p:nvSpPr>
          <p:cNvPr id="7" name="Text Box 8"/>
          <p:cNvSpPr>
            <a:spLocks noChangeArrowheads="1"/>
          </p:cNvSpPr>
          <p:nvPr/>
        </p:nvSpPr>
        <p:spPr bwMode="auto">
          <a:xfrm>
            <a:off x="901702" y="1700057"/>
            <a:ext cx="7614225" cy="446079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9FDAF9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fr-FR" sz="2400" b="1" dirty="0">
                <a:latin typeface="Calibri" charset="0"/>
                <a:ea typeface="MS PGothic" charset="0"/>
                <a:cs typeface="Calibri" charset="0"/>
              </a:rPr>
              <a:t>TRONC COMMUN SCIENTIFIQUE</a:t>
            </a: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Bases mathématiques pour les sciences (</a:t>
            </a:r>
            <a:r>
              <a:rPr lang="fr-FR" sz="2000" dirty="0" err="1">
                <a:latin typeface="Calibri" charset="0"/>
                <a:ea typeface="MS PGothic" charset="0"/>
                <a:cs typeface="Calibri" charset="0"/>
              </a:rPr>
              <a:t>coef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 6)</a:t>
            </a: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Informatique (</a:t>
            </a:r>
            <a:r>
              <a:rPr lang="fr-FR" sz="2000" dirty="0" err="1">
                <a:latin typeface="Calibri" charset="0"/>
                <a:ea typeface="MS PGothic" charset="0"/>
                <a:cs typeface="Calibri" charset="0"/>
              </a:rPr>
              <a:t>coef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 3)</a:t>
            </a: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Physique – Sciences pour </a:t>
            </a:r>
            <a:r>
              <a:rPr lang="fr-FR" sz="2000" dirty="0" smtClean="0">
                <a:latin typeface="Calibri" charset="0"/>
                <a:ea typeface="MS PGothic" charset="0"/>
                <a:cs typeface="Calibri" charset="0"/>
              </a:rPr>
              <a:t>l’Ingénieur 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(</a:t>
            </a:r>
            <a:r>
              <a:rPr lang="fr-FR" sz="2000" dirty="0" err="1">
                <a:latin typeface="Calibri" charset="0"/>
                <a:ea typeface="MS PGothic" charset="0"/>
                <a:cs typeface="Calibri" charset="0"/>
              </a:rPr>
              <a:t>coef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 6) </a:t>
            </a: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Chimie (</a:t>
            </a:r>
            <a:r>
              <a:rPr lang="fr-FR" sz="2000" dirty="0" err="1">
                <a:latin typeface="Calibri" charset="0"/>
                <a:ea typeface="MS PGothic" charset="0"/>
                <a:cs typeface="Calibri" charset="0"/>
              </a:rPr>
              <a:t>coef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 3) </a:t>
            </a:r>
          </a:p>
          <a:p>
            <a:pPr eaLnBrk="0" hangingPunct="0"/>
            <a:r>
              <a:rPr lang="fr-FR" sz="2400" b="1" dirty="0">
                <a:latin typeface="Calibri" charset="0"/>
                <a:ea typeface="MS PGothic" charset="0"/>
                <a:cs typeface="Calibri" charset="0"/>
              </a:rPr>
              <a:t>TRONC COMMUN TRANSVERSE</a:t>
            </a: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fr-FR" sz="2000" dirty="0" smtClean="0">
                <a:latin typeface="Calibri" charset="0"/>
                <a:ea typeface="MS PGothic" charset="0"/>
                <a:cs typeface="Calibri" charset="0"/>
              </a:rPr>
              <a:t>Culture, 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Méthodologie et Communication </a:t>
            </a:r>
            <a:r>
              <a:rPr lang="fr-FR" sz="2000" dirty="0" smtClean="0">
                <a:latin typeface="Calibri" charset="0"/>
                <a:ea typeface="MS PGothic" charset="0"/>
                <a:cs typeface="Calibri" charset="0"/>
              </a:rPr>
              <a:t>Scientifiques 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(</a:t>
            </a:r>
            <a:r>
              <a:rPr lang="fr-FR" sz="2000" dirty="0" err="1">
                <a:latin typeface="Calibri" charset="0"/>
                <a:ea typeface="MS PGothic" charset="0"/>
                <a:cs typeface="Calibri" charset="0"/>
              </a:rPr>
              <a:t>coef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 2)</a:t>
            </a: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fr-FR" sz="2000" dirty="0" smtClean="0">
                <a:latin typeface="Calibri" charset="0"/>
                <a:ea typeface="MS PGothic" charset="0"/>
                <a:cs typeface="Calibri" charset="0"/>
              </a:rPr>
              <a:t>Anglais 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(</a:t>
            </a:r>
            <a:r>
              <a:rPr lang="fr-FR" sz="2000" dirty="0" err="1">
                <a:latin typeface="Calibri" charset="0"/>
                <a:ea typeface="MS PGothic" charset="0"/>
                <a:cs typeface="Calibri" charset="0"/>
              </a:rPr>
              <a:t>coef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 2)</a:t>
            </a:r>
          </a:p>
          <a:p>
            <a:pPr marL="269875" indent="-269875" eaLnBrk="0" hangingPunct="0">
              <a:buFont typeface="Arial" pitchFamily="34" charset="0"/>
              <a:buChar char="•"/>
            </a:pP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Culture et Compétences </a:t>
            </a:r>
            <a:r>
              <a:rPr lang="fr-FR" sz="2000" dirty="0" smtClean="0">
                <a:latin typeface="Calibri" charset="0"/>
                <a:ea typeface="MS PGothic" charset="0"/>
                <a:cs typeface="Calibri" charset="0"/>
              </a:rPr>
              <a:t>Numériques 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(</a:t>
            </a:r>
            <a:r>
              <a:rPr lang="fr-FR" sz="2000" dirty="0" err="1">
                <a:latin typeface="Calibri" charset="0"/>
                <a:ea typeface="MS PGothic" charset="0"/>
                <a:cs typeface="Calibri" charset="0"/>
              </a:rPr>
              <a:t>coef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 2)</a:t>
            </a:r>
          </a:p>
          <a:p>
            <a:pPr eaLnBrk="0" hangingPunct="0"/>
            <a:r>
              <a:rPr lang="fr-FR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Calibri" charset="0"/>
              </a:rPr>
              <a:t>2 </a:t>
            </a:r>
            <a:r>
              <a:rPr lang="fr-FR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Calibri" charset="0"/>
              </a:rPr>
              <a:t>COLORATIONS DISCIPLINAIRES (2 x </a:t>
            </a:r>
            <a:r>
              <a:rPr lang="fr-FR" sz="24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Calibri" charset="0"/>
              </a:rPr>
              <a:t>coef</a:t>
            </a:r>
            <a:r>
              <a:rPr lang="fr-FR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Calibri" charset="0"/>
              </a:rPr>
              <a:t> </a:t>
            </a:r>
            <a:r>
              <a:rPr lang="fr-FR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Calibri" charset="0"/>
              </a:rPr>
              <a:t>3)</a:t>
            </a:r>
          </a:p>
          <a:p>
            <a:pPr eaLnBrk="0" hangingPunct="0"/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Mathématiques, Informatique, Physique, Chimie, Sciences pour </a:t>
            </a:r>
            <a:r>
              <a:rPr lang="fr-FR" sz="2000" dirty="0" smtClean="0">
                <a:latin typeface="Calibri" charset="0"/>
                <a:ea typeface="MS PGothic" charset="0"/>
                <a:cs typeface="Calibri" charset="0"/>
              </a:rPr>
              <a:t>l’Ingénieur</a:t>
            </a:r>
            <a:r>
              <a:rPr lang="fr-FR" sz="2000" dirty="0">
                <a:latin typeface="Calibri" charset="0"/>
                <a:ea typeface="MS PGothic" charset="0"/>
                <a:cs typeface="Calibri" charset="0"/>
              </a:rPr>
              <a:t>, Sciences de la Terre pour l’Ingénieur</a:t>
            </a:r>
            <a:r>
              <a:rPr lang="fr-FR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Calibri" charset="0"/>
              </a:rPr>
              <a:t>	</a:t>
            </a:r>
            <a:endParaRPr lang="fr-FR" sz="2400" dirty="0">
              <a:latin typeface="Calibri" charset="0"/>
              <a:ea typeface="MS PGothic" charset="0"/>
              <a:cs typeface="Calibri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CAA5-8263-7B4F-9432-D668A1A25623}" type="datetime4">
              <a:rPr lang="fr-FR" smtClean="0"/>
              <a:pPr/>
              <a:t>29 août 2019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votre présentation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66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Encore des places disponibles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Parcours sélectifs</a:t>
            </a:r>
            <a:endParaRPr lang="fr-FR" dirty="0"/>
          </a:p>
        </p:txBody>
      </p:sp>
      <p:pic>
        <p:nvPicPr>
          <p:cNvPr id="4" name="Image 3" descr="Smiley Jaune Heureux · Image gratuite sur Pixab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464" y="3538728"/>
            <a:ext cx="902208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9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12693" y="99408"/>
            <a:ext cx="874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u="sng" dirty="0" smtClean="0">
                <a:solidFill>
                  <a:schemeClr val="bg1"/>
                </a:solidFill>
              </a:rPr>
              <a:t>SVSTC</a:t>
            </a:r>
            <a:r>
              <a:rPr lang="fr-FR" sz="3600" b="1" dirty="0" smtClean="0">
                <a:solidFill>
                  <a:schemeClr val="bg1"/>
                </a:solidFill>
              </a:rPr>
              <a:t> : TD/TP en anglais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8685" y="1340008"/>
            <a:ext cx="6527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 Mise en place d’un groupe de TD/TP dispensés partiellement en anglais</a:t>
            </a:r>
            <a:endParaRPr lang="fr-FR" sz="2800" b="1" dirty="0"/>
          </a:p>
          <a:p>
            <a:pPr algn="ctr"/>
            <a:r>
              <a:rPr lang="fr-FR" sz="2400" dirty="0" smtClean="0"/>
              <a:t> </a:t>
            </a:r>
            <a:r>
              <a:rPr lang="fr-FR" sz="2400" b="1" dirty="0" smtClean="0"/>
              <a:t>(30 étudiants max)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909" y="968259"/>
            <a:ext cx="2341398" cy="18073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2693" y="2775654"/>
            <a:ext cx="88686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92D050"/>
                </a:solidFill>
              </a:rPr>
              <a:t>AVANTAGES</a:t>
            </a:r>
            <a:endParaRPr lang="fr-FR" sz="2000" b="1" dirty="0">
              <a:solidFill>
                <a:srgbClr val="92D050"/>
              </a:solidFill>
            </a:endParaRPr>
          </a:p>
          <a:p>
            <a:r>
              <a:rPr lang="fr-FR" sz="2000" dirty="0"/>
              <a:t>- Entraînement à la mobilité vers une université </a:t>
            </a:r>
            <a:r>
              <a:rPr lang="fr-FR" sz="2000" dirty="0" smtClean="0"/>
              <a:t>anglophone</a:t>
            </a:r>
            <a:endParaRPr lang="fr-FR" sz="2000" dirty="0"/>
          </a:p>
          <a:p>
            <a:r>
              <a:rPr lang="fr-FR" sz="2000" dirty="0"/>
              <a:t>- Point positif </a:t>
            </a:r>
            <a:r>
              <a:rPr lang="fr-FR" sz="2000" dirty="0" smtClean="0"/>
              <a:t>sur CV (ex : demande </a:t>
            </a:r>
            <a:r>
              <a:rPr lang="fr-FR" sz="2000" dirty="0"/>
              <a:t>de recrutement dans une école </a:t>
            </a:r>
            <a:r>
              <a:rPr lang="fr-FR" sz="2000" dirty="0" smtClean="0"/>
              <a:t>ingénieur)</a:t>
            </a:r>
            <a:endParaRPr lang="fr-FR" sz="2000" dirty="0"/>
          </a:p>
          <a:p>
            <a:r>
              <a:rPr lang="fr-FR" sz="2000" dirty="0" smtClean="0"/>
              <a:t>- La recherche de haut niveau </a:t>
            </a:r>
            <a:r>
              <a:rPr lang="fr-FR" sz="2000" dirty="0"/>
              <a:t>en sciences est communiquée en </a:t>
            </a:r>
            <a:r>
              <a:rPr lang="fr-FR" sz="2000" dirty="0" smtClean="0"/>
              <a:t>anglais</a:t>
            </a:r>
          </a:p>
          <a:p>
            <a:endParaRPr lang="fr-FR" sz="2000" dirty="0"/>
          </a:p>
          <a:p>
            <a:r>
              <a:rPr lang="fr-FR" sz="2000" b="1" dirty="0" smtClean="0">
                <a:solidFill>
                  <a:srgbClr val="99CC00"/>
                </a:solidFill>
              </a:rPr>
              <a:t>LIMITES, CONTRAINTES</a:t>
            </a:r>
            <a:endParaRPr lang="fr-FR" sz="2000" b="1" dirty="0">
              <a:solidFill>
                <a:srgbClr val="99CC00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000" dirty="0" smtClean="0"/>
              <a:t>L'intégration </a:t>
            </a:r>
            <a:r>
              <a:rPr lang="fr-FR" sz="2000" dirty="0"/>
              <a:t>dans ce groupe de TD </a:t>
            </a:r>
            <a:r>
              <a:rPr lang="fr-FR" sz="2000" b="1" dirty="0" smtClean="0">
                <a:solidFill>
                  <a:srgbClr val="FF0000"/>
                </a:solidFill>
              </a:rPr>
              <a:t>oblige à suivre la coloration « Enjeux et défis de la biologie »</a:t>
            </a:r>
          </a:p>
          <a:p>
            <a:pPr marL="342900" indent="-342900">
              <a:buFontTx/>
              <a:buChar char="-"/>
            </a:pPr>
            <a:r>
              <a:rPr lang="fr-FR" sz="2000" dirty="0" smtClean="0"/>
              <a:t>30 candidats sélectionnés (sur notes, dont notes en anglais et motivation)</a:t>
            </a:r>
            <a:endParaRPr lang="fr-FR" sz="2000" dirty="0"/>
          </a:p>
          <a:p>
            <a:pPr marL="342900" indent="-342900">
              <a:buFontTx/>
              <a:buChar char="-"/>
            </a:pPr>
            <a:r>
              <a:rPr lang="fr-FR" sz="2000" dirty="0" smtClean="0"/>
              <a:t>Une </a:t>
            </a:r>
            <a:r>
              <a:rPr lang="fr-FR" sz="2000" dirty="0"/>
              <a:t>fois inscrit dans ce groupe, il ne sera plus possible de </a:t>
            </a:r>
            <a:r>
              <a:rPr lang="fr-FR" sz="2000" dirty="0" smtClean="0"/>
              <a:t>changer</a:t>
            </a:r>
            <a:endParaRPr lang="fr-FR" sz="2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" y="-29996"/>
            <a:ext cx="1837944" cy="18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31333"/>
          </a:xfrm>
        </p:spPr>
        <p:txBody>
          <a:bodyPr>
            <a:noAutofit/>
          </a:bodyPr>
          <a:lstStyle/>
          <a:p>
            <a:pPr algn="ctr" eaLnBrk="1" hangingPunct="1"/>
            <a:r>
              <a:rPr lang="fr-FR" sz="3600" b="1" dirty="0" smtClean="0"/>
              <a:t>Programme de la demi-journée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867" y="1303867"/>
            <a:ext cx="8729133" cy="4537075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800" dirty="0" smtClean="0"/>
              <a:t> </a:t>
            </a:r>
            <a:r>
              <a:rPr lang="fr-FR" sz="2800" b="1" dirty="0" smtClean="0"/>
              <a:t>Présentation des études en Sciences &amp; Technologies et des débouchés professionnels</a:t>
            </a:r>
          </a:p>
          <a:p>
            <a:pPr marL="0" indent="0" eaLnBrk="1" hangingPunct="1">
              <a:lnSpc>
                <a:spcPct val="140000"/>
              </a:lnSpc>
              <a:buClr>
                <a:srgbClr val="0070C0"/>
              </a:buClr>
              <a:buNone/>
            </a:pPr>
            <a:endParaRPr lang="fr-FR" sz="2800" b="1" dirty="0"/>
          </a:p>
          <a:p>
            <a:pPr eaLnBrk="1" hangingPunct="1">
              <a:lnSpc>
                <a:spcPct val="140000"/>
              </a:lnSpc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800" b="1" dirty="0" smtClean="0"/>
              <a:t>Entretien pédagogique </a:t>
            </a:r>
            <a:r>
              <a:rPr lang="fr-FR" sz="2800" b="1" u="sng" dirty="0" smtClean="0"/>
              <a:t>obligatoire</a:t>
            </a:r>
            <a:r>
              <a:rPr lang="fr-FR" sz="2800" b="1" dirty="0" smtClean="0"/>
              <a:t> avec un enseignant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fr-FR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84152" y="168671"/>
            <a:ext cx="51924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200" b="1" dirty="0" smtClean="0">
                <a:solidFill>
                  <a:srgbClr val="FFFFFF"/>
                </a:solidFill>
                <a:cs typeface="+mn-cs"/>
              </a:rPr>
              <a:t>Les UE suivies en anglais</a:t>
            </a:r>
            <a:endParaRPr lang="fr-FR" sz="3200" b="1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" y="938464"/>
            <a:ext cx="7512518" cy="5707914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435547" y="1809544"/>
            <a:ext cx="712269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435547" y="2099104"/>
            <a:ext cx="712269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432340" y="3197187"/>
            <a:ext cx="712269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432339" y="4031377"/>
            <a:ext cx="712269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444372" y="4553547"/>
            <a:ext cx="712269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1932271" y="3005484"/>
            <a:ext cx="3734602" cy="3994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1171881" y="4355432"/>
            <a:ext cx="2983826" cy="40265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86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44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fr-FR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59135" y="168670"/>
            <a:ext cx="79863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1" dirty="0" smtClean="0">
                <a:solidFill>
                  <a:srgbClr val="FFFFFF"/>
                </a:solidFill>
                <a:cs typeface="+mn-cs"/>
              </a:rPr>
              <a:t>Dossier de candidature</a:t>
            </a:r>
            <a:endParaRPr lang="fr-FR" sz="3200" b="1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28" y="986297"/>
            <a:ext cx="5402580" cy="563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Ellipse 7"/>
          <p:cNvSpPr/>
          <p:nvPr/>
        </p:nvSpPr>
        <p:spPr>
          <a:xfrm>
            <a:off x="1034528" y="5274644"/>
            <a:ext cx="5402580" cy="148229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877259" y="5259777"/>
            <a:ext cx="2092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/>
                </a:solidFill>
              </a:rPr>
              <a:t>Réponse début septembre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Flèche vers le haut 9"/>
          <p:cNvSpPr/>
          <p:nvPr/>
        </p:nvSpPr>
        <p:spPr>
          <a:xfrm rot="15218999">
            <a:off x="6456606" y="5526855"/>
            <a:ext cx="326764" cy="500978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93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1" dirty="0" smtClean="0"/>
              <a:t>MISIPCG: Parcours Internationaux</a:t>
            </a:r>
          </a:p>
        </p:txBody>
      </p:sp>
      <p:sp>
        <p:nvSpPr>
          <p:cNvPr id="36866" name="ZoneTexte 2"/>
          <p:cNvSpPr txBox="1">
            <a:spLocks noChangeArrowheads="1"/>
          </p:cNvSpPr>
          <p:nvPr/>
        </p:nvSpPr>
        <p:spPr bwMode="auto">
          <a:xfrm>
            <a:off x="357188" y="1329267"/>
            <a:ext cx="8429625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 eaLnBrk="0" hangingPunct="0">
              <a:buClr>
                <a:srgbClr val="FF6600"/>
              </a:buClr>
              <a:buFont typeface="Wingdings" pitchFamily="-72" charset="2"/>
              <a:buChar char="§"/>
            </a:pPr>
            <a:r>
              <a:rPr lang="fr-FR" sz="2400" b="1" dirty="0">
                <a:solidFill>
                  <a:srgbClr val="002060"/>
                </a:solidFill>
              </a:rPr>
              <a:t> Cette filière est accessible dans </a:t>
            </a:r>
            <a:r>
              <a:rPr lang="fr-FR" sz="2400" b="1" dirty="0" smtClean="0">
                <a:solidFill>
                  <a:srgbClr val="FF6600"/>
                </a:solidFill>
              </a:rPr>
              <a:t>six mentions </a:t>
            </a:r>
            <a:r>
              <a:rPr lang="fr-FR" sz="2400" b="1" dirty="0">
                <a:solidFill>
                  <a:srgbClr val="FF6600"/>
                </a:solidFill>
              </a:rPr>
              <a:t>de </a:t>
            </a:r>
            <a:r>
              <a:rPr lang="fr-FR" sz="2400" b="1" dirty="0" smtClean="0">
                <a:solidFill>
                  <a:srgbClr val="FF6600"/>
                </a:solidFill>
              </a:rPr>
              <a:t>licence</a:t>
            </a:r>
            <a:r>
              <a:rPr lang="fr-FR" sz="2400" b="1" dirty="0" smtClean="0">
                <a:solidFill>
                  <a:srgbClr val="002060"/>
                </a:solidFill>
              </a:rPr>
              <a:t> (Mathématiques</a:t>
            </a:r>
            <a:r>
              <a:rPr lang="fr-FR" sz="2400" b="1" dirty="0">
                <a:solidFill>
                  <a:srgbClr val="002060"/>
                </a:solidFill>
              </a:rPr>
              <a:t>, Informatique, </a:t>
            </a:r>
            <a:r>
              <a:rPr lang="fr-FR" sz="2400" b="1" dirty="0" smtClean="0">
                <a:solidFill>
                  <a:srgbClr val="002060"/>
                </a:solidFill>
              </a:rPr>
              <a:t>Sciences pour l’Ingénieur, Physique, Physique-Chimie, </a:t>
            </a:r>
            <a:r>
              <a:rPr lang="fr-FR" sz="2400" b="1" dirty="0">
                <a:solidFill>
                  <a:srgbClr val="002060"/>
                </a:solidFill>
              </a:rPr>
              <a:t>Chimie)</a:t>
            </a:r>
          </a:p>
          <a:p>
            <a:pPr algn="just" eaLnBrk="0" hangingPunct="0">
              <a:buClr>
                <a:srgbClr val="FF6600"/>
              </a:buClr>
              <a:buFont typeface="Wingdings" pitchFamily="-72" charset="2"/>
              <a:buChar char="§"/>
            </a:pPr>
            <a:endParaRPr lang="fr-FR" sz="2400" dirty="0">
              <a:solidFill>
                <a:srgbClr val="002060"/>
              </a:solidFill>
            </a:endParaRPr>
          </a:p>
          <a:p>
            <a:pPr algn="just" eaLnBrk="0" hangingPunct="0">
              <a:buClr>
                <a:srgbClr val="FF6600"/>
              </a:buClr>
              <a:buFont typeface="Wingdings" pitchFamily="-72" charset="2"/>
              <a:buChar char="§"/>
            </a:pPr>
            <a:r>
              <a:rPr lang="fr-FR" sz="2400" b="1" dirty="0" smtClean="0">
                <a:solidFill>
                  <a:srgbClr val="002060"/>
                </a:solidFill>
              </a:rPr>
              <a:t> Des enseignements disciplinaires en </a:t>
            </a:r>
            <a:r>
              <a:rPr lang="fr-FR" sz="2400" b="1" dirty="0">
                <a:solidFill>
                  <a:srgbClr val="FF6600"/>
                </a:solidFill>
              </a:rPr>
              <a:t>anglais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dirty="0" smtClean="0">
                <a:solidFill>
                  <a:srgbClr val="002060"/>
                </a:solidFill>
              </a:rPr>
              <a:t>chaque semestre et une mobilité </a:t>
            </a:r>
            <a:r>
              <a:rPr lang="fr-FR" sz="2400" b="1" dirty="0">
                <a:solidFill>
                  <a:srgbClr val="002060"/>
                </a:solidFill>
              </a:rPr>
              <a:t>dans une Université à </a:t>
            </a:r>
            <a:r>
              <a:rPr lang="fr-FR" sz="2400" b="1" dirty="0" smtClean="0">
                <a:solidFill>
                  <a:srgbClr val="FF6600"/>
                </a:solidFill>
              </a:rPr>
              <a:t>l’étranger </a:t>
            </a:r>
            <a:r>
              <a:rPr lang="fr-FR" sz="2400" b="1" dirty="0" smtClean="0">
                <a:solidFill>
                  <a:srgbClr val="002060"/>
                </a:solidFill>
              </a:rPr>
              <a:t>en 3</a:t>
            </a:r>
            <a:r>
              <a:rPr lang="fr-FR" sz="2400" b="1" baseline="30000" dirty="0" smtClean="0">
                <a:solidFill>
                  <a:srgbClr val="002060"/>
                </a:solidFill>
              </a:rPr>
              <a:t>ème</a:t>
            </a:r>
            <a:r>
              <a:rPr lang="fr-FR" sz="2400" b="1" dirty="0" smtClean="0">
                <a:solidFill>
                  <a:srgbClr val="002060"/>
                </a:solidFill>
              </a:rPr>
              <a:t> année.</a:t>
            </a:r>
            <a:endParaRPr lang="fr-FR" sz="2400" b="1" dirty="0">
              <a:solidFill>
                <a:srgbClr val="002060"/>
              </a:solidFill>
            </a:endParaRPr>
          </a:p>
          <a:p>
            <a:pPr algn="just" eaLnBrk="0" hangingPunct="0">
              <a:buClr>
                <a:srgbClr val="FF6600"/>
              </a:buClr>
              <a:buFont typeface="Wingdings" pitchFamily="-72" charset="2"/>
              <a:buChar char="§"/>
            </a:pPr>
            <a:endParaRPr lang="fr-FR" sz="2400" b="1" dirty="0">
              <a:solidFill>
                <a:srgbClr val="002060"/>
              </a:solidFill>
            </a:endParaRPr>
          </a:p>
          <a:p>
            <a:pPr algn="just" eaLnBrk="0" hangingPunct="0">
              <a:buClr>
                <a:srgbClr val="FF6600"/>
              </a:buClr>
              <a:buFont typeface="Wingdings" pitchFamily="-72" charset="2"/>
              <a:buChar char="§"/>
            </a:pPr>
            <a:r>
              <a:rPr lang="fr-FR" sz="2400" b="1" dirty="0" smtClean="0">
                <a:solidFill>
                  <a:srgbClr val="002060"/>
                </a:solidFill>
              </a:rPr>
              <a:t> Ouverture pluridisciplinaire : +6ECTS par semestre</a:t>
            </a:r>
          </a:p>
          <a:p>
            <a:pPr marL="82550" lvl="1" algn="just" eaLnBrk="0" hangingPunct="0">
              <a:buClr>
                <a:srgbClr val="FF6600"/>
              </a:buClr>
            </a:pPr>
            <a:r>
              <a:rPr lang="fr-FR" sz="2400" b="1" dirty="0" smtClean="0">
                <a:solidFill>
                  <a:srgbClr val="002060"/>
                </a:solidFill>
              </a:rPr>
              <a:t>Choix </a:t>
            </a:r>
            <a:r>
              <a:rPr lang="fr-FR" sz="2400" b="1" dirty="0">
                <a:solidFill>
                  <a:srgbClr val="002060"/>
                </a:solidFill>
              </a:rPr>
              <a:t>d’une </a:t>
            </a:r>
            <a:r>
              <a:rPr lang="fr-FR" sz="2400" b="1" dirty="0" smtClean="0">
                <a:solidFill>
                  <a:srgbClr val="FF6600"/>
                </a:solidFill>
              </a:rPr>
              <a:t>UE complémentaire</a:t>
            </a:r>
            <a:r>
              <a:rPr lang="fr-FR" sz="2400" b="1" dirty="0" smtClean="0">
                <a:solidFill>
                  <a:srgbClr val="002060"/>
                </a:solidFill>
              </a:rPr>
              <a:t> </a:t>
            </a:r>
            <a:r>
              <a:rPr lang="fr-FR" sz="2400" dirty="0" smtClean="0">
                <a:solidFill>
                  <a:srgbClr val="002060"/>
                </a:solidFill>
              </a:rPr>
              <a:t>(</a:t>
            </a:r>
            <a:r>
              <a:rPr lang="fr-FR" sz="2400" b="1" dirty="0" smtClean="0">
                <a:solidFill>
                  <a:srgbClr val="002060"/>
                </a:solidFill>
              </a:rPr>
              <a:t>Biologie</a:t>
            </a:r>
            <a:r>
              <a:rPr lang="fr-FR" sz="2400" b="1" dirty="0">
                <a:solidFill>
                  <a:srgbClr val="002060"/>
                </a:solidFill>
              </a:rPr>
              <a:t>, </a:t>
            </a:r>
            <a:r>
              <a:rPr lang="fr-FR" sz="2400" b="1" dirty="0" smtClean="0">
                <a:solidFill>
                  <a:srgbClr val="002060"/>
                </a:solidFill>
              </a:rPr>
              <a:t>Bio-</a:t>
            </a:r>
            <a:r>
              <a:rPr lang="fr-FR" sz="2400" b="1" dirty="0" err="1">
                <a:solidFill>
                  <a:srgbClr val="002060"/>
                </a:solidFill>
              </a:rPr>
              <a:t>S</a:t>
            </a:r>
            <a:r>
              <a:rPr lang="fr-FR" sz="2400" b="1" dirty="0" err="1" smtClean="0">
                <a:solidFill>
                  <a:srgbClr val="002060"/>
                </a:solidFill>
              </a:rPr>
              <a:t>ourcée</a:t>
            </a:r>
            <a:r>
              <a:rPr lang="fr-FR" sz="2400" b="1" dirty="0" smtClean="0">
                <a:solidFill>
                  <a:srgbClr val="002060"/>
                </a:solidFill>
              </a:rPr>
              <a:t>, Epistémologie</a:t>
            </a:r>
            <a:r>
              <a:rPr lang="fr-FR" sz="2400" b="1" dirty="0">
                <a:solidFill>
                  <a:srgbClr val="002060"/>
                </a:solidFill>
              </a:rPr>
              <a:t>, </a:t>
            </a:r>
            <a:r>
              <a:rPr lang="fr-FR" sz="2400" b="1" dirty="0" smtClean="0">
                <a:solidFill>
                  <a:srgbClr val="002060"/>
                </a:solidFill>
              </a:rPr>
              <a:t>Mathématiques</a:t>
            </a:r>
            <a:r>
              <a:rPr lang="fr-FR" sz="2400" b="1" dirty="0">
                <a:solidFill>
                  <a:srgbClr val="002060"/>
                </a:solidFill>
              </a:rPr>
              <a:t>, </a:t>
            </a:r>
            <a:r>
              <a:rPr lang="fr-FR" sz="2400" b="1" dirty="0" smtClean="0">
                <a:solidFill>
                  <a:srgbClr val="002060"/>
                </a:solidFill>
              </a:rPr>
              <a:t>Informatique, Ingénierie industrielle et logistique</a:t>
            </a:r>
            <a:r>
              <a:rPr lang="fr-FR" sz="2400" dirty="0" smtClean="0">
                <a:solidFill>
                  <a:srgbClr val="002060"/>
                </a:solidFill>
              </a:rPr>
              <a:t>)</a:t>
            </a:r>
            <a:endParaRPr lang="fr-FR" sz="2400" dirty="0">
              <a:solidFill>
                <a:srgbClr val="002060"/>
              </a:solidFill>
            </a:endParaRPr>
          </a:p>
          <a:p>
            <a:pPr eaLnBrk="0" hangingPunct="0"/>
            <a:endParaRPr lang="fr-FR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1" dirty="0" smtClean="0"/>
              <a:t>MISIPCG : Parcours internationaux</a:t>
            </a:r>
            <a:endParaRPr lang="fr-FR" sz="3600" b="1" u="sng" dirty="0" smtClean="0"/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05508" y="1843749"/>
            <a:ext cx="894470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2800" b="1" dirty="0">
                <a:solidFill>
                  <a:srgbClr val="FF6600"/>
                </a:solidFill>
                <a:latin typeface="+mj-lt"/>
              </a:rPr>
              <a:t>Quelques places disponibles </a:t>
            </a:r>
            <a:r>
              <a:rPr lang="fr-FR" sz="2800" b="1" dirty="0" smtClean="0">
                <a:solidFill>
                  <a:srgbClr val="FF6600"/>
                </a:solidFill>
                <a:latin typeface="+mj-lt"/>
              </a:rPr>
              <a:t>en </a:t>
            </a:r>
          </a:p>
          <a:p>
            <a:pPr marL="2286000" lvl="4" indent="-457200" eaLnBrk="0" hangingPunct="0">
              <a:buFont typeface="Arial" panose="020B0604020202020204" pitchFamily="34" charset="0"/>
              <a:buChar char="•"/>
            </a:pPr>
            <a:r>
              <a:rPr lang="fr-FR" sz="2800" b="1" u="sng" dirty="0" smtClean="0">
                <a:solidFill>
                  <a:srgbClr val="FF6600"/>
                </a:solidFill>
                <a:latin typeface="+mj-lt"/>
              </a:rPr>
              <a:t>CHIMIE</a:t>
            </a:r>
            <a:r>
              <a:rPr lang="fr-FR" sz="2800" b="1" dirty="0">
                <a:solidFill>
                  <a:srgbClr val="FF6600"/>
                </a:solidFill>
              </a:rPr>
              <a:t> , </a:t>
            </a:r>
            <a:endParaRPr lang="fr-FR" sz="2800" b="1" dirty="0" smtClean="0">
              <a:solidFill>
                <a:srgbClr val="FF6600"/>
              </a:solidFill>
            </a:endParaRPr>
          </a:p>
          <a:p>
            <a:pPr marL="2286000" lvl="4" indent="-457200" eaLnBrk="0" hangingPunct="0">
              <a:buFont typeface="Arial" panose="020B0604020202020204" pitchFamily="34" charset="0"/>
              <a:buChar char="•"/>
            </a:pPr>
            <a:r>
              <a:rPr lang="fr-FR" sz="2800" b="1" u="sng" dirty="0" smtClean="0">
                <a:solidFill>
                  <a:srgbClr val="FF6600"/>
                </a:solidFill>
              </a:rPr>
              <a:t>PHYSIQUE</a:t>
            </a:r>
            <a:r>
              <a:rPr lang="fr-FR" sz="2800" b="1" dirty="0" smtClean="0">
                <a:solidFill>
                  <a:srgbClr val="FF6600"/>
                </a:solidFill>
                <a:latin typeface="+mj-lt"/>
              </a:rPr>
              <a:t> </a:t>
            </a:r>
          </a:p>
          <a:p>
            <a:pPr marL="2286000" lvl="4" indent="-457200" eaLnBrk="0" hangingPunct="0">
              <a:buFont typeface="Arial" panose="020B0604020202020204" pitchFamily="34" charset="0"/>
              <a:buChar char="•"/>
            </a:pPr>
            <a:r>
              <a:rPr lang="fr-FR" sz="2800" b="1" u="sng" dirty="0" smtClean="0">
                <a:solidFill>
                  <a:srgbClr val="FF6600"/>
                </a:solidFill>
                <a:latin typeface="+mj-lt"/>
              </a:rPr>
              <a:t>SCIENCES POUR L’INGENIEUR </a:t>
            </a:r>
          </a:p>
          <a:p>
            <a:pPr algn="ctr" eaLnBrk="0" hangingPunct="0"/>
            <a:r>
              <a:rPr lang="fr-FR" sz="2800" b="1" dirty="0" smtClean="0">
                <a:solidFill>
                  <a:srgbClr val="FF6600"/>
                </a:solidFill>
                <a:latin typeface="+mj-lt"/>
              </a:rPr>
              <a:t>sur </a:t>
            </a:r>
            <a:r>
              <a:rPr lang="fr-FR" sz="2800" b="1" dirty="0">
                <a:solidFill>
                  <a:srgbClr val="FF6600"/>
                </a:solidFill>
                <a:latin typeface="+mj-lt"/>
              </a:rPr>
              <a:t>dossier pour des étudiants motivés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720236" y="4653074"/>
            <a:ext cx="77152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2800" b="1" dirty="0" smtClean="0">
                <a:solidFill>
                  <a:srgbClr val="009999"/>
                </a:solidFill>
                <a:latin typeface="+mj-lt"/>
              </a:rPr>
              <a:t>Prendre un dossier en bas de l’amphi puis aller </a:t>
            </a:r>
            <a:r>
              <a:rPr lang="fr-FR" sz="2800" b="1" u="sng" dirty="0" smtClean="0">
                <a:solidFill>
                  <a:srgbClr val="009999"/>
                </a:solidFill>
                <a:latin typeface="+mj-lt"/>
              </a:rPr>
              <a:t>au 1</a:t>
            </a:r>
            <a:r>
              <a:rPr lang="fr-FR" sz="2800" b="1" u="sng" baseline="30000" dirty="0" smtClean="0">
                <a:solidFill>
                  <a:srgbClr val="009999"/>
                </a:solidFill>
                <a:latin typeface="+mj-lt"/>
              </a:rPr>
              <a:t>er</a:t>
            </a:r>
            <a:r>
              <a:rPr lang="fr-FR" sz="2800" b="1" u="sng" dirty="0" smtClean="0">
                <a:solidFill>
                  <a:srgbClr val="009999"/>
                </a:solidFill>
                <a:latin typeface="+mj-lt"/>
              </a:rPr>
              <a:t> étage salle 109</a:t>
            </a:r>
            <a:endParaRPr lang="fr-FR" sz="2800" b="1" dirty="0">
              <a:solidFill>
                <a:srgbClr val="009999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Cursus Master en Ingénierie </a:t>
            </a:r>
          </a:p>
          <a:p>
            <a:pPr algn="ctr"/>
            <a:r>
              <a:rPr lang="fr-FR" dirty="0" smtClean="0"/>
              <a:t>CMI</a:t>
            </a:r>
          </a:p>
        </p:txBody>
      </p:sp>
      <p:pic>
        <p:nvPicPr>
          <p:cNvPr id="6" name="Image 5" descr="Logo-Réseau-fig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580390"/>
            <a:ext cx="2729699" cy="120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6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3638"/>
          </a:xfrm>
        </p:spPr>
        <p:txBody>
          <a:bodyPr>
            <a:noAutofit/>
          </a:bodyPr>
          <a:lstStyle/>
          <a:p>
            <a:r>
              <a:rPr lang="fr-FR" sz="3600" b="1" dirty="0"/>
              <a:t/>
            </a:r>
            <a:br>
              <a:rPr lang="fr-FR" sz="3600" b="1" dirty="0"/>
            </a:br>
            <a:r>
              <a:rPr lang="fr-FR" sz="3200" b="1" dirty="0" smtClean="0"/>
              <a:t>Qu’est-ce </a:t>
            </a:r>
            <a:r>
              <a:rPr lang="fr-FR" sz="3200" b="1" dirty="0"/>
              <a:t>que le </a:t>
            </a:r>
            <a:r>
              <a:rPr lang="fr-FR" sz="3200" b="1" dirty="0" smtClean="0"/>
              <a:t>Cursus </a:t>
            </a:r>
            <a:r>
              <a:rPr lang="fr-FR" sz="3200" b="1" dirty="0"/>
              <a:t>Master Ingénierie </a:t>
            </a:r>
            <a:r>
              <a:rPr lang="fr-FR" sz="3200" b="1" dirty="0" smtClean="0"/>
              <a:t>?</a:t>
            </a:r>
            <a:r>
              <a:rPr lang="fr-FR" sz="3500" b="1" dirty="0" smtClean="0"/>
              <a:t> </a:t>
            </a:r>
            <a:r>
              <a:rPr lang="fr-FR" sz="3600" b="1" dirty="0"/>
              <a:t/>
            </a:r>
            <a:br>
              <a:rPr lang="fr-FR" sz="3600" b="1" dirty="0"/>
            </a:b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002060"/>
                </a:solidFill>
              </a:rPr>
              <a:t>Formation universitaire en 5 ans 			métiers de l’Ingénieur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rgbClr val="002060"/>
                </a:solidFill>
              </a:rPr>
              <a:t>			</a:t>
            </a:r>
            <a:r>
              <a:rPr lang="fr-FR" dirty="0" smtClean="0">
                <a:solidFill>
                  <a:srgbClr val="002060"/>
                </a:solidFill>
              </a:rPr>
              <a:t>respect </a:t>
            </a:r>
            <a:r>
              <a:rPr lang="fr-FR" dirty="0">
                <a:solidFill>
                  <a:srgbClr val="002060"/>
                </a:solidFill>
              </a:rPr>
              <a:t>d’une charte et d’un référentiel </a:t>
            </a:r>
            <a:r>
              <a:rPr lang="fr-FR" dirty="0" smtClean="0">
                <a:solidFill>
                  <a:srgbClr val="002060"/>
                </a:solidFill>
              </a:rPr>
              <a:t>nationaux</a:t>
            </a:r>
          </a:p>
          <a:p>
            <a:pPr>
              <a:buNone/>
            </a:pPr>
            <a:endParaRPr lang="fr-FR" dirty="0">
              <a:solidFill>
                <a:srgbClr val="002060"/>
              </a:solidFill>
            </a:endParaRP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Une formation licence, master, cohérente sur 5 années débouchant sur des </a:t>
            </a:r>
            <a:r>
              <a:rPr lang="fr-FR" b="1" dirty="0" smtClean="0">
                <a:solidFill>
                  <a:srgbClr val="002060"/>
                </a:solidFill>
              </a:rPr>
              <a:t>fonctions d’ingénieur</a:t>
            </a:r>
          </a:p>
          <a:p>
            <a:pPr>
              <a:buFont typeface="Arial"/>
              <a:buChar char="•"/>
            </a:pPr>
            <a:endParaRPr lang="fr-FR" dirty="0" smtClean="0">
              <a:solidFill>
                <a:srgbClr val="002060"/>
              </a:solidFill>
            </a:endParaRP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Une formation sur le modèle international du « master of engineering »</a:t>
            </a:r>
          </a:p>
          <a:p>
            <a:pPr>
              <a:buFont typeface="Arial"/>
              <a:buChar char="•"/>
            </a:pPr>
            <a:endParaRPr lang="fr-FR" dirty="0" smtClean="0">
              <a:solidFill>
                <a:srgbClr val="002060"/>
              </a:solidFill>
            </a:endParaRP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Des </a:t>
            </a:r>
            <a:r>
              <a:rPr lang="fr-FR" b="1" dirty="0">
                <a:solidFill>
                  <a:srgbClr val="002060"/>
                </a:solidFill>
              </a:rPr>
              <a:t>projets industriels et/ou </a:t>
            </a:r>
            <a:r>
              <a:rPr lang="fr-FR" b="1" dirty="0" smtClean="0">
                <a:solidFill>
                  <a:srgbClr val="002060"/>
                </a:solidFill>
              </a:rPr>
              <a:t>techniques </a:t>
            </a:r>
            <a:r>
              <a:rPr lang="fr-FR" b="1" dirty="0">
                <a:solidFill>
                  <a:srgbClr val="002060"/>
                </a:solidFill>
              </a:rPr>
              <a:t>dès la première </a:t>
            </a:r>
            <a:r>
              <a:rPr lang="fr-FR" b="1" dirty="0" smtClean="0">
                <a:solidFill>
                  <a:srgbClr val="002060"/>
                </a:solidFill>
              </a:rPr>
              <a:t>année de licence  </a:t>
            </a:r>
            <a:r>
              <a:rPr lang="fr-FR" dirty="0">
                <a:solidFill>
                  <a:srgbClr val="002060"/>
                </a:solidFill>
              </a:rPr>
              <a:t>et tout au </a:t>
            </a:r>
            <a:r>
              <a:rPr lang="fr-FR" dirty="0" smtClean="0">
                <a:solidFill>
                  <a:srgbClr val="002060"/>
                </a:solidFill>
              </a:rPr>
              <a:t>long </a:t>
            </a:r>
            <a:r>
              <a:rPr lang="fr-FR" dirty="0">
                <a:solidFill>
                  <a:srgbClr val="002060"/>
                </a:solidFill>
              </a:rPr>
              <a:t>du cursus </a:t>
            </a:r>
            <a:endParaRPr lang="fr-FR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fr-FR" b="1" dirty="0">
              <a:solidFill>
                <a:srgbClr val="002060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002060"/>
                </a:solidFill>
              </a:rPr>
              <a:t>Un </a:t>
            </a:r>
            <a:r>
              <a:rPr lang="fr-FR" b="1" dirty="0">
                <a:solidFill>
                  <a:srgbClr val="002060"/>
                </a:solidFill>
              </a:rPr>
              <a:t>stage à l’étranger </a:t>
            </a:r>
            <a:r>
              <a:rPr lang="fr-FR" dirty="0">
                <a:solidFill>
                  <a:srgbClr val="002060"/>
                </a:solidFill>
              </a:rPr>
              <a:t>ou un </a:t>
            </a:r>
            <a:r>
              <a:rPr lang="fr-FR" b="1" dirty="0">
                <a:solidFill>
                  <a:srgbClr val="002060"/>
                </a:solidFill>
              </a:rPr>
              <a:t>semestre</a:t>
            </a:r>
            <a:r>
              <a:rPr lang="fr-FR" dirty="0">
                <a:solidFill>
                  <a:srgbClr val="002060"/>
                </a:solidFill>
              </a:rPr>
              <a:t> dans une université </a:t>
            </a:r>
            <a:r>
              <a:rPr lang="fr-FR" dirty="0" smtClean="0">
                <a:solidFill>
                  <a:srgbClr val="002060"/>
                </a:solidFill>
              </a:rPr>
              <a:t>partenaire</a:t>
            </a:r>
          </a:p>
          <a:p>
            <a:pPr>
              <a:buFont typeface="Arial"/>
              <a:buChar char="•"/>
            </a:pPr>
            <a:endParaRPr lang="fr-FR" dirty="0" smtClean="0">
              <a:solidFill>
                <a:srgbClr val="002060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rgbClr val="002060"/>
              </a:solidFill>
            </a:endParaRPr>
          </a:p>
          <a:p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7" name="Flèche droite 6"/>
          <p:cNvSpPr/>
          <p:nvPr/>
        </p:nvSpPr>
        <p:spPr>
          <a:xfrm>
            <a:off x="4924425" y="1381579"/>
            <a:ext cx="638175" cy="1905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66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Cursus master en Ingénierie</a:t>
            </a:r>
            <a:endParaRPr lang="fr-FR" dirty="0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Amphis d’accueil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014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1" dirty="0" smtClean="0"/>
              <a:t>Le cursus – structure</a:t>
            </a:r>
            <a:endParaRPr lang="fr-FR" sz="36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1"/>
          <a:stretch/>
        </p:blipFill>
        <p:spPr bwMode="auto">
          <a:xfrm>
            <a:off x="-16631" y="2093573"/>
            <a:ext cx="7035357" cy="410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74663" y="1591047"/>
            <a:ext cx="3428149" cy="369332"/>
          </a:xfrm>
          <a:prstGeom prst="rect">
            <a:avLst/>
          </a:prstGeom>
          <a:noFill/>
          <a:ln w="19050"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L</a:t>
            </a:r>
            <a:r>
              <a:rPr lang="fr-FR" b="1" dirty="0" smtClean="0">
                <a:solidFill>
                  <a:srgbClr val="002060"/>
                </a:solidFill>
              </a:rPr>
              <a:t>icence et master existants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51959" y="5569634"/>
            <a:ext cx="465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002060"/>
                </a:solidFill>
              </a:rPr>
              <a:t>Bac</a:t>
            </a:r>
            <a:endParaRPr lang="fr-FR" sz="12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2386" y="2677886"/>
            <a:ext cx="3667450" cy="3359020"/>
          </a:xfrm>
          <a:prstGeom prst="rect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2044435" y="1975939"/>
            <a:ext cx="0" cy="475161"/>
          </a:xfrm>
          <a:prstGeom prst="straightConnector1">
            <a:avLst/>
          </a:prstGeom>
          <a:ln>
            <a:solidFill>
              <a:srgbClr val="FF33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812453" y="2677886"/>
            <a:ext cx="1069975" cy="335902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5439303" y="2279000"/>
            <a:ext cx="239712" cy="3429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761737" y="2965450"/>
            <a:ext cx="25400" cy="2451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492360" y="1591047"/>
            <a:ext cx="4054475" cy="646331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renforcement </a:t>
            </a:r>
            <a:r>
              <a:rPr lang="fr-FR" dirty="0" smtClean="0">
                <a:solidFill>
                  <a:srgbClr val="002060"/>
                </a:solidFill>
              </a:rPr>
              <a:t>+12ECTS /an</a:t>
            </a:r>
            <a:endParaRPr lang="fr-FR" dirty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pour </a:t>
            </a:r>
            <a:r>
              <a:rPr lang="fr-FR" dirty="0">
                <a:solidFill>
                  <a:srgbClr val="002060"/>
                </a:solidFill>
              </a:rPr>
              <a:t>les  étudiants « labellisés CMI »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760620" y="920151"/>
            <a:ext cx="5258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002060"/>
                </a:solidFill>
              </a:rPr>
              <a:t>Intégré dans l’offre de formation</a:t>
            </a:r>
            <a:endParaRPr lang="fr-FR" sz="28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3869007"/>
            <a:ext cx="2743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Equilibre enseignements « traditionnels » et activités de mise en situation (AMS)</a:t>
            </a:r>
          </a:p>
          <a:p>
            <a:pPr algn="ctr"/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projets/stages recherche </a:t>
            </a:r>
            <a:r>
              <a:rPr lang="fr-FR" dirty="0">
                <a:solidFill>
                  <a:srgbClr val="002060"/>
                </a:solidFill>
              </a:rPr>
              <a:t>dès le </a:t>
            </a:r>
            <a:r>
              <a:rPr lang="fr-FR" dirty="0" smtClean="0">
                <a:solidFill>
                  <a:srgbClr val="002060"/>
                </a:solidFill>
              </a:rPr>
              <a:t>L1.</a:t>
            </a:r>
          </a:p>
          <a:p>
            <a:pPr algn="ctr"/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Cursus master en Ingénierie</a:t>
            </a:r>
            <a:endParaRPr lang="fr-FR" dirty="0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Amphis d’accueil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291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3638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 smtClean="0"/>
              <a:t>CMI</a:t>
            </a:r>
            <a:r>
              <a:rPr lang="fr-FR" sz="3600" b="1" dirty="0" smtClean="0"/>
              <a:t> </a:t>
            </a:r>
            <a:r>
              <a:rPr lang="fr-FR" b="1" dirty="0" smtClean="0"/>
              <a:t>au </a:t>
            </a:r>
            <a:r>
              <a:rPr lang="fr-FR" sz="3000" b="1" dirty="0" smtClean="0"/>
              <a:t>Collège Sciences </a:t>
            </a:r>
            <a:r>
              <a:rPr lang="fr-FR" b="1" dirty="0" smtClean="0"/>
              <a:t>et</a:t>
            </a:r>
            <a:r>
              <a:rPr lang="fr-FR" sz="3000" b="1" dirty="0" smtClean="0"/>
              <a:t> Technologies</a:t>
            </a:r>
            <a:endParaRPr lang="fr-FR" sz="3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328745"/>
            <a:ext cx="9144000" cy="528637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fr-FR" sz="900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fr-FR" sz="2400" b="1" dirty="0" smtClean="0">
                <a:solidFill>
                  <a:srgbClr val="002060"/>
                </a:solidFill>
              </a:rPr>
              <a:t>MGCE :</a:t>
            </a:r>
            <a:r>
              <a:rPr lang="fr-FR" sz="2400" dirty="0" smtClean="0">
                <a:solidFill>
                  <a:srgbClr val="002060"/>
                </a:solidFill>
              </a:rPr>
              <a:t> Ingénierie Mécanique, Génie Civil et Energétique</a:t>
            </a:r>
          </a:p>
          <a:p>
            <a:pPr>
              <a:spcBef>
                <a:spcPts val="0"/>
              </a:spcBef>
            </a:pPr>
            <a:endParaRPr lang="fr-FR" sz="1400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fr-FR" sz="2400" b="1" dirty="0" smtClean="0">
                <a:solidFill>
                  <a:srgbClr val="002060"/>
                </a:solidFill>
              </a:rPr>
              <a:t>ISI :</a:t>
            </a:r>
            <a:r>
              <a:rPr lang="fr-FR" sz="2400" dirty="0" smtClean="0">
                <a:solidFill>
                  <a:srgbClr val="002060"/>
                </a:solidFill>
              </a:rPr>
              <a:t> Ingénierie de la Statistique et Informatique </a:t>
            </a:r>
          </a:p>
          <a:p>
            <a:pPr>
              <a:spcBef>
                <a:spcPts val="0"/>
              </a:spcBef>
              <a:buNone/>
            </a:pPr>
            <a:endParaRPr lang="fr-FR" sz="1400" dirty="0" smtClean="0"/>
          </a:p>
          <a:p>
            <a:pPr>
              <a:spcBef>
                <a:spcPts val="0"/>
              </a:spcBef>
            </a:pPr>
            <a:r>
              <a:rPr lang="fr-FR" sz="2400" b="1" dirty="0" smtClean="0">
                <a:solidFill>
                  <a:srgbClr val="002060"/>
                </a:solidFill>
              </a:rPr>
              <a:t>RI </a:t>
            </a:r>
            <a:r>
              <a:rPr lang="fr-FR" sz="2400" b="1" dirty="0" smtClean="0">
                <a:solidFill>
                  <a:srgbClr val="002060"/>
                </a:solidFill>
              </a:rPr>
              <a:t>: </a:t>
            </a:r>
            <a:r>
              <a:rPr lang="fr-FR" sz="2400" dirty="0">
                <a:solidFill>
                  <a:srgbClr val="002060"/>
                </a:solidFill>
              </a:rPr>
              <a:t>Rayonnements et </a:t>
            </a:r>
            <a:r>
              <a:rPr lang="fr-FR" sz="2400" dirty="0" smtClean="0">
                <a:solidFill>
                  <a:srgbClr val="002060"/>
                </a:solidFill>
              </a:rPr>
              <a:t>Instrumentation</a:t>
            </a:r>
          </a:p>
          <a:p>
            <a:pPr marL="0" indent="0">
              <a:spcBef>
                <a:spcPts val="0"/>
              </a:spcBef>
              <a:buNone/>
            </a:pPr>
            <a:endParaRPr lang="fr-FR" sz="1400" b="1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fr-FR" sz="2400" b="1" dirty="0" smtClean="0">
                <a:solidFill>
                  <a:srgbClr val="002060"/>
                </a:solidFill>
              </a:rPr>
              <a:t>OPTIM : </a:t>
            </a:r>
            <a:r>
              <a:rPr lang="fr-FR" sz="2400" dirty="0" smtClean="0">
                <a:solidFill>
                  <a:srgbClr val="002060"/>
                </a:solidFill>
              </a:rPr>
              <a:t>Optimisation mathématique et algorithmique pour l’aide à la décision</a:t>
            </a:r>
          </a:p>
          <a:p>
            <a:pPr>
              <a:spcBef>
                <a:spcPts val="0"/>
              </a:spcBef>
            </a:pPr>
            <a:endParaRPr lang="fr-FR" sz="14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fr-FR" sz="2400" b="1" dirty="0" err="1" smtClean="0">
                <a:solidFill>
                  <a:srgbClr val="002060"/>
                </a:solidFill>
              </a:rPr>
              <a:t>IGéoC</a:t>
            </a:r>
            <a:r>
              <a:rPr lang="fr-FR" sz="2400" b="1" dirty="0" smtClean="0">
                <a:solidFill>
                  <a:srgbClr val="002060"/>
                </a:solidFill>
              </a:rPr>
              <a:t> :</a:t>
            </a:r>
            <a:r>
              <a:rPr lang="fr-FR" sz="2400" dirty="0" smtClean="0">
                <a:solidFill>
                  <a:srgbClr val="002060"/>
                </a:solidFill>
              </a:rPr>
              <a:t> Ingénierie Géologique et Civile</a:t>
            </a:r>
          </a:p>
          <a:p>
            <a:pPr>
              <a:spcBef>
                <a:spcPts val="0"/>
              </a:spcBef>
            </a:pPr>
            <a:endParaRPr lang="fr-FR" sz="1400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fr-FR" sz="2400" b="1" dirty="0" smtClean="0">
                <a:solidFill>
                  <a:srgbClr val="002060"/>
                </a:solidFill>
              </a:rPr>
              <a:t>IMSAT :</a:t>
            </a:r>
            <a:r>
              <a:rPr lang="fr-FR" sz="2400" dirty="0" smtClean="0">
                <a:solidFill>
                  <a:srgbClr val="002060"/>
                </a:solidFill>
              </a:rPr>
              <a:t> </a:t>
            </a:r>
            <a:r>
              <a:rPr lang="fr-FR" sz="2400" dirty="0">
                <a:solidFill>
                  <a:srgbClr val="002060"/>
                </a:solidFill>
              </a:rPr>
              <a:t>Ingénierie et Maintenance pour l’Aéronautique et les </a:t>
            </a:r>
            <a:r>
              <a:rPr lang="fr-FR" sz="2400" dirty="0" smtClean="0">
                <a:solidFill>
                  <a:srgbClr val="002060"/>
                </a:solidFill>
              </a:rPr>
              <a:t>Transports</a:t>
            </a:r>
          </a:p>
          <a:p>
            <a:pPr marL="0" indent="0">
              <a:spcBef>
                <a:spcPts val="0"/>
              </a:spcBef>
              <a:buNone/>
            </a:pPr>
            <a:endParaRPr lang="fr-FR" sz="1600" i="1" dirty="0">
              <a:solidFill>
                <a:srgbClr val="00206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r-FR" sz="2800" b="1" u="sng" dirty="0" smtClean="0">
                <a:solidFill>
                  <a:srgbClr val="002060"/>
                </a:solidFill>
              </a:rPr>
              <a:t>Pour tous ces CMI</a:t>
            </a:r>
            <a:r>
              <a:rPr lang="fr-FR" sz="2800" b="1" dirty="0" smtClean="0">
                <a:solidFill>
                  <a:srgbClr val="002060"/>
                </a:solidFill>
              </a:rPr>
              <a:t> </a:t>
            </a:r>
            <a:r>
              <a:rPr lang="fr-FR" sz="2400" b="1" dirty="0" smtClean="0">
                <a:solidFill>
                  <a:srgbClr val="002060"/>
                </a:solidFill>
              </a:rPr>
              <a:t>: </a:t>
            </a:r>
            <a:r>
              <a:rPr lang="fr-FR" sz="2400" b="1" i="1" dirty="0" smtClean="0">
                <a:solidFill>
                  <a:srgbClr val="FF6600"/>
                </a:solidFill>
              </a:rPr>
              <a:t>quelques </a:t>
            </a:r>
            <a:r>
              <a:rPr lang="fr-FR" sz="2400" b="1" i="1" dirty="0">
                <a:solidFill>
                  <a:srgbClr val="FF6600"/>
                </a:solidFill>
              </a:rPr>
              <a:t>places disponibles </a:t>
            </a:r>
            <a:r>
              <a:rPr lang="fr-FR" sz="2400" b="1" i="1" dirty="0" smtClean="0">
                <a:solidFill>
                  <a:srgbClr val="FF6600"/>
                </a:solidFill>
              </a:rPr>
              <a:t>sur </a:t>
            </a:r>
            <a:r>
              <a:rPr lang="fr-FR" sz="2400" b="1" i="1" u="sng" dirty="0" smtClean="0">
                <a:solidFill>
                  <a:srgbClr val="FF6600"/>
                </a:solidFill>
              </a:rPr>
              <a:t>dossier</a:t>
            </a:r>
            <a:r>
              <a:rPr lang="fr-FR" sz="2400" b="1" i="1" dirty="0" smtClean="0">
                <a:solidFill>
                  <a:srgbClr val="FF6600"/>
                </a:solidFill>
              </a:rPr>
              <a:t> hors </a:t>
            </a:r>
            <a:r>
              <a:rPr lang="fr-FR" sz="2400" b="1" i="1" dirty="0" err="1" smtClean="0">
                <a:solidFill>
                  <a:srgbClr val="FF6600"/>
                </a:solidFill>
              </a:rPr>
              <a:t>Parcoursup</a:t>
            </a:r>
            <a:endParaRPr lang="fr-FR" sz="2400" b="1" i="1" dirty="0" smtClean="0">
              <a:solidFill>
                <a:srgbClr val="FF66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2400" i="1" dirty="0" smtClean="0">
              <a:solidFill>
                <a:srgbClr val="002060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Amphis d’accueil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Cursus master en Ingénierie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486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b="1" dirty="0" smtClean="0"/>
              <a:t>CMI Ingénierie et Maintenance pour l’Aéronautique et les Transports (IMSAT)</a:t>
            </a:r>
            <a:endParaRPr lang="fr-FR" b="1" dirty="0"/>
          </a:p>
        </p:txBody>
      </p:sp>
      <p:sp>
        <p:nvSpPr>
          <p:cNvPr id="3" name="Rectangle 2"/>
          <p:cNvSpPr/>
          <p:nvPr/>
        </p:nvSpPr>
        <p:spPr>
          <a:xfrm>
            <a:off x="412552" y="1484184"/>
            <a:ext cx="8064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buClr>
                <a:srgbClr val="FF6600"/>
              </a:buClr>
              <a:buFont typeface="Wingdings" pitchFamily="-72" charset="2"/>
              <a:buChar char="§"/>
            </a:pPr>
            <a:r>
              <a:rPr lang="fr-FR" sz="2000" b="1" dirty="0" smtClean="0">
                <a:solidFill>
                  <a:srgbClr val="002060"/>
                </a:solidFill>
                <a:latin typeface="+mj-lt"/>
              </a:rPr>
              <a:t> Formation en 5 ans au métier d’</a:t>
            </a:r>
            <a:r>
              <a:rPr lang="fr-FR" sz="2000" b="1" dirty="0" smtClean="0">
                <a:solidFill>
                  <a:srgbClr val="FF6600"/>
                </a:solidFill>
                <a:latin typeface="+mj-lt"/>
              </a:rPr>
              <a:t>Ingénieur dans l’Aéronautique et les Transports</a:t>
            </a:r>
          </a:p>
          <a:p>
            <a:pPr algn="just" eaLnBrk="0" hangingPunct="0">
              <a:buClr>
                <a:srgbClr val="FF6600"/>
              </a:buClr>
              <a:buFont typeface="Wingdings" pitchFamily="-72" charset="2"/>
              <a:buChar char="§"/>
            </a:pPr>
            <a:endParaRPr lang="fr-FR" sz="2000" b="1" dirty="0" smtClean="0">
              <a:solidFill>
                <a:srgbClr val="002060"/>
              </a:solidFill>
              <a:latin typeface="+mj-lt"/>
            </a:endParaRPr>
          </a:p>
          <a:p>
            <a:pPr algn="just" eaLnBrk="0" hangingPunct="0">
              <a:buClr>
                <a:srgbClr val="FF6600"/>
              </a:buClr>
              <a:buFont typeface="Wingdings" pitchFamily="-72" charset="2"/>
              <a:buChar char="§"/>
            </a:pPr>
            <a:r>
              <a:rPr lang="fr-FR" sz="2000" dirty="0" smtClean="0">
                <a:solidFill>
                  <a:srgbClr val="002060"/>
                </a:solidFill>
                <a:latin typeface="+mj-lt"/>
              </a:rPr>
              <a:t> 36 ECTS par semestre au lieu de 30, contrôle continu renforcé</a:t>
            </a:r>
          </a:p>
          <a:p>
            <a:pPr algn="just" eaLnBrk="0" hangingPunct="0">
              <a:buClr>
                <a:srgbClr val="FF6600"/>
              </a:buClr>
            </a:pPr>
            <a:endParaRPr lang="fr-FR" sz="2000" dirty="0" smtClean="0">
              <a:solidFill>
                <a:srgbClr val="FF6600"/>
              </a:solidFill>
              <a:latin typeface="+mj-lt"/>
            </a:endParaRPr>
          </a:p>
          <a:p>
            <a:pPr algn="just" eaLnBrk="0" hangingPunct="0">
              <a:buClr>
                <a:srgbClr val="FF6600"/>
              </a:buClr>
              <a:buFont typeface="Wingdings" pitchFamily="-72" charset="2"/>
              <a:buChar char="§"/>
            </a:pPr>
            <a:r>
              <a:rPr lang="fr-FR" sz="2000" dirty="0" smtClean="0">
                <a:solidFill>
                  <a:srgbClr val="002060"/>
                </a:solidFill>
                <a:latin typeface="+mj-lt"/>
              </a:rPr>
              <a:t> Métiers visés: </a:t>
            </a:r>
            <a:r>
              <a:rPr lang="fr-FR" sz="2000" b="1" dirty="0" smtClean="0">
                <a:solidFill>
                  <a:srgbClr val="002060"/>
                </a:solidFill>
                <a:latin typeface="+mj-lt"/>
              </a:rPr>
              <a:t>constructeurs, équipementiers, compagnies aériennes et centres de maintenance (gestion de flotte)</a:t>
            </a:r>
          </a:p>
          <a:p>
            <a:pPr algn="just" eaLnBrk="0" hangingPunct="0">
              <a:buClr>
                <a:srgbClr val="FF6600"/>
              </a:buClr>
              <a:buFont typeface="Wingdings" pitchFamily="-72" charset="2"/>
              <a:buChar char="§"/>
            </a:pPr>
            <a:endParaRPr lang="fr-FR" sz="2000" dirty="0" smtClean="0">
              <a:solidFill>
                <a:srgbClr val="002060"/>
              </a:solidFill>
              <a:latin typeface="+mj-lt"/>
            </a:endParaRPr>
          </a:p>
          <a:p>
            <a:pPr algn="just" eaLnBrk="0" hangingPunct="0">
              <a:buClr>
                <a:srgbClr val="FF6600"/>
              </a:buClr>
              <a:buFont typeface="Wingdings" pitchFamily="-72" charset="2"/>
              <a:buChar char="§"/>
            </a:pPr>
            <a:r>
              <a:rPr lang="fr-FR" sz="2000" dirty="0" smtClean="0">
                <a:solidFill>
                  <a:srgbClr val="002060"/>
                </a:solidFill>
                <a:latin typeface="+mj-lt"/>
              </a:rPr>
              <a:t> L1 et L2 à Talence, L3 et master </a:t>
            </a:r>
            <a:r>
              <a:rPr lang="fr-FR" sz="2000" b="1" dirty="0" smtClean="0">
                <a:solidFill>
                  <a:srgbClr val="002060"/>
                </a:solidFill>
                <a:latin typeface="+mj-lt"/>
              </a:rPr>
              <a:t>au CR-IMA </a:t>
            </a:r>
            <a:r>
              <a:rPr lang="fr-FR" sz="2000" dirty="0" smtClean="0">
                <a:solidFill>
                  <a:srgbClr val="002060"/>
                </a:solidFill>
                <a:latin typeface="+mj-lt"/>
              </a:rPr>
              <a:t>(Mérignac)</a:t>
            </a:r>
          </a:p>
          <a:p>
            <a:pPr algn="just" eaLnBrk="0" hangingPunct="0">
              <a:buClr>
                <a:srgbClr val="FF6600"/>
              </a:buClr>
              <a:buFont typeface="Wingdings" pitchFamily="-72" charset="2"/>
              <a:buChar char="§"/>
            </a:pPr>
            <a:endParaRPr lang="fr-FR" sz="2000" dirty="0" smtClean="0">
              <a:solidFill>
                <a:srgbClr val="002060"/>
              </a:solidFill>
              <a:latin typeface="+mj-lt"/>
            </a:endParaRPr>
          </a:p>
          <a:p>
            <a:pPr algn="just" eaLnBrk="0" hangingPunct="0">
              <a:buClr>
                <a:srgbClr val="FF6600"/>
              </a:buClr>
              <a:buFont typeface="Wingdings" pitchFamily="-72" charset="2"/>
              <a:buChar char="§"/>
            </a:pPr>
            <a:r>
              <a:rPr lang="fr-FR" sz="2000" dirty="0" smtClean="0">
                <a:solidFill>
                  <a:srgbClr val="002060"/>
                </a:solidFill>
                <a:latin typeface="+mj-lt"/>
              </a:rPr>
              <a:t> Possibilité de sortie à BAC+3 (Licence pro. Maintenance Aéronautique)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412552" y="5669848"/>
            <a:ext cx="8404878" cy="5788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/>
            <a:r>
              <a:rPr lang="fr-FR" sz="2800" b="1" dirty="0" smtClean="0">
                <a:solidFill>
                  <a:srgbClr val="FF6600"/>
                </a:solidFill>
              </a:rPr>
              <a:t>Contact : </a:t>
            </a:r>
            <a:r>
              <a:rPr lang="fr-FR" sz="2400" b="1" dirty="0" smtClean="0">
                <a:solidFill>
                  <a:srgbClr val="002060"/>
                </a:solidFill>
              </a:rPr>
              <a:t>christophe.farges@u-bordeaux.fr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913638"/>
          </a:xfrm>
        </p:spPr>
        <p:txBody>
          <a:bodyPr>
            <a:noAutofit/>
          </a:bodyPr>
          <a:lstStyle/>
          <a:p>
            <a:pPr algn="ctr"/>
            <a:r>
              <a:rPr lang="fr-FR" b="1" dirty="0" smtClean="0"/>
              <a:t>CMI Ingénierie Mécanique Génie Civil Energétique (MGCE) </a:t>
            </a:r>
            <a:endParaRPr lang="fr-FR" b="1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Amphis d’accueil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Cursus master en Ingénierie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279400" y="1058779"/>
            <a:ext cx="8644466" cy="4281094"/>
          </a:xfrm>
        </p:spPr>
        <p:txBody>
          <a:bodyPr/>
          <a:lstStyle/>
          <a:p>
            <a:pPr marL="0" indent="0">
              <a:buNone/>
              <a:tabLst>
                <a:tab pos="5473700" algn="l"/>
              </a:tabLst>
            </a:pPr>
            <a:r>
              <a:rPr lang="fr-FR" b="1" dirty="0" smtClean="0"/>
              <a:t>	</a:t>
            </a:r>
            <a:r>
              <a:rPr lang="fr-FR" b="1" dirty="0" smtClean="0">
                <a:solidFill>
                  <a:srgbClr val="FF6600"/>
                </a:solidFill>
              </a:rPr>
              <a:t>Génie </a:t>
            </a:r>
            <a:r>
              <a:rPr lang="fr-FR" b="1" dirty="0">
                <a:solidFill>
                  <a:srgbClr val="FF6600"/>
                </a:solidFill>
              </a:rPr>
              <a:t>Mécanique</a:t>
            </a:r>
            <a:endParaRPr lang="fr-FR" b="1" dirty="0" smtClean="0">
              <a:solidFill>
                <a:srgbClr val="FF6600"/>
              </a:solidFill>
            </a:endParaRPr>
          </a:p>
          <a:p>
            <a:pPr>
              <a:tabLst>
                <a:tab pos="5473700" algn="l"/>
              </a:tabLst>
            </a:pPr>
            <a:r>
              <a:rPr lang="fr-FR" b="1" dirty="0" smtClean="0">
                <a:solidFill>
                  <a:srgbClr val="002060"/>
                </a:solidFill>
              </a:rPr>
              <a:t>Formation aux métiers d’</a:t>
            </a:r>
            <a:r>
              <a:rPr lang="fr-FR" b="1" dirty="0" smtClean="0">
                <a:solidFill>
                  <a:srgbClr val="FF6600"/>
                </a:solidFill>
              </a:rPr>
              <a:t>Ingénieur en</a:t>
            </a:r>
            <a:r>
              <a:rPr lang="fr-FR" b="1" dirty="0" smtClean="0"/>
              <a:t> :	</a:t>
            </a:r>
            <a:r>
              <a:rPr lang="fr-FR" b="1" dirty="0" smtClean="0">
                <a:solidFill>
                  <a:srgbClr val="FF6600"/>
                </a:solidFill>
              </a:rPr>
              <a:t>Génie Civil</a:t>
            </a:r>
          </a:p>
          <a:p>
            <a:pPr marL="0" indent="0">
              <a:buNone/>
              <a:tabLst>
                <a:tab pos="5473700" algn="l"/>
              </a:tabLst>
            </a:pPr>
            <a:r>
              <a:rPr lang="fr-FR" sz="1600" dirty="0" smtClean="0"/>
              <a:t>          </a:t>
            </a:r>
            <a:r>
              <a:rPr lang="fr-FR" sz="1600" i="1" dirty="0" smtClean="0">
                <a:solidFill>
                  <a:srgbClr val="002060"/>
                </a:solidFill>
              </a:rPr>
              <a:t>début </a:t>
            </a:r>
            <a:r>
              <a:rPr lang="fr-FR" sz="1600" i="1" dirty="0">
                <a:solidFill>
                  <a:srgbClr val="002060"/>
                </a:solidFill>
              </a:rPr>
              <a:t>de la spécialisation au 4</a:t>
            </a:r>
            <a:r>
              <a:rPr lang="fr-FR" sz="1600" i="1" baseline="30000" dirty="0">
                <a:solidFill>
                  <a:srgbClr val="002060"/>
                </a:solidFill>
              </a:rPr>
              <a:t>ème</a:t>
            </a:r>
            <a:r>
              <a:rPr lang="fr-FR" sz="1600" i="1" dirty="0">
                <a:solidFill>
                  <a:srgbClr val="002060"/>
                </a:solidFill>
              </a:rPr>
              <a:t> semestre</a:t>
            </a:r>
            <a:r>
              <a:rPr lang="fr-FR" b="1" dirty="0"/>
              <a:t>	</a:t>
            </a:r>
            <a:r>
              <a:rPr lang="fr-FR" b="1" dirty="0" smtClean="0">
                <a:solidFill>
                  <a:srgbClr val="FF6600"/>
                </a:solidFill>
              </a:rPr>
              <a:t>Mécanique Energétique</a:t>
            </a:r>
            <a:endParaRPr lang="fr-FR" sz="1800" i="1" dirty="0" smtClean="0"/>
          </a:p>
          <a:p>
            <a:pPr marL="0" indent="0" algn="just">
              <a:spcBef>
                <a:spcPts val="0"/>
              </a:spcBef>
              <a:buNone/>
            </a:pPr>
            <a:endParaRPr lang="fr-FR" sz="1600" i="1" dirty="0"/>
          </a:p>
          <a:p>
            <a:r>
              <a:rPr lang="fr-FR" sz="1800" dirty="0" smtClean="0">
                <a:solidFill>
                  <a:srgbClr val="002060"/>
                </a:solidFill>
              </a:rPr>
              <a:t>Acquisition d’une expérience </a:t>
            </a:r>
            <a:r>
              <a:rPr lang="fr-FR" sz="1800" dirty="0">
                <a:solidFill>
                  <a:srgbClr val="002060"/>
                </a:solidFill>
              </a:rPr>
              <a:t>professionnelle </a:t>
            </a:r>
            <a:r>
              <a:rPr lang="fr-FR" sz="1800" dirty="0" smtClean="0">
                <a:solidFill>
                  <a:srgbClr val="002060"/>
                </a:solidFill>
              </a:rPr>
              <a:t>importante </a:t>
            </a:r>
            <a:r>
              <a:rPr lang="fr-FR" sz="1800" dirty="0">
                <a:solidFill>
                  <a:srgbClr val="002060"/>
                </a:solidFill>
              </a:rPr>
              <a:t>: 38 </a:t>
            </a:r>
            <a:r>
              <a:rPr lang="fr-FR" sz="1800" dirty="0" smtClean="0">
                <a:solidFill>
                  <a:srgbClr val="002060"/>
                </a:solidFill>
              </a:rPr>
              <a:t>semaines</a:t>
            </a:r>
            <a:r>
              <a:rPr lang="fr-FR" sz="1800" dirty="0">
                <a:solidFill>
                  <a:srgbClr val="002060"/>
                </a:solidFill>
              </a:rPr>
              <a:t> de </a:t>
            </a:r>
            <a:r>
              <a:rPr lang="fr-FR" sz="1800" dirty="0" smtClean="0">
                <a:solidFill>
                  <a:srgbClr val="002060"/>
                </a:solidFill>
              </a:rPr>
              <a:t>stage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002060"/>
                </a:solidFill>
              </a:rPr>
              <a:t>	</a:t>
            </a:r>
            <a:r>
              <a:rPr lang="fr-FR" sz="1800" i="1" dirty="0" smtClean="0">
                <a:solidFill>
                  <a:srgbClr val="002060"/>
                </a:solidFill>
              </a:rPr>
              <a:t>dont </a:t>
            </a:r>
            <a:r>
              <a:rPr lang="fr-FR" sz="1800" i="1" dirty="0">
                <a:solidFill>
                  <a:srgbClr val="002060"/>
                </a:solidFill>
              </a:rPr>
              <a:t>16 semaines </a:t>
            </a:r>
            <a:r>
              <a:rPr lang="fr-FR" sz="1800" i="1" dirty="0" smtClean="0">
                <a:solidFill>
                  <a:srgbClr val="002060"/>
                </a:solidFill>
              </a:rPr>
              <a:t>min. </a:t>
            </a:r>
            <a:r>
              <a:rPr lang="fr-FR" sz="1800" i="1" dirty="0">
                <a:solidFill>
                  <a:srgbClr val="002060"/>
                </a:solidFill>
              </a:rPr>
              <a:t>en </a:t>
            </a:r>
            <a:r>
              <a:rPr lang="fr-FR" sz="1800" i="1" dirty="0" smtClean="0">
                <a:solidFill>
                  <a:srgbClr val="002060"/>
                </a:solidFill>
              </a:rPr>
              <a:t>entreprise avant la fin du Master 1</a:t>
            </a:r>
          </a:p>
          <a:p>
            <a:pPr marL="0" indent="0" algn="just" defTabSz="450850">
              <a:buNone/>
            </a:pPr>
            <a:r>
              <a:rPr lang="fr-FR" sz="1800" dirty="0" smtClean="0">
                <a:solidFill>
                  <a:srgbClr val="002060"/>
                </a:solidFill>
                <a:latin typeface="Wingdings"/>
                <a:ea typeface="Wingdings"/>
                <a:cs typeface="Wingdings"/>
                <a:sym typeface="Wingdings"/>
              </a:rPr>
              <a:t>	</a:t>
            </a:r>
            <a:r>
              <a:rPr lang="fr-FR" sz="1800" dirty="0" smtClean="0">
                <a:solidFill>
                  <a:srgbClr val="002060"/>
                </a:solidFill>
                <a:ea typeface="Wingdings"/>
                <a:cs typeface="Wingdings"/>
                <a:sym typeface="Wingdings"/>
              </a:rPr>
              <a:t>=</a:t>
            </a:r>
            <a:r>
              <a:rPr lang="fr-FR" sz="1800" i="1" dirty="0" smtClean="0">
                <a:solidFill>
                  <a:srgbClr val="002060"/>
                </a:solidFill>
                <a:sym typeface="Wingdings"/>
              </a:rPr>
              <a:t> </a:t>
            </a:r>
            <a:r>
              <a:rPr lang="fr-FR" sz="1800" i="1" dirty="0" smtClean="0">
                <a:solidFill>
                  <a:srgbClr val="002060"/>
                </a:solidFill>
              </a:rPr>
              <a:t>choix </a:t>
            </a:r>
            <a:r>
              <a:rPr lang="fr-FR" sz="1800" i="1" dirty="0">
                <a:solidFill>
                  <a:srgbClr val="002060"/>
                </a:solidFill>
              </a:rPr>
              <a:t>de l’orientation du stage de </a:t>
            </a:r>
            <a:r>
              <a:rPr lang="fr-FR" sz="1800" i="1" dirty="0" smtClean="0">
                <a:solidFill>
                  <a:srgbClr val="002060"/>
                </a:solidFill>
              </a:rPr>
              <a:t>Master 2 (entreprise ou recherche)</a:t>
            </a:r>
            <a:endParaRPr lang="en-GB" sz="1800" i="1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600" i="1" dirty="0" smtClean="0">
              <a:solidFill>
                <a:srgbClr val="002060"/>
              </a:solidFill>
            </a:endParaRPr>
          </a:p>
          <a:p>
            <a:pPr algn="just"/>
            <a:r>
              <a:rPr lang="fr-FR" sz="1800" dirty="0" smtClean="0">
                <a:solidFill>
                  <a:srgbClr val="002060"/>
                </a:solidFill>
              </a:rPr>
              <a:t>Formation </a:t>
            </a:r>
            <a:r>
              <a:rPr lang="fr-FR" sz="1800" dirty="0">
                <a:solidFill>
                  <a:srgbClr val="002060"/>
                </a:solidFill>
              </a:rPr>
              <a:t>à la </a:t>
            </a:r>
            <a:r>
              <a:rPr lang="fr-FR" sz="1800" dirty="0" smtClean="0">
                <a:solidFill>
                  <a:srgbClr val="002060"/>
                </a:solidFill>
              </a:rPr>
              <a:t>recherche tout au long du cursus </a:t>
            </a:r>
            <a:r>
              <a:rPr lang="fr-FR" sz="1800" dirty="0">
                <a:solidFill>
                  <a:srgbClr val="002060"/>
                </a:solidFill>
              </a:rPr>
              <a:t>: </a:t>
            </a:r>
            <a:endParaRPr lang="fr-FR" sz="1800" dirty="0" smtClean="0">
              <a:solidFill>
                <a:srgbClr val="002060"/>
              </a:solidFill>
            </a:endParaRPr>
          </a:p>
          <a:p>
            <a:pPr marL="444500" indent="0" algn="just">
              <a:buNone/>
            </a:pPr>
            <a:r>
              <a:rPr lang="fr-FR" sz="1800" i="1" dirty="0" smtClean="0">
                <a:solidFill>
                  <a:srgbClr val="002060"/>
                </a:solidFill>
              </a:rPr>
              <a:t>5 </a:t>
            </a:r>
            <a:r>
              <a:rPr lang="fr-FR" sz="1800" i="1" dirty="0">
                <a:solidFill>
                  <a:srgbClr val="002060"/>
                </a:solidFill>
              </a:rPr>
              <a:t>années de projets de recherche </a:t>
            </a:r>
            <a:r>
              <a:rPr lang="fr-FR" sz="1800" i="1" dirty="0" smtClean="0">
                <a:solidFill>
                  <a:srgbClr val="002060"/>
                </a:solidFill>
              </a:rPr>
              <a:t>en laboratoire + compléments scientifiques</a:t>
            </a:r>
          </a:p>
          <a:p>
            <a:pPr marL="0" indent="0" algn="just">
              <a:spcBef>
                <a:spcPts val="0"/>
              </a:spcBef>
              <a:buNone/>
            </a:pPr>
            <a:endParaRPr lang="fr-FR" sz="1600" i="1" dirty="0">
              <a:solidFill>
                <a:srgbClr val="002060"/>
              </a:solidFill>
            </a:endParaRPr>
          </a:p>
          <a:p>
            <a:pPr algn="just"/>
            <a:r>
              <a:rPr lang="fr-FR" sz="1800" dirty="0" smtClean="0">
                <a:solidFill>
                  <a:srgbClr val="002060"/>
                </a:solidFill>
              </a:rPr>
              <a:t>Un accueil au laboratoire I2M situé sur le campus tout au long du cursus :</a:t>
            </a:r>
          </a:p>
          <a:p>
            <a:pPr marL="533400" indent="0" algn="just">
              <a:buNone/>
            </a:pPr>
            <a:r>
              <a:rPr lang="fr-FR" sz="1600" i="1" dirty="0" smtClean="0">
                <a:solidFill>
                  <a:srgbClr val="002060"/>
                </a:solidFill>
              </a:rPr>
              <a:t>bureaux dédiés aux étudiants CMI, proximité des enseignants-chercheurs, café …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0" name="Accolade ouvrante 9"/>
          <p:cNvSpPr/>
          <p:nvPr/>
        </p:nvSpPr>
        <p:spPr>
          <a:xfrm>
            <a:off x="5524500" y="1187974"/>
            <a:ext cx="241300" cy="1049866"/>
          </a:xfrm>
          <a:prstGeom prst="leftBrace">
            <a:avLst>
              <a:gd name="adj1" fmla="val 50867"/>
              <a:gd name="adj2" fmla="val 49111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457200" y="5773703"/>
            <a:ext cx="8272626" cy="5788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03275" lvl="1" indent="-165100" defTabSz="1917700">
              <a:buClr>
                <a:schemeClr val="accent6"/>
              </a:buClr>
            </a:pPr>
            <a:r>
              <a:rPr lang="fr-FR" sz="2800" b="1" dirty="0" smtClean="0">
                <a:solidFill>
                  <a:srgbClr val="FF6600"/>
                </a:solidFill>
              </a:rPr>
              <a:t>Contact</a:t>
            </a:r>
            <a:r>
              <a:rPr lang="fr-FR" sz="2800" b="1" dirty="0" smtClean="0"/>
              <a:t> </a:t>
            </a:r>
            <a:r>
              <a:rPr lang="fr-FR" sz="2800" b="1" dirty="0" smtClean="0">
                <a:solidFill>
                  <a:srgbClr val="002060"/>
                </a:solidFill>
              </a:rPr>
              <a:t>: stephane.morel@u-bordeaux.fr</a:t>
            </a:r>
            <a:endParaRPr lang="fr-F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2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2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3600" b="1" dirty="0" smtClean="0">
                <a:solidFill>
                  <a:srgbClr val="FF6600"/>
                </a:solidFill>
                <a:ea typeface="+mj-ea"/>
                <a:cs typeface="Arial" pitchFamily="34" charset="0"/>
              </a:rPr>
              <a:t>L</a:t>
            </a:r>
            <a:r>
              <a:rPr lang="fr-FR" sz="3600" b="1" dirty="0" smtClean="0">
                <a:ea typeface="+mj-ea"/>
                <a:cs typeface="Arial" pitchFamily="34" charset="0"/>
              </a:rPr>
              <a:t>icence  </a:t>
            </a:r>
            <a:r>
              <a:rPr lang="fr-FR" sz="3600" b="1" dirty="0" smtClean="0">
                <a:solidFill>
                  <a:srgbClr val="FF6600"/>
                </a:solidFill>
                <a:ea typeface="+mj-ea"/>
                <a:cs typeface="Arial" pitchFamily="34" charset="0"/>
              </a:rPr>
              <a:t>M</a:t>
            </a:r>
            <a:r>
              <a:rPr lang="fr-FR" sz="3600" b="1" dirty="0" smtClean="0">
                <a:ea typeface="+mj-ea"/>
                <a:cs typeface="Arial" pitchFamily="34" charset="0"/>
              </a:rPr>
              <a:t>aster  </a:t>
            </a:r>
            <a:r>
              <a:rPr lang="fr-FR" sz="3600" b="1" dirty="0" smtClean="0">
                <a:solidFill>
                  <a:srgbClr val="FF6600"/>
                </a:solidFill>
                <a:ea typeface="+mj-ea"/>
                <a:cs typeface="Arial" pitchFamily="34" charset="0"/>
              </a:rPr>
              <a:t>D</a:t>
            </a:r>
            <a:r>
              <a:rPr lang="fr-FR" sz="3600" b="1" dirty="0" smtClean="0">
                <a:ea typeface="+mj-ea"/>
                <a:cs typeface="Arial" pitchFamily="34" charset="0"/>
              </a:rPr>
              <a:t>octorat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0" y="5516563"/>
            <a:ext cx="1366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kumimoji="1" lang="fr-FR" sz="2000" b="1">
                <a:latin typeface="+mj-lt"/>
              </a:rPr>
              <a:t>Années</a:t>
            </a:r>
          </a:p>
        </p:txBody>
      </p:sp>
      <p:sp>
        <p:nvSpPr>
          <p:cNvPr id="62" name="Rectangle 2"/>
          <p:cNvSpPr>
            <a:spLocks noChangeArrowheads="1"/>
          </p:cNvSpPr>
          <p:nvPr/>
        </p:nvSpPr>
        <p:spPr bwMode="auto">
          <a:xfrm>
            <a:off x="1524000" y="5231164"/>
            <a:ext cx="3786188" cy="576262"/>
          </a:xfrm>
          <a:prstGeom prst="cube">
            <a:avLst/>
          </a:prstGeom>
          <a:solidFill>
            <a:schemeClr val="bg1">
              <a:lumMod val="75000"/>
            </a:schemeClr>
          </a:solidFill>
          <a:ln w="9525">
            <a:solidFill>
              <a:sysClr val="window" lastClr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4F81BD">
                <a:lumMod val="60000"/>
                <a:lumOff val="40000"/>
              </a:srgbClr>
            </a:extrusionClr>
            <a:contourClr>
              <a:srgbClr val="4F81BD">
                <a:lumMod val="40000"/>
                <a:lumOff val="60000"/>
              </a:srgbClr>
            </a:contourClr>
          </a:sp3d>
        </p:spPr>
        <p:txBody>
          <a:bodyPr wrap="none" anchor="ctr">
            <a:flatTx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altLang="fr-FR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+mn-cs"/>
              </a:rPr>
              <a:t>BAC</a:t>
            </a:r>
          </a:p>
        </p:txBody>
      </p:sp>
      <p:sp>
        <p:nvSpPr>
          <p:cNvPr id="63" name="Rectangle 3"/>
          <p:cNvSpPr>
            <a:spLocks noChangeArrowheads="1"/>
          </p:cNvSpPr>
          <p:nvPr/>
        </p:nvSpPr>
        <p:spPr bwMode="auto">
          <a:xfrm>
            <a:off x="1614484" y="3833813"/>
            <a:ext cx="3819525" cy="1243012"/>
          </a:xfrm>
          <a:prstGeom prst="cube">
            <a:avLst/>
          </a:prstGeom>
          <a:solidFill>
            <a:schemeClr val="accent3">
              <a:lumMod val="50000"/>
            </a:schemeClr>
          </a:solidFill>
          <a:ln w="9525">
            <a:solidFill>
              <a:sysClr val="window" lastClr="FFFFFF"/>
            </a:solidFill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FFFF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altLang="fr-FR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+mn-cs"/>
              </a:rPr>
              <a:t>LICENCE </a:t>
            </a:r>
          </a:p>
        </p:txBody>
      </p:sp>
      <p:sp>
        <p:nvSpPr>
          <p:cNvPr id="64" name="Rectangle 5"/>
          <p:cNvSpPr>
            <a:spLocks noChangeArrowheads="1"/>
          </p:cNvSpPr>
          <p:nvPr/>
        </p:nvSpPr>
        <p:spPr bwMode="auto">
          <a:xfrm>
            <a:off x="1650202" y="2924175"/>
            <a:ext cx="3748088" cy="622300"/>
          </a:xfrm>
          <a:prstGeom prst="cube">
            <a:avLst/>
          </a:prstGeom>
          <a:solidFill>
            <a:srgbClr val="14A7F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99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1655759" y="1550988"/>
            <a:ext cx="3736975" cy="1014412"/>
          </a:xfrm>
          <a:prstGeom prst="cube">
            <a:avLst/>
          </a:prstGeom>
          <a:solidFill>
            <a:srgbClr val="81DE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66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DOCTORAT</a:t>
            </a:r>
          </a:p>
        </p:txBody>
      </p:sp>
      <p:sp>
        <p:nvSpPr>
          <p:cNvPr id="66" name="Line 9"/>
          <p:cNvSpPr>
            <a:spLocks noChangeShapeType="1"/>
          </p:cNvSpPr>
          <p:nvPr/>
        </p:nvSpPr>
        <p:spPr bwMode="auto">
          <a:xfrm>
            <a:off x="900113" y="1550988"/>
            <a:ext cx="0" cy="39306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-65" charset="-128"/>
              <a:cs typeface="+mn-cs"/>
            </a:endParaRPr>
          </a:p>
        </p:txBody>
      </p:sp>
      <p:sp>
        <p:nvSpPr>
          <p:cNvPr id="67" name="Text Box 29"/>
          <p:cNvSpPr txBox="1">
            <a:spLocks noChangeArrowheads="1"/>
          </p:cNvSpPr>
          <p:nvPr/>
        </p:nvSpPr>
        <p:spPr bwMode="auto">
          <a:xfrm>
            <a:off x="1098550" y="4043273"/>
            <a:ext cx="425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kumimoji="1" lang="fr-FR" dirty="0" smtClean="0">
                <a:latin typeface="+mj-lt"/>
              </a:rPr>
              <a:t>3</a:t>
            </a:r>
            <a:endParaRPr kumimoji="1" lang="fr-FR" dirty="0">
              <a:latin typeface="+mj-lt"/>
            </a:endParaRPr>
          </a:p>
          <a:p>
            <a:pPr algn="ctr" eaLnBrk="0" hangingPunct="0"/>
            <a:endParaRPr kumimoji="1" lang="fr-FR" dirty="0">
              <a:latin typeface="+mj-lt"/>
            </a:endParaRPr>
          </a:p>
          <a:p>
            <a:pPr algn="ctr" eaLnBrk="0" hangingPunct="0"/>
            <a:endParaRPr kumimoji="1" lang="fr-FR" dirty="0">
              <a:latin typeface="+mj-lt"/>
            </a:endParaRPr>
          </a:p>
          <a:p>
            <a:pPr algn="ctr" eaLnBrk="0" hangingPunct="0"/>
            <a:r>
              <a:rPr kumimoji="1" lang="fr-FR" dirty="0">
                <a:latin typeface="+mj-lt"/>
              </a:rPr>
              <a:t>0</a:t>
            </a:r>
          </a:p>
        </p:txBody>
      </p:sp>
      <p:sp>
        <p:nvSpPr>
          <p:cNvPr id="68" name="Rectangle 31"/>
          <p:cNvSpPr>
            <a:spLocks noChangeArrowheads="1"/>
          </p:cNvSpPr>
          <p:nvPr/>
        </p:nvSpPr>
        <p:spPr bwMode="auto">
          <a:xfrm>
            <a:off x="2722563" y="3000375"/>
            <a:ext cx="170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MASTER</a:t>
            </a:r>
          </a:p>
        </p:txBody>
      </p:sp>
      <p:sp>
        <p:nvSpPr>
          <p:cNvPr id="69" name="Rectangle 3"/>
          <p:cNvSpPr>
            <a:spLocks noChangeArrowheads="1"/>
          </p:cNvSpPr>
          <p:nvPr/>
        </p:nvSpPr>
        <p:spPr bwMode="auto">
          <a:xfrm>
            <a:off x="5870575" y="4545013"/>
            <a:ext cx="773113" cy="465137"/>
          </a:xfrm>
          <a:prstGeom prst="cube">
            <a:avLst/>
          </a:prstGeom>
          <a:solidFill>
            <a:srgbClr val="92D05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FF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DUT</a:t>
            </a:r>
          </a:p>
        </p:txBody>
      </p:sp>
      <p:sp>
        <p:nvSpPr>
          <p:cNvPr id="70" name="Rectangle 3"/>
          <p:cNvSpPr>
            <a:spLocks noChangeArrowheads="1"/>
          </p:cNvSpPr>
          <p:nvPr/>
        </p:nvSpPr>
        <p:spPr bwMode="auto">
          <a:xfrm>
            <a:off x="5870575" y="3948113"/>
            <a:ext cx="773113" cy="330200"/>
          </a:xfrm>
          <a:prstGeom prst="cube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FF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LPro</a:t>
            </a:r>
            <a:endParaRPr kumimoji="1" lang="fr-FR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4" name="Rectangle 3"/>
          <p:cNvSpPr>
            <a:spLocks noChangeArrowheads="1"/>
          </p:cNvSpPr>
          <p:nvPr/>
        </p:nvSpPr>
        <p:spPr bwMode="auto">
          <a:xfrm>
            <a:off x="7597254" y="3000375"/>
            <a:ext cx="1285875" cy="1357313"/>
          </a:xfrm>
          <a:prstGeom prst="rect">
            <a:avLst/>
          </a:prstGeom>
          <a:solidFill>
            <a:srgbClr val="FF0066"/>
          </a:solidFill>
          <a:ln w="9525">
            <a:solidFill>
              <a:sysClr val="window" lastClr="FFFFFF"/>
            </a:solidFill>
            <a:miter lim="800000"/>
            <a:headEnd/>
            <a:tailEnd/>
          </a:ln>
          <a:effectLst>
            <a:outerShdw blurRad="50800" dist="38100" dir="5400000" algn="t" rotWithShape="0">
              <a:srgbClr val="FF9BC3">
                <a:alpha val="40000"/>
              </a:srgbClr>
            </a:outerShdw>
          </a:effectLst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BC3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fr-FR" altLang="fr-FR" sz="28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85000"/>
                </a:srgbClr>
              </a:solidFill>
              <a:effectLst/>
              <a:uLnTx/>
              <a:uFillTx/>
              <a:latin typeface="+mj-lt"/>
              <a:ea typeface="ＭＳ Ｐゴシック" pitchFamily="-65" charset="-128"/>
              <a:cs typeface="+mn-cs"/>
            </a:endParaRPr>
          </a:p>
        </p:txBody>
      </p:sp>
      <p:sp>
        <p:nvSpPr>
          <p:cNvPr id="75" name="Rectangle 3"/>
          <p:cNvSpPr>
            <a:spLocks noChangeArrowheads="1"/>
          </p:cNvSpPr>
          <p:nvPr/>
        </p:nvSpPr>
        <p:spPr bwMode="auto">
          <a:xfrm>
            <a:off x="7746220" y="4647527"/>
            <a:ext cx="987943" cy="647700"/>
          </a:xfrm>
          <a:prstGeom prst="cube">
            <a:avLst/>
          </a:prstGeom>
          <a:solidFill>
            <a:srgbClr val="66CC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FF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Prépa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CPBX</a:t>
            </a:r>
          </a:p>
        </p:txBody>
      </p:sp>
      <p:sp>
        <p:nvSpPr>
          <p:cNvPr id="76" name="Flèche vers le haut 75"/>
          <p:cNvSpPr/>
          <p:nvPr/>
        </p:nvSpPr>
        <p:spPr bwMode="auto">
          <a:xfrm>
            <a:off x="6148379" y="4278313"/>
            <a:ext cx="142875" cy="316677"/>
          </a:xfrm>
          <a:prstGeom prst="upArrow">
            <a:avLst>
              <a:gd name="adj1" fmla="val 42889"/>
              <a:gd name="adj2" fmla="val 50000"/>
            </a:avLst>
          </a:prstGeom>
          <a:solidFill>
            <a:srgbClr val="7ABC32"/>
          </a:solidFill>
          <a:ln>
            <a:solidFill>
              <a:srgbClr val="7ABC32"/>
            </a:solidFill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ＭＳ Ｐゴシック" pitchFamily="-65" charset="-128"/>
              <a:cs typeface="+mn-cs"/>
            </a:endParaRPr>
          </a:p>
        </p:txBody>
      </p:sp>
      <p:sp>
        <p:nvSpPr>
          <p:cNvPr id="77" name="Rectangle 28"/>
          <p:cNvSpPr>
            <a:spLocks noChangeArrowheads="1"/>
          </p:cNvSpPr>
          <p:nvPr/>
        </p:nvSpPr>
        <p:spPr bwMode="auto">
          <a:xfrm>
            <a:off x="7394053" y="3027363"/>
            <a:ext cx="1692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Écoles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ingénieurs</a:t>
            </a:r>
          </a:p>
        </p:txBody>
      </p:sp>
      <p:cxnSp>
        <p:nvCxnSpPr>
          <p:cNvPr id="79" name="Connecteur en angle 78"/>
          <p:cNvCxnSpPr/>
          <p:nvPr/>
        </p:nvCxnSpPr>
        <p:spPr bwMode="auto">
          <a:xfrm rot="10800000">
            <a:off x="5239513" y="2343369"/>
            <a:ext cx="3130657" cy="525862"/>
          </a:xfrm>
          <a:prstGeom prst="bentConnector3">
            <a:avLst>
              <a:gd name="adj1" fmla="val 347"/>
            </a:avLst>
          </a:prstGeom>
          <a:noFill/>
          <a:ln w="38100" cap="flat" cmpd="sng" algn="ctr">
            <a:solidFill>
              <a:srgbClr val="0070C0"/>
            </a:solidFill>
            <a:prstDash val="solid"/>
            <a:headEnd type="none" w="med" len="me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80" name="Forme 79"/>
          <p:cNvCxnSpPr/>
          <p:nvPr/>
        </p:nvCxnSpPr>
        <p:spPr bwMode="auto">
          <a:xfrm rot="10800000">
            <a:off x="5120641" y="5038984"/>
            <a:ext cx="2598686" cy="221602"/>
          </a:xfrm>
          <a:prstGeom prst="bentConnector3">
            <a:avLst>
              <a:gd name="adj1" fmla="val 76195"/>
            </a:avLst>
          </a:prstGeom>
          <a:noFill/>
          <a:ln w="38100" cap="flat" cmpd="sng" algn="ctr">
            <a:solidFill>
              <a:srgbClr val="0070C0"/>
            </a:solidFill>
            <a:prstDash val="sysDash"/>
            <a:headEnd type="none" w="med" len="me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82" name="Forme 81"/>
          <p:cNvCxnSpPr/>
          <p:nvPr/>
        </p:nvCxnSpPr>
        <p:spPr bwMode="auto">
          <a:xfrm>
            <a:off x="5413372" y="3873514"/>
            <a:ext cx="2206047" cy="477248"/>
          </a:xfrm>
          <a:prstGeom prst="bentConnector3">
            <a:avLst>
              <a:gd name="adj1" fmla="val 60777"/>
            </a:avLst>
          </a:prstGeom>
          <a:noFill/>
          <a:ln w="38100" cap="flat" cmpd="sng" algn="ctr">
            <a:solidFill>
              <a:srgbClr val="CC0066"/>
            </a:solidFill>
            <a:prstDash val="solid"/>
            <a:headEnd type="none" w="med" len="me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83" name="Connecteur droit avec flèche 82"/>
          <p:cNvCxnSpPr>
            <a:stCxn id="64" idx="4"/>
          </p:cNvCxnSpPr>
          <p:nvPr/>
        </p:nvCxnSpPr>
        <p:spPr bwMode="auto">
          <a:xfrm>
            <a:off x="5242715" y="3313113"/>
            <a:ext cx="2354539" cy="563034"/>
          </a:xfrm>
          <a:prstGeom prst="straightConnector1">
            <a:avLst/>
          </a:prstGeom>
          <a:noFill/>
          <a:ln w="38100" cap="flat" cmpd="sng" algn="ctr">
            <a:solidFill>
              <a:srgbClr val="CC0066"/>
            </a:solidFill>
            <a:prstDash val="solid"/>
            <a:headEnd type="none" w="med" len="me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1098550" y="1750112"/>
            <a:ext cx="4254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kumimoji="1" lang="fr-FR" dirty="0">
                <a:latin typeface="+mj-lt"/>
              </a:rPr>
              <a:t>8</a:t>
            </a:r>
          </a:p>
          <a:p>
            <a:pPr algn="ctr" eaLnBrk="0" hangingPunct="0"/>
            <a:endParaRPr kumimoji="1" lang="fr-FR" dirty="0" smtClean="0">
              <a:latin typeface="+mj-lt"/>
            </a:endParaRPr>
          </a:p>
          <a:p>
            <a:pPr algn="ctr" eaLnBrk="0" hangingPunct="0"/>
            <a:endParaRPr kumimoji="1" lang="fr-FR" dirty="0" smtClean="0">
              <a:latin typeface="+mj-lt"/>
            </a:endParaRPr>
          </a:p>
          <a:p>
            <a:pPr algn="ctr" eaLnBrk="0" hangingPunct="0"/>
            <a:endParaRPr kumimoji="1" lang="fr-FR" dirty="0" smtClean="0">
              <a:latin typeface="+mj-lt"/>
            </a:endParaRPr>
          </a:p>
          <a:p>
            <a:pPr algn="ctr" eaLnBrk="0" hangingPunct="0"/>
            <a:r>
              <a:rPr kumimoji="1" lang="fr-FR" dirty="0" smtClean="0">
                <a:latin typeface="+mj-lt"/>
              </a:rPr>
              <a:t>5</a:t>
            </a:r>
            <a:endParaRPr kumimoji="1" lang="fr-FR" dirty="0">
              <a:latin typeface="+mj-lt"/>
            </a:endParaRPr>
          </a:p>
        </p:txBody>
      </p:sp>
      <p:cxnSp>
        <p:nvCxnSpPr>
          <p:cNvPr id="88" name="Connecteur droit avec flèche 87"/>
          <p:cNvCxnSpPr/>
          <p:nvPr/>
        </p:nvCxnSpPr>
        <p:spPr bwMode="auto">
          <a:xfrm>
            <a:off x="5413372" y="4740358"/>
            <a:ext cx="477841" cy="211032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ysDash"/>
            <a:headEnd type="none" w="med" len="me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89" name="Flèche vers le haut 88"/>
          <p:cNvSpPr/>
          <p:nvPr/>
        </p:nvSpPr>
        <p:spPr bwMode="auto">
          <a:xfrm>
            <a:off x="3417094" y="3538630"/>
            <a:ext cx="142875" cy="465772"/>
          </a:xfrm>
          <a:prstGeom prst="upArrow">
            <a:avLst>
              <a:gd name="adj1" fmla="val 39333"/>
              <a:gd name="adj2" fmla="val 50000"/>
            </a:avLst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ＭＳ Ｐゴシック" pitchFamily="-65" charset="-128"/>
              <a:cs typeface="+mn-cs"/>
            </a:endParaRPr>
          </a:p>
        </p:txBody>
      </p:sp>
      <p:sp>
        <p:nvSpPr>
          <p:cNvPr id="90" name="Flèche vers le haut 89"/>
          <p:cNvSpPr/>
          <p:nvPr/>
        </p:nvSpPr>
        <p:spPr bwMode="auto">
          <a:xfrm>
            <a:off x="3417094" y="2565400"/>
            <a:ext cx="142875" cy="461963"/>
          </a:xfrm>
          <a:prstGeom prst="upArrow">
            <a:avLst>
              <a:gd name="adj1" fmla="val 39333"/>
              <a:gd name="adj2" fmla="val 50000"/>
            </a:avLst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ＭＳ Ｐゴシック" pitchFamily="-65" charset="-128"/>
              <a:cs typeface="+mn-cs"/>
            </a:endParaRPr>
          </a:p>
        </p:txBody>
      </p:sp>
      <p:sp>
        <p:nvSpPr>
          <p:cNvPr id="91" name="Flèche vers le haut 90"/>
          <p:cNvSpPr/>
          <p:nvPr/>
        </p:nvSpPr>
        <p:spPr bwMode="auto">
          <a:xfrm>
            <a:off x="8149257" y="4357687"/>
            <a:ext cx="142875" cy="334113"/>
          </a:xfrm>
          <a:prstGeom prst="upArrow">
            <a:avLst>
              <a:gd name="adj1" fmla="val 39333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ＭＳ Ｐゴシック" pitchFamily="-65" charset="-128"/>
              <a:cs typeface="+mn-cs"/>
            </a:endParaRPr>
          </a:p>
        </p:txBody>
      </p:sp>
      <p:sp>
        <p:nvSpPr>
          <p:cNvPr id="92" name="Flèche vers le haut 91"/>
          <p:cNvSpPr/>
          <p:nvPr/>
        </p:nvSpPr>
        <p:spPr bwMode="auto">
          <a:xfrm rot="5400000">
            <a:off x="5548924" y="3928589"/>
            <a:ext cx="125886" cy="517416"/>
          </a:xfrm>
          <a:prstGeom prst="upArrow">
            <a:avLst>
              <a:gd name="adj1" fmla="val 39333"/>
              <a:gd name="adj2" fmla="val 50000"/>
            </a:avLst>
          </a:prstGeom>
          <a:solidFill>
            <a:srgbClr val="7ABC32"/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ＭＳ Ｐゴシック" pitchFamily="-65" charset="-128"/>
              <a:cs typeface="+mn-cs"/>
            </a:endParaRPr>
          </a:p>
        </p:txBody>
      </p:sp>
      <p:cxnSp>
        <p:nvCxnSpPr>
          <p:cNvPr id="96" name="Connecteur droit avec flèche 95"/>
          <p:cNvCxnSpPr>
            <a:endCxn id="63" idx="5"/>
          </p:cNvCxnSpPr>
          <p:nvPr/>
        </p:nvCxnSpPr>
        <p:spPr bwMode="auto">
          <a:xfrm flipH="1" flipV="1">
            <a:off x="5434009" y="4299943"/>
            <a:ext cx="613346" cy="325149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headEnd type="none" w="med" len="me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11" name="Forme 81"/>
          <p:cNvCxnSpPr/>
          <p:nvPr/>
        </p:nvCxnSpPr>
        <p:spPr bwMode="auto">
          <a:xfrm flipV="1">
            <a:off x="6621523" y="4361688"/>
            <a:ext cx="977141" cy="327057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CC0066"/>
            </a:solidFill>
            <a:prstDash val="solid"/>
            <a:headEnd type="none" w="med" len="me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C37D-7AB6-40EE-BCC7-07FE12AE2531}" type="datetime4">
              <a:rPr lang="fr-FR" smtClean="0"/>
              <a:pPr/>
              <a:t>29 août 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votre présentation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05821" y="1010653"/>
            <a:ext cx="8661798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fr-FR" sz="2000" b="1" dirty="0" smtClean="0">
                <a:solidFill>
                  <a:srgbClr val="0070C0"/>
                </a:solidFill>
              </a:rPr>
              <a:t> Objectifs : </a:t>
            </a:r>
            <a:r>
              <a:rPr lang="fr-FR" b="1" dirty="0" smtClean="0"/>
              <a:t>Former des ingénieurs / cadres techniques en instrumentation et mesure physique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 smtClean="0"/>
              <a:t>détection, mesure et modélisation des rayonnements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 smtClean="0"/>
              <a:t>interaction rayonnement-matière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 smtClean="0"/>
              <a:t>physique des lasers, des micro-ondes, du </a:t>
            </a:r>
            <a:r>
              <a:rPr lang="fr-FR" sz="1600" dirty="0" err="1" smtClean="0"/>
              <a:t>terahertz</a:t>
            </a:r>
            <a:r>
              <a:rPr lang="fr-FR" sz="1600" dirty="0" smtClean="0"/>
              <a:t>, des rayonnements ionisants…</a:t>
            </a:r>
            <a:endParaRPr lang="fr-FR" sz="12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fr-FR" sz="2000" b="1" dirty="0" smtClean="0">
                <a:solidFill>
                  <a:srgbClr val="0070C0"/>
                </a:solidFill>
              </a:rPr>
              <a:t> Débouchés: </a:t>
            </a:r>
            <a:r>
              <a:rPr lang="fr-FR" b="1" dirty="0" smtClean="0"/>
              <a:t>Fonctions d'ingénieur </a:t>
            </a:r>
            <a:r>
              <a:rPr lang="fr-FR" dirty="0" smtClean="0"/>
              <a:t>dans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 smtClean="0"/>
              <a:t>la Recherche &amp; Développement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 smtClean="0"/>
              <a:t>la direction d'équipes techniques ou commerciales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 smtClean="0"/>
              <a:t>l'expertise et le contrôle d'installations industrielles ou médicales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fr-FR" sz="2000" b="1" dirty="0" smtClean="0">
                <a:solidFill>
                  <a:srgbClr val="0070C0"/>
                </a:solidFill>
              </a:rPr>
              <a:t> Secteurs visés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 smtClean="0"/>
              <a:t>Optique, physique des lasers, instrumentation physique, microscopie …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 smtClean="0"/>
              <a:t>Nucléaire : R&amp;D instrumentation, radioprotection, démantèlement, expertise (industriel ou médical), calcul.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 smtClean="0"/>
              <a:t>Marketing industriel, ingénierie technico-commerciale de produits basés sur des technologies innovantes</a:t>
            </a:r>
            <a:endParaRPr lang="fr-FR" sz="1200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457200" y="5974318"/>
            <a:ext cx="8272626" cy="5788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03275" lvl="1" indent="-165100" defTabSz="1917700">
              <a:buClr>
                <a:schemeClr val="accent6"/>
              </a:buClr>
            </a:pPr>
            <a:r>
              <a:rPr lang="fr-FR" sz="2800" b="1" dirty="0" smtClean="0">
                <a:solidFill>
                  <a:srgbClr val="FF6600"/>
                </a:solidFill>
              </a:rPr>
              <a:t>Contact</a:t>
            </a:r>
            <a:r>
              <a:rPr lang="fr-FR" sz="2800" b="1" dirty="0" smtClean="0"/>
              <a:t> </a:t>
            </a:r>
            <a:r>
              <a:rPr lang="fr-FR" sz="2800" b="1" dirty="0" smtClean="0">
                <a:solidFill>
                  <a:srgbClr val="002060"/>
                </a:solidFill>
              </a:rPr>
              <a:t>: philippe.barberet@u-bordeaux.fr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0" y="179369"/>
            <a:ext cx="7258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>
                    <a:lumMod val="95000"/>
                  </a:schemeClr>
                </a:solidFill>
              </a:rPr>
              <a:t>CMI </a:t>
            </a:r>
            <a:r>
              <a:rPr lang="fr-FR" sz="2800" b="1" dirty="0">
                <a:solidFill>
                  <a:schemeClr val="bg1">
                    <a:lumMod val="95000"/>
                  </a:schemeClr>
                </a:solidFill>
              </a:rPr>
              <a:t>«Rayonnements et Instrumentation »</a:t>
            </a:r>
            <a:endParaRPr lang="fr-FR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C37D-7AB6-40EE-BCC7-07FE12AE2531}" type="datetime4">
              <a:rPr lang="fr-FR" smtClean="0"/>
              <a:pPr/>
              <a:t>29 août 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Titre de votre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191184" y="1983982"/>
            <a:ext cx="7789034" cy="291999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fr-FR" b="1" dirty="0"/>
              <a:t>Objectif</a:t>
            </a:r>
            <a:r>
              <a:rPr lang="fr-FR" dirty="0"/>
              <a:t> : former des experts en ingénierie mathématique, statistique et informatique dont les compétences et les connaissances porte sur </a:t>
            </a:r>
            <a:r>
              <a:rPr lang="fr-FR" b="1" dirty="0">
                <a:solidFill>
                  <a:srgbClr val="00B0F0"/>
                </a:solidFill>
              </a:rPr>
              <a:t>la science des données massives et/ou hétérogènes</a:t>
            </a:r>
            <a:r>
              <a:rPr lang="fr-FR" dirty="0"/>
              <a:t>.</a:t>
            </a:r>
          </a:p>
          <a:p>
            <a:pPr algn="just"/>
            <a:r>
              <a:rPr lang="fr-FR" dirty="0"/>
              <a:t>Double compétence en Mathématiques et Informatique.</a:t>
            </a:r>
          </a:p>
          <a:p>
            <a:pPr algn="just"/>
            <a:r>
              <a:rPr lang="fr-FR" dirty="0"/>
              <a:t>Applications en Transport, Aéronautique, Energie, Bio médicale, Santé, Banque, Marketing, Assurance, e-commerce. </a:t>
            </a:r>
          </a:p>
          <a:p>
            <a:pPr algn="just"/>
            <a:r>
              <a:rPr lang="fr-FR" dirty="0"/>
              <a:t>Formation soutenue par CDISCOUNT, EDF, GDF SUEZ, JOBIJOBA</a:t>
            </a:r>
          </a:p>
          <a:p>
            <a:pPr algn="just"/>
            <a:r>
              <a:rPr lang="fr-FR" dirty="0"/>
              <a:t>Matières centrales : Probabilités, Statistique, Informatique, Bases de données, Programmation, Visualisation d’information, Big Data.</a:t>
            </a:r>
          </a:p>
        </p:txBody>
      </p:sp>
      <p:pic>
        <p:nvPicPr>
          <p:cNvPr id="13" name="Image 12" descr="Cloud.gif">
            <a:extLst>
              <a:ext uri="{FF2B5EF4-FFF2-40B4-BE49-F238E27FC236}">
                <a16:creationId xmlns:a16="http://schemas.microsoft.com/office/drawing/2014/main" id="{55B3A0BF-53D1-D541-99A2-4F78365DA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124" y="803585"/>
            <a:ext cx="2665346" cy="1260404"/>
          </a:xfrm>
          <a:prstGeom prst="rect">
            <a:avLst/>
          </a:prstGeom>
        </p:spPr>
      </p:pic>
      <p:pic>
        <p:nvPicPr>
          <p:cNvPr id="14" name="Image 13" descr="Network.png">
            <a:extLst>
              <a:ext uri="{FF2B5EF4-FFF2-40B4-BE49-F238E27FC236}">
                <a16:creationId xmlns:a16="http://schemas.microsoft.com/office/drawing/2014/main" id="{2581F90B-8E89-5A45-A389-D387C36C6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67876"/>
            <a:ext cx="9144000" cy="110644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A3B399E-C68C-D246-A976-075D52BEA1FD}"/>
              </a:ext>
            </a:extLst>
          </p:cNvPr>
          <p:cNvSpPr txBox="1"/>
          <p:nvPr/>
        </p:nvSpPr>
        <p:spPr>
          <a:xfrm>
            <a:off x="2928938" y="1078664"/>
            <a:ext cx="31003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</a:rPr>
              <a:t>CMI ISI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B5D611-6D7D-C247-A641-85874D0F6880}"/>
              </a:ext>
            </a:extLst>
          </p:cNvPr>
          <p:cNvSpPr/>
          <p:nvPr/>
        </p:nvSpPr>
        <p:spPr>
          <a:xfrm rot="10800000" flipV="1">
            <a:off x="-898650" y="6032926"/>
            <a:ext cx="5734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92D2"/>
                </a:solidFill>
              </a:rPr>
              <a:t>           </a:t>
            </a:r>
            <a:r>
              <a:rPr lang="fr-FR" sz="2400" b="1" dirty="0" smtClean="0">
                <a:solidFill>
                  <a:srgbClr val="0092D2"/>
                </a:solidFill>
              </a:rPr>
              <a:t>  </a:t>
            </a:r>
            <a:r>
              <a:rPr lang="fr-FR" sz="2200" b="1" dirty="0" smtClean="0">
                <a:solidFill>
                  <a:srgbClr val="660066"/>
                </a:solidFill>
              </a:rPr>
              <a:t>Bernard.Bercu@u-bordeaux.fr </a:t>
            </a:r>
            <a:endParaRPr lang="fr-FR" sz="2200" dirty="0">
              <a:solidFill>
                <a:srgbClr val="660066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BBFF66-F0DE-7949-9316-8044F7C0E8E7}"/>
              </a:ext>
            </a:extLst>
          </p:cNvPr>
          <p:cNvSpPr/>
          <p:nvPr/>
        </p:nvSpPr>
        <p:spPr>
          <a:xfrm>
            <a:off x="4222865" y="6032926"/>
            <a:ext cx="52259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660066"/>
                </a:solidFill>
              </a:rPr>
              <a:t> </a:t>
            </a:r>
            <a:r>
              <a:rPr lang="fr-FR" sz="2400" b="1" dirty="0" smtClean="0">
                <a:solidFill>
                  <a:srgbClr val="660066"/>
                </a:solidFill>
              </a:rPr>
              <a:t>, </a:t>
            </a:r>
            <a:r>
              <a:rPr lang="fr-FR" sz="2200" b="1" dirty="0" smtClean="0">
                <a:solidFill>
                  <a:srgbClr val="660066"/>
                </a:solidFill>
              </a:rPr>
              <a:t>Carole.Galiana@u-bordeaux.fr</a:t>
            </a:r>
            <a:endParaRPr lang="fr-FR" sz="2200" dirty="0"/>
          </a:p>
        </p:txBody>
      </p:sp>
      <p:pic>
        <p:nvPicPr>
          <p:cNvPr id="22" name="Image 21" descr="Ethique.jpeg">
            <a:extLst>
              <a:ext uri="{FF2B5EF4-FFF2-40B4-BE49-F238E27FC236}">
                <a16:creationId xmlns:a16="http://schemas.microsoft.com/office/drawing/2014/main" id="{DB640337-C262-AF4F-8107-F07FB7B8C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249" y="2601883"/>
            <a:ext cx="1268751" cy="1225215"/>
          </a:xfrm>
          <a:prstGeom prst="rect">
            <a:avLst/>
          </a:prstGeom>
        </p:spPr>
      </p:pic>
      <p:pic>
        <p:nvPicPr>
          <p:cNvPr id="23" name="Image 22" descr="Bigdata.tiff">
            <a:extLst>
              <a:ext uri="{FF2B5EF4-FFF2-40B4-BE49-F238E27FC236}">
                <a16:creationId xmlns:a16="http://schemas.microsoft.com/office/drawing/2014/main" id="{72286A9F-7D4B-6348-9F68-0B53AF37A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38" y="972247"/>
            <a:ext cx="2209801" cy="98243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42864" y="107874"/>
            <a:ext cx="9126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FFFFFF"/>
                </a:solidFill>
                <a:ea typeface="+mj-ea"/>
                <a:cs typeface="+mj-cs"/>
              </a:rPr>
              <a:t>CMI Ingénierie </a:t>
            </a:r>
            <a:r>
              <a:rPr lang="fr-FR" sz="2800" b="1" dirty="0">
                <a:solidFill>
                  <a:srgbClr val="FFFFFF"/>
                </a:solidFill>
                <a:ea typeface="+mj-ea"/>
                <a:cs typeface="+mj-cs"/>
              </a:rPr>
              <a:t>de la </a:t>
            </a:r>
            <a:r>
              <a:rPr lang="fr-FR" sz="3200" b="1" dirty="0">
                <a:solidFill>
                  <a:srgbClr val="FFFFFF"/>
                </a:solidFill>
                <a:ea typeface="+mj-ea"/>
                <a:cs typeface="+mj-cs"/>
              </a:rPr>
              <a:t>Statistique </a:t>
            </a:r>
            <a:r>
              <a:rPr lang="fr-FR" sz="2800" b="1" dirty="0">
                <a:solidFill>
                  <a:srgbClr val="FFFFFF"/>
                </a:solidFill>
                <a:ea typeface="+mj-ea"/>
                <a:cs typeface="+mj-cs"/>
              </a:rPr>
              <a:t>et </a:t>
            </a:r>
            <a:r>
              <a:rPr lang="fr-FR" sz="3200" b="1" dirty="0">
                <a:solidFill>
                  <a:srgbClr val="FFFFFF"/>
                </a:solidFill>
                <a:ea typeface="+mj-ea"/>
                <a:cs typeface="+mj-cs"/>
              </a:rPr>
              <a:t>Informatique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605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C37D-7AB6-40EE-BCC7-07FE12AE2531}" type="datetime4">
              <a:rPr lang="fr-FR" smtClean="0"/>
              <a:pPr/>
              <a:t>29 août 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votre présentation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312821" y="5974318"/>
            <a:ext cx="8686800" cy="5788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indent="12700" defTabSz="1917700">
              <a:buClr>
                <a:schemeClr val="accent6"/>
              </a:buClr>
            </a:pPr>
            <a:r>
              <a:rPr lang="fr-FR" sz="2800" b="1" dirty="0" smtClean="0">
                <a:solidFill>
                  <a:srgbClr val="FF6600"/>
                </a:solidFill>
              </a:rPr>
              <a:t>  Contact</a:t>
            </a:r>
            <a:r>
              <a:rPr lang="fr-FR" sz="2800" b="1" dirty="0" smtClean="0"/>
              <a:t> </a:t>
            </a:r>
            <a:r>
              <a:rPr lang="fr-FR" sz="2800" b="1" dirty="0" smtClean="0">
                <a:solidFill>
                  <a:srgbClr val="002060"/>
                </a:solidFill>
              </a:rPr>
              <a:t>: pierre.pesneau@math.u-bordeaux.fr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987411"/>
            <a:ext cx="6985522" cy="1103085"/>
          </a:xfrm>
          <a:prstGeom prst="rect">
            <a:avLst/>
          </a:prstGeom>
        </p:spPr>
        <p:txBody>
          <a:bodyPr vert="horz" lIns="36000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CMI OPTIM : algorithmes et optimisation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312821" y="2020811"/>
            <a:ext cx="7848600" cy="2919991"/>
          </a:xfrm>
        </p:spPr>
        <p:txBody>
          <a:bodyPr>
            <a:normAutofit/>
          </a:bodyPr>
          <a:lstStyle/>
          <a:p>
            <a:r>
              <a:rPr lang="fr-FR" dirty="0" smtClean="0"/>
              <a:t>Objectif : former des experts en optimisation et en développement informatique</a:t>
            </a:r>
          </a:p>
          <a:p>
            <a:r>
              <a:rPr lang="fr-FR" dirty="0" smtClean="0"/>
              <a:t>Double compétence mathématiques / informatique</a:t>
            </a:r>
          </a:p>
          <a:p>
            <a:r>
              <a:rPr lang="fr-FR" dirty="0" smtClean="0"/>
              <a:t>Formation soutenue entre autres par EDF, </a:t>
            </a:r>
            <a:r>
              <a:rPr lang="fr-FR" dirty="0" err="1" smtClean="0"/>
              <a:t>Engie</a:t>
            </a:r>
            <a:r>
              <a:rPr lang="fr-FR" dirty="0" smtClean="0"/>
              <a:t>, SNCF, Orange, Bouygues</a:t>
            </a:r>
          </a:p>
          <a:p>
            <a:r>
              <a:rPr lang="fr-FR" dirty="0" smtClean="0"/>
              <a:t>Exemples d’application : optimiser les tournées de livraison, le positionnement d’antennes-relais, </a:t>
            </a:r>
            <a:r>
              <a:rPr lang="mr-IN" dirty="0" smtClean="0"/>
              <a:t>…</a:t>
            </a:r>
            <a:r>
              <a:rPr lang="fr-FR" dirty="0" smtClean="0"/>
              <a:t> </a:t>
            </a:r>
          </a:p>
          <a:p>
            <a:r>
              <a:rPr lang="fr-FR" dirty="0" smtClean="0"/>
              <a:t>Matières centrales : algorithmique, graphes, optimisation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01" y="4940802"/>
            <a:ext cx="887601" cy="89394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522" y="1167957"/>
            <a:ext cx="1936945" cy="151255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17" y="4940802"/>
            <a:ext cx="828189" cy="84583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584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FF"/>
                </a:solidFill>
                <a:ea typeface="+mj-ea"/>
                <a:cs typeface="+mj-cs"/>
              </a:rPr>
              <a:t>CMI OPTIM : Optimisation mathématique </a:t>
            </a:r>
            <a:r>
              <a:rPr lang="fr-FR" sz="2400" b="1" dirty="0">
                <a:solidFill>
                  <a:srgbClr val="FFFFFF"/>
                </a:solidFill>
                <a:ea typeface="+mj-ea"/>
                <a:cs typeface="+mj-cs"/>
              </a:rPr>
              <a:t>et </a:t>
            </a:r>
            <a:r>
              <a:rPr lang="fr-FR" sz="2800" b="1" dirty="0" smtClean="0">
                <a:solidFill>
                  <a:srgbClr val="FFFFFF"/>
                </a:solidFill>
                <a:ea typeface="+mj-ea"/>
                <a:cs typeface="+mj-cs"/>
              </a:rPr>
              <a:t>algorithmique </a:t>
            </a:r>
            <a:r>
              <a:rPr lang="fr-FR" sz="2800" b="1" dirty="0">
                <a:solidFill>
                  <a:srgbClr val="FFFFFF"/>
                </a:solidFill>
                <a:ea typeface="+mj-ea"/>
                <a:cs typeface="+mj-cs"/>
              </a:rPr>
              <a:t>pour l’aide à la décision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9101667" cy="913638"/>
          </a:xfrm>
        </p:spPr>
        <p:txBody>
          <a:bodyPr vert="horz" lIns="360000" tIns="45720" rIns="91440" bIns="45720" rtlCol="0" anchor="ctr">
            <a:noAutofit/>
          </a:bodyPr>
          <a:lstStyle/>
          <a:p>
            <a:pPr algn="ctr"/>
            <a:r>
              <a:rPr lang="fr-FR" sz="3200" b="1" dirty="0" smtClean="0"/>
              <a:t>CMI Ingénierie Géologique</a:t>
            </a:r>
            <a:r>
              <a:rPr lang="fr-FR" b="1" dirty="0" smtClean="0"/>
              <a:t> et </a:t>
            </a:r>
            <a:r>
              <a:rPr lang="fr-FR" sz="3200" b="1" dirty="0" smtClean="0"/>
              <a:t>Civile (</a:t>
            </a:r>
            <a:r>
              <a:rPr lang="fr-FR" sz="3200" b="1" dirty="0" err="1" smtClean="0"/>
              <a:t>IGéoC</a:t>
            </a:r>
            <a:r>
              <a:rPr lang="fr-FR" sz="3200" b="1" dirty="0" smtClean="0"/>
              <a:t>)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51660"/>
            <a:ext cx="8644466" cy="4890030"/>
          </a:xfrm>
        </p:spPr>
        <p:txBody>
          <a:bodyPr/>
          <a:lstStyle/>
          <a:p>
            <a:r>
              <a:rPr lang="fr-FR" dirty="0" smtClean="0"/>
              <a:t>Former aux fonctions de cadre dans les domaines</a:t>
            </a:r>
            <a:br>
              <a:rPr lang="fr-FR" dirty="0" smtClean="0"/>
            </a:br>
            <a:r>
              <a:rPr lang="fr-FR" dirty="0" smtClean="0"/>
              <a:t>des </a:t>
            </a:r>
            <a:r>
              <a:rPr lang="fr-FR" b="1" dirty="0" smtClean="0"/>
              <a:t>géosciences appliquées</a:t>
            </a:r>
            <a:r>
              <a:rPr lang="fr-FR" dirty="0" smtClean="0"/>
              <a:t> en lien, pour partie, avec le génie civil</a:t>
            </a:r>
          </a:p>
          <a:p>
            <a:endParaRPr lang="fr-FR" sz="1000" dirty="0" smtClean="0"/>
          </a:p>
          <a:p>
            <a:r>
              <a:rPr lang="fr-FR" dirty="0" smtClean="0"/>
              <a:t>Géologie appliquée:</a:t>
            </a:r>
          </a:p>
          <a:p>
            <a:pPr lvl="2"/>
            <a:r>
              <a:rPr lang="fr-FR" sz="2000" dirty="0" smtClean="0"/>
              <a:t>Géotechnique</a:t>
            </a:r>
          </a:p>
          <a:p>
            <a:pPr lvl="2"/>
            <a:r>
              <a:rPr lang="fr-FR" sz="2000" dirty="0" smtClean="0"/>
              <a:t>Géophysique</a:t>
            </a:r>
          </a:p>
          <a:p>
            <a:pPr lvl="2"/>
            <a:r>
              <a:rPr lang="fr-FR" sz="2000" dirty="0" smtClean="0"/>
              <a:t>Hydrogéologie</a:t>
            </a:r>
            <a:endParaRPr lang="fr-FR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Juillet 2015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CMI </a:t>
            </a:r>
            <a:r>
              <a:rPr lang="fr-FR" dirty="0" err="1" smtClean="0"/>
              <a:t>GéoC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4686300" y="2001868"/>
            <a:ext cx="4415366" cy="16418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➔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Domaine d’application:</a:t>
            </a:r>
          </a:p>
          <a:p>
            <a:pPr marL="1143000" lvl="2" indent="-228600">
              <a:spcBef>
                <a:spcPct val="20000"/>
              </a:spcBef>
              <a:buFont typeface="Arial"/>
              <a:buChar char="•"/>
            </a:pPr>
            <a:r>
              <a:rPr lang="fr-FR" sz="2000" dirty="0" smtClean="0"/>
              <a:t>Projets d’aménagements</a:t>
            </a:r>
          </a:p>
          <a:p>
            <a:pPr marL="1143000" lvl="2" indent="-228600">
              <a:spcBef>
                <a:spcPct val="20000"/>
              </a:spcBef>
              <a:buFont typeface="Arial"/>
              <a:buChar char="•"/>
            </a:pPr>
            <a:r>
              <a:rPr lang="fr-FR" sz="2000" dirty="0" smtClean="0"/>
              <a:t>Environnement</a:t>
            </a:r>
          </a:p>
          <a:p>
            <a:pPr marL="1143000" marR="0" lvl="2" indent="-2286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FR" sz="2000" dirty="0" smtClean="0"/>
              <a:t>Risques </a:t>
            </a:r>
          </a:p>
        </p:txBody>
      </p:sp>
      <p:grpSp>
        <p:nvGrpSpPr>
          <p:cNvPr id="7" name="Group 2"/>
          <p:cNvGrpSpPr>
            <a:grpSpLocks noChangeAspect="1"/>
          </p:cNvGrpSpPr>
          <p:nvPr/>
        </p:nvGrpSpPr>
        <p:grpSpPr bwMode="auto">
          <a:xfrm rot="5400000">
            <a:off x="-28534" y="4011472"/>
            <a:ext cx="1008000" cy="511461"/>
            <a:chOff x="2566" y="170"/>
            <a:chExt cx="1216" cy="617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66" y="170"/>
              <a:ext cx="1216" cy="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789253" y="3796178"/>
            <a:ext cx="5888564" cy="946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➔"/>
              <a:tabLst/>
              <a:defRPr/>
            </a:pP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Unité de Formation des </a:t>
            </a:r>
            <a:r>
              <a:rPr kumimoji="0" lang="fr-FR" b="1" i="1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Sciences de la Terre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➔"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aboratoire </a:t>
            </a:r>
            <a:r>
              <a:rPr kumimoji="0" lang="fr-FR" b="1" i="1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I2M,</a:t>
            </a: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département </a:t>
            </a:r>
            <a:r>
              <a:rPr kumimoji="0" lang="fr-FR" b="1" i="1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Génie Civil Environnemental </a:t>
            </a: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(GCE)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457200" y="4917078"/>
            <a:ext cx="8272626" cy="15323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03275" lvl="1" indent="-165100" defTabSz="1917700">
              <a:buClr>
                <a:schemeClr val="accent6"/>
              </a:buClr>
            </a:pPr>
            <a:r>
              <a:rPr lang="fr-FR" sz="2800" b="1" dirty="0" smtClean="0">
                <a:solidFill>
                  <a:srgbClr val="FF6600"/>
                </a:solidFill>
              </a:rPr>
              <a:t>Contacts</a:t>
            </a:r>
            <a:r>
              <a:rPr lang="fr-FR" sz="2800" b="1" dirty="0" smtClean="0"/>
              <a:t> </a:t>
            </a:r>
            <a:r>
              <a:rPr lang="fr-FR" sz="2800" b="1" dirty="0" smtClean="0">
                <a:solidFill>
                  <a:srgbClr val="002060"/>
                </a:solidFill>
              </a:rPr>
              <a:t>: </a:t>
            </a:r>
          </a:p>
          <a:p>
            <a:pPr marL="803275" lvl="1" indent="-165100" defTabSz="1917700">
              <a:buClr>
                <a:schemeClr val="accent6"/>
              </a:buClr>
            </a:pPr>
            <a:r>
              <a:rPr lang="fr-FR" sz="2800" b="1" dirty="0" smtClean="0">
                <a:solidFill>
                  <a:srgbClr val="002060"/>
                </a:solidFill>
              </a:rPr>
              <a:t>sidi-mohammed.elachachi@u-bordeaux.fr</a:t>
            </a:r>
          </a:p>
          <a:p>
            <a:pPr marL="803275" lvl="1" indent="-165100" defTabSz="1917700">
              <a:buClr>
                <a:schemeClr val="accent6"/>
              </a:buClr>
            </a:pPr>
            <a:r>
              <a:rPr lang="fr-FR" sz="2800" b="1" dirty="0" smtClean="0">
                <a:solidFill>
                  <a:srgbClr val="002060"/>
                </a:solidFill>
              </a:rPr>
              <a:t>jean-francois.lataste@u-bordeaux.fr</a:t>
            </a:r>
          </a:p>
        </p:txBody>
      </p:sp>
    </p:spTree>
    <p:extLst>
      <p:ext uri="{BB962C8B-B14F-4D97-AF65-F5344CB8AC3E}">
        <p14:creationId xmlns:p14="http://schemas.microsoft.com/office/powerpoint/2010/main" val="39436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 smtClean="0"/>
              <a:t>Places libres en Cursus Master Ingénierie</a:t>
            </a: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1551403"/>
            <a:ext cx="84296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2800" b="1" dirty="0" smtClean="0">
                <a:solidFill>
                  <a:srgbClr val="FF6600"/>
                </a:solidFill>
                <a:latin typeface="+mj-lt"/>
              </a:rPr>
              <a:t>Recrutement sur dossier.</a:t>
            </a:r>
          </a:p>
          <a:p>
            <a:pPr algn="ctr" eaLnBrk="0" hangingPunct="0"/>
            <a:endParaRPr lang="fr-FR" sz="2800" b="1" dirty="0" smtClean="0">
              <a:solidFill>
                <a:srgbClr val="FF6600"/>
              </a:solidFill>
              <a:latin typeface="+mj-lt"/>
            </a:endParaRPr>
          </a:p>
          <a:p>
            <a:pPr algn="ctr" eaLnBrk="0" hangingPunct="0"/>
            <a:r>
              <a:rPr lang="fr-FR" sz="2800" b="1" dirty="0">
                <a:solidFill>
                  <a:srgbClr val="FF6600"/>
                </a:solidFill>
                <a:latin typeface="+mj-lt"/>
              </a:rPr>
              <a:t>P</a:t>
            </a:r>
            <a:r>
              <a:rPr lang="fr-FR" sz="2800" b="1" dirty="0" smtClean="0">
                <a:solidFill>
                  <a:srgbClr val="FF6600"/>
                </a:solidFill>
                <a:latin typeface="+mj-lt"/>
              </a:rPr>
              <a:t>our </a:t>
            </a:r>
            <a:r>
              <a:rPr lang="fr-FR" sz="2800" b="1" dirty="0">
                <a:solidFill>
                  <a:srgbClr val="FF6600"/>
                </a:solidFill>
                <a:latin typeface="+mj-lt"/>
              </a:rPr>
              <a:t>des </a:t>
            </a:r>
            <a:r>
              <a:rPr lang="fr-FR" sz="2800" b="1" u="sng" dirty="0" smtClean="0">
                <a:solidFill>
                  <a:srgbClr val="FF6600"/>
                </a:solidFill>
                <a:latin typeface="+mj-lt"/>
              </a:rPr>
              <a:t>bacheliers S</a:t>
            </a:r>
            <a:r>
              <a:rPr lang="fr-FR" sz="2800" b="1" dirty="0" smtClean="0">
                <a:solidFill>
                  <a:srgbClr val="FF6600"/>
                </a:solidFill>
                <a:latin typeface="+mj-lt"/>
              </a:rPr>
              <a:t> motivés.</a:t>
            </a:r>
          </a:p>
          <a:p>
            <a:pPr algn="ctr" eaLnBrk="0" hangingPunct="0"/>
            <a:endParaRPr lang="fr-FR" sz="2800" b="1" dirty="0" smtClean="0">
              <a:solidFill>
                <a:srgbClr val="FF6600"/>
              </a:solidFill>
              <a:latin typeface="+mj-lt"/>
            </a:endParaRPr>
          </a:p>
          <a:p>
            <a:pPr algn="ctr" eaLnBrk="0" hangingPunct="0"/>
            <a:r>
              <a:rPr lang="fr-FR" sz="2800" b="1" u="sng" dirty="0" smtClean="0">
                <a:solidFill>
                  <a:srgbClr val="FF6600"/>
                </a:solidFill>
                <a:latin typeface="+mj-lt"/>
              </a:rPr>
              <a:t>Mention</a:t>
            </a:r>
            <a:r>
              <a:rPr lang="fr-FR" sz="2800" b="1" dirty="0" smtClean="0">
                <a:solidFill>
                  <a:srgbClr val="FF6600"/>
                </a:solidFill>
                <a:latin typeface="+mj-lt"/>
              </a:rPr>
              <a:t> AB, B ou TB au bac </a:t>
            </a:r>
            <a:r>
              <a:rPr lang="fr-FR" sz="2800" b="1" u="sng" dirty="0" smtClean="0">
                <a:solidFill>
                  <a:srgbClr val="FF6600"/>
                </a:solidFill>
                <a:latin typeface="+mj-lt"/>
              </a:rPr>
              <a:t>exigée</a:t>
            </a:r>
            <a:endParaRPr lang="fr-FR" sz="2800" b="1" u="sng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714375" y="5129770"/>
            <a:ext cx="77152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2800" b="1" dirty="0" smtClean="0">
                <a:solidFill>
                  <a:srgbClr val="009999"/>
                </a:solidFill>
                <a:latin typeface="+mj-lt"/>
              </a:rPr>
              <a:t>Dossier de candidature disponible en bas de l’amphi puis aller </a:t>
            </a:r>
            <a:r>
              <a:rPr lang="fr-FR" sz="2800" b="1" u="sng" dirty="0" smtClean="0">
                <a:solidFill>
                  <a:srgbClr val="009999"/>
                </a:solidFill>
                <a:latin typeface="+mj-lt"/>
              </a:rPr>
              <a:t>salle 109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fr-FR" dirty="0" smtClean="0"/>
              <a:t>Informations</a:t>
            </a:r>
          </a:p>
          <a:p>
            <a:pPr algn="ctr"/>
            <a:r>
              <a:rPr lang="fr-FR" dirty="0" smtClean="0"/>
              <a:t>Questions / réponses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J’entre à l’université</a:t>
            </a:r>
            <a:endParaRPr lang="fr-FR" dirty="0"/>
          </a:p>
        </p:txBody>
      </p:sp>
      <p:pic>
        <p:nvPicPr>
          <p:cNvPr id="4" name="Image 3" descr="Cartoon Smiley &lt;strong&gt;Questions&lt;/strong&gt; · Free image on Pixab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92" y="722376"/>
            <a:ext cx="1654127" cy="12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8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fr-FR" sz="3200" b="1" dirty="0" smtClean="0"/>
              <a:t>Quelques questions simples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910336" y="1488740"/>
            <a:ext cx="7776464" cy="2914535"/>
          </a:xfrm>
        </p:spPr>
        <p:txBody>
          <a:bodyPr>
            <a:normAutofit/>
          </a:bodyPr>
          <a:lstStyle/>
          <a:p>
            <a:pPr eaLnBrk="1" hangingPunct="1">
              <a:lnSpc>
                <a:spcPct val="170000"/>
              </a:lnSpc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800" b="1" dirty="0" smtClean="0">
                <a:solidFill>
                  <a:srgbClr val="002060"/>
                </a:solidFill>
              </a:rPr>
              <a:t> Qui va assurer ma formation ?</a:t>
            </a:r>
          </a:p>
          <a:p>
            <a:pPr eaLnBrk="1" hangingPunct="1">
              <a:lnSpc>
                <a:spcPct val="170000"/>
              </a:lnSpc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800" b="1" dirty="0" smtClean="0">
                <a:solidFill>
                  <a:srgbClr val="002060"/>
                </a:solidFill>
              </a:rPr>
              <a:t> Comment se déroule-t-elle ?</a:t>
            </a:r>
          </a:p>
          <a:p>
            <a:pPr eaLnBrk="1" hangingPunct="1">
              <a:lnSpc>
                <a:spcPct val="170000"/>
              </a:lnSpc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800" b="1" dirty="0" smtClean="0">
                <a:solidFill>
                  <a:srgbClr val="002060"/>
                </a:solidFill>
              </a:rPr>
              <a:t> Quelles sont les aides à ma disposition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085811" cy="913638"/>
          </a:xfrm>
        </p:spPr>
        <p:txBody>
          <a:bodyPr>
            <a:noAutofit/>
          </a:bodyPr>
          <a:lstStyle/>
          <a:p>
            <a:pPr eaLnBrk="1" hangingPunct="1"/>
            <a:r>
              <a:rPr lang="fr-FR" sz="3000" b="1" dirty="0" smtClean="0"/>
              <a:t>Qui va assurer et accompagner ma formation ?</a:t>
            </a:r>
          </a:p>
        </p:txBody>
      </p:sp>
      <p:sp>
        <p:nvSpPr>
          <p:cNvPr id="43010" name="Text Box 5"/>
          <p:cNvSpPr txBox="1">
            <a:spLocks noChangeArrowheads="1"/>
          </p:cNvSpPr>
          <p:nvPr/>
        </p:nvSpPr>
        <p:spPr bwMode="auto">
          <a:xfrm>
            <a:off x="355600" y="1500188"/>
            <a:ext cx="81243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="1" dirty="0" smtClean="0">
                <a:solidFill>
                  <a:srgbClr val="003366"/>
                </a:solidFill>
              </a:rPr>
              <a:t>Des </a:t>
            </a:r>
            <a:r>
              <a:rPr lang="fr-FR" sz="3200" b="1" dirty="0" smtClean="0">
                <a:solidFill>
                  <a:srgbClr val="FF6600"/>
                </a:solidFill>
              </a:rPr>
              <a:t>équipes </a:t>
            </a:r>
            <a:r>
              <a:rPr lang="fr-FR" sz="3200" b="1" dirty="0">
                <a:solidFill>
                  <a:srgbClr val="FF6600"/>
                </a:solidFill>
              </a:rPr>
              <a:t>pédagogiques </a:t>
            </a:r>
            <a:r>
              <a:rPr lang="fr-FR" sz="3200" b="1" dirty="0">
                <a:solidFill>
                  <a:srgbClr val="003366"/>
                </a:solidFill>
              </a:rPr>
              <a:t>constituées :</a:t>
            </a:r>
          </a:p>
        </p:txBody>
      </p:sp>
      <p:sp>
        <p:nvSpPr>
          <p:cNvPr id="43011" name="Text Box 7"/>
          <p:cNvSpPr txBox="1">
            <a:spLocks noChangeArrowheads="1"/>
          </p:cNvSpPr>
          <p:nvPr/>
        </p:nvSpPr>
        <p:spPr bwMode="auto">
          <a:xfrm>
            <a:off x="690069" y="2293941"/>
            <a:ext cx="75612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3200" b="1" dirty="0" smtClean="0">
                <a:solidFill>
                  <a:srgbClr val="003366"/>
                </a:solidFill>
              </a:rPr>
              <a:t> d’enseignants-chercheurs</a:t>
            </a:r>
            <a:endParaRPr lang="fr-FR" sz="3200" b="1" dirty="0">
              <a:solidFill>
                <a:srgbClr val="003366"/>
              </a:solidFill>
            </a:endParaRPr>
          </a:p>
          <a:p>
            <a:pPr eaLnBrk="0" hangingPunct="0">
              <a:spcBef>
                <a:spcPct val="50000"/>
              </a:spcBef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3200" b="1" dirty="0">
                <a:solidFill>
                  <a:srgbClr val="003366"/>
                </a:solidFill>
              </a:rPr>
              <a:t> des responsables des différents </a:t>
            </a:r>
            <a:br>
              <a:rPr lang="fr-FR" sz="3200" b="1" dirty="0">
                <a:solidFill>
                  <a:srgbClr val="003366"/>
                </a:solidFill>
              </a:rPr>
            </a:br>
            <a:r>
              <a:rPr lang="fr-FR" sz="3200" b="1" dirty="0">
                <a:solidFill>
                  <a:srgbClr val="003366"/>
                </a:solidFill>
              </a:rPr>
              <a:t>     parcours de </a:t>
            </a:r>
            <a:r>
              <a:rPr lang="fr-FR" sz="3200" b="1" dirty="0" smtClean="0">
                <a:solidFill>
                  <a:srgbClr val="003366"/>
                </a:solidFill>
              </a:rPr>
              <a:t>formation</a:t>
            </a:r>
            <a:endParaRPr lang="fr-FR" sz="3200" b="1" dirty="0">
              <a:solidFill>
                <a:srgbClr val="003366"/>
              </a:solidFill>
            </a:endParaRPr>
          </a:p>
          <a:p>
            <a:pPr eaLnBrk="0" hangingPunct="0">
              <a:spcBef>
                <a:spcPct val="50000"/>
              </a:spcBef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3200" b="1" dirty="0">
                <a:solidFill>
                  <a:srgbClr val="003366"/>
                </a:solidFill>
              </a:rPr>
              <a:t> des directeurs des </a:t>
            </a:r>
            <a:r>
              <a:rPr lang="fr-FR" sz="3200" b="1" dirty="0" smtClean="0">
                <a:solidFill>
                  <a:srgbClr val="003366"/>
                </a:solidFill>
              </a:rPr>
              <a:t>études (DE)</a:t>
            </a:r>
            <a:endParaRPr lang="fr-FR" sz="3200" b="1" dirty="0">
              <a:solidFill>
                <a:srgbClr val="003366"/>
              </a:solidFill>
            </a:endParaRPr>
          </a:p>
          <a:p>
            <a:pPr eaLnBrk="0" hangingPunct="0">
              <a:lnSpc>
                <a:spcPct val="140000"/>
              </a:lnSpc>
              <a:buClr>
                <a:srgbClr val="FF9933"/>
              </a:buClr>
              <a:buSzPct val="150000"/>
              <a:buFont typeface="Wingdings" pitchFamily="-72" charset="2"/>
              <a:buChar char="Ø"/>
            </a:pPr>
            <a:endParaRPr lang="fr-FR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amph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425" y="1331913"/>
            <a:ext cx="3330575" cy="204946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45059" name="Picture 4" descr="T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7213" y="2724150"/>
            <a:ext cx="3409950" cy="226695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45060" name="AutoShape 5"/>
          <p:cNvSpPr>
            <a:spLocks noChangeArrowheads="1"/>
          </p:cNvSpPr>
          <p:nvPr/>
        </p:nvSpPr>
        <p:spPr bwMode="auto">
          <a:xfrm>
            <a:off x="0" y="3573463"/>
            <a:ext cx="5256213" cy="79216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Groupes de Cours/TD intégrés</a:t>
            </a:r>
          </a:p>
          <a:p>
            <a:pPr algn="r" eaLnBrk="0" hangingPunct="0"/>
            <a:r>
              <a: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 </a:t>
            </a:r>
            <a:r>
              <a: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Travaux Dirigés (TD)</a:t>
            </a:r>
          </a:p>
          <a:p>
            <a:pPr algn="r" eaLnBrk="0" hangingPunct="0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 étudiants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61" name="AutoShape 6"/>
          <p:cNvSpPr>
            <a:spLocks noChangeArrowheads="1"/>
          </p:cNvSpPr>
          <p:nvPr/>
        </p:nvSpPr>
        <p:spPr bwMode="auto">
          <a:xfrm>
            <a:off x="4071938" y="1428750"/>
            <a:ext cx="4681537" cy="79216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Cours en amphithéâtre</a:t>
            </a:r>
          </a:p>
          <a:p>
            <a:pPr eaLnBrk="0" hangingPunct="0"/>
            <a:r>
              <a: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série =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 étudiants </a:t>
            </a:r>
            <a:r>
              <a: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maximum</a:t>
            </a:r>
          </a:p>
        </p:txBody>
      </p:sp>
      <p:sp>
        <p:nvSpPr>
          <p:cNvPr id="45062" name="AutoShape 7"/>
          <p:cNvSpPr>
            <a:spLocks noChangeArrowheads="1"/>
          </p:cNvSpPr>
          <p:nvPr/>
        </p:nvSpPr>
        <p:spPr bwMode="auto">
          <a:xfrm>
            <a:off x="3887788" y="5214938"/>
            <a:ext cx="5256212" cy="79216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Groupes de Travaux Pratiques (TP)</a:t>
            </a:r>
          </a:p>
          <a:p>
            <a:pPr eaLnBrk="0" hangingPunct="0"/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 </a:t>
            </a:r>
            <a:r>
              <a: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à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  étudiants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63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FR" sz="3600" dirty="0" smtClean="0"/>
              <a:t>Comment se déroule ma formation ?</a:t>
            </a:r>
          </a:p>
        </p:txBody>
      </p:sp>
      <p:sp>
        <p:nvSpPr>
          <p:cNvPr id="166921" name="AutoShape 9"/>
          <p:cNvSpPr>
            <a:spLocks noChangeArrowheads="1"/>
          </p:cNvSpPr>
          <p:nvPr/>
        </p:nvSpPr>
        <p:spPr bwMode="auto">
          <a:xfrm rot="-5400000">
            <a:off x="3491707" y="1629569"/>
            <a:ext cx="503237" cy="358775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166922" name="AutoShape 10"/>
          <p:cNvSpPr>
            <a:spLocks noChangeArrowheads="1"/>
          </p:cNvSpPr>
          <p:nvPr/>
        </p:nvSpPr>
        <p:spPr bwMode="auto">
          <a:xfrm rot="16200000">
            <a:off x="3420269" y="5358606"/>
            <a:ext cx="503238" cy="358775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166923" name="AutoShape 11"/>
          <p:cNvSpPr>
            <a:spLocks noChangeArrowheads="1"/>
          </p:cNvSpPr>
          <p:nvPr/>
        </p:nvSpPr>
        <p:spPr bwMode="auto">
          <a:xfrm rot="5400000">
            <a:off x="5142707" y="3717131"/>
            <a:ext cx="503238" cy="358775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8" charset="0"/>
              <a:ea typeface="+mn-ea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0" y="4497785"/>
            <a:ext cx="3144390" cy="22264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 smtClean="0"/>
              <a:t>La semaine type en premier semestre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6800" y="2743200"/>
            <a:ext cx="6155266" cy="2302933"/>
          </a:xfrm>
        </p:spPr>
        <p:txBody>
          <a:bodyPr>
            <a:normAutofit/>
          </a:bodyPr>
          <a:lstStyle/>
          <a:p>
            <a:pPr lvl="0">
              <a:buClr>
                <a:srgbClr val="0070C0"/>
              </a:buClr>
            </a:pPr>
            <a:r>
              <a:rPr lang="fr-FR" sz="2800" b="1" dirty="0" smtClean="0">
                <a:solidFill>
                  <a:srgbClr val="002060"/>
                </a:solidFill>
              </a:rPr>
              <a:t> 3h de cours en amphi</a:t>
            </a:r>
          </a:p>
          <a:p>
            <a:pPr lvl="0">
              <a:buClr>
                <a:srgbClr val="0070C0"/>
              </a:buClr>
            </a:pPr>
            <a:r>
              <a:rPr lang="fr-FR" sz="2800" b="1" dirty="0" smtClean="0">
                <a:solidFill>
                  <a:srgbClr val="002060"/>
                </a:solidFill>
              </a:rPr>
              <a:t> 16h de cours/TD intégrés</a:t>
            </a:r>
          </a:p>
          <a:p>
            <a:pPr lvl="0">
              <a:buClr>
                <a:srgbClr val="0070C0"/>
              </a:buClr>
            </a:pPr>
            <a:r>
              <a:rPr lang="fr-FR" sz="2800" b="1" dirty="0" smtClean="0">
                <a:solidFill>
                  <a:srgbClr val="002060"/>
                </a:solidFill>
              </a:rPr>
              <a:t> 4h de TD</a:t>
            </a:r>
          </a:p>
          <a:p>
            <a:pPr lvl="0">
              <a:buClr>
                <a:srgbClr val="0070C0"/>
              </a:buClr>
            </a:pPr>
            <a:r>
              <a:rPr lang="fr-FR" sz="2800" b="1" dirty="0" smtClean="0">
                <a:solidFill>
                  <a:srgbClr val="002060"/>
                </a:solidFill>
              </a:rPr>
              <a:t> 8h de TP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654880" y="1134533"/>
            <a:ext cx="1650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6"/>
                </a:solidFill>
                <a:latin typeface="Calibri" pitchFamily="34" charset="0"/>
              </a:rPr>
              <a:t>MISIPCG</a:t>
            </a:r>
            <a:endParaRPr lang="fr-FR" sz="3200" b="1" dirty="0">
              <a:solidFill>
                <a:schemeClr val="accent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Tm="957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2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3600" b="1" dirty="0" smtClean="0">
                <a:solidFill>
                  <a:srgbClr val="FF6600"/>
                </a:solidFill>
                <a:ea typeface="+mj-ea"/>
                <a:cs typeface="Arial" pitchFamily="34" charset="0"/>
              </a:rPr>
              <a:t>L</a:t>
            </a:r>
            <a:r>
              <a:rPr lang="fr-FR" sz="3600" b="1" dirty="0" smtClean="0">
                <a:ea typeface="+mj-ea"/>
                <a:cs typeface="Arial" pitchFamily="34" charset="0"/>
              </a:rPr>
              <a:t>icence  </a:t>
            </a:r>
            <a:r>
              <a:rPr lang="fr-FR" sz="3600" b="1" dirty="0" smtClean="0">
                <a:solidFill>
                  <a:srgbClr val="FF6600"/>
                </a:solidFill>
                <a:ea typeface="+mj-ea"/>
                <a:cs typeface="Arial" pitchFamily="34" charset="0"/>
              </a:rPr>
              <a:t>M</a:t>
            </a:r>
            <a:r>
              <a:rPr lang="fr-FR" sz="3600" b="1" dirty="0" smtClean="0">
                <a:ea typeface="+mj-ea"/>
                <a:cs typeface="Arial" pitchFamily="34" charset="0"/>
              </a:rPr>
              <a:t>aster  </a:t>
            </a:r>
            <a:r>
              <a:rPr lang="fr-FR" sz="3600" b="1" dirty="0" smtClean="0">
                <a:solidFill>
                  <a:srgbClr val="FF6600"/>
                </a:solidFill>
                <a:ea typeface="+mj-ea"/>
                <a:cs typeface="Arial" pitchFamily="34" charset="0"/>
              </a:rPr>
              <a:t>D</a:t>
            </a:r>
            <a:r>
              <a:rPr lang="fr-FR" sz="3600" b="1" dirty="0" smtClean="0">
                <a:ea typeface="+mj-ea"/>
                <a:cs typeface="Arial" pitchFamily="34" charset="0"/>
              </a:rPr>
              <a:t>octorat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0" y="5516563"/>
            <a:ext cx="1366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kumimoji="1" lang="fr-FR" sz="2000" b="1">
                <a:latin typeface="+mj-lt"/>
              </a:rPr>
              <a:t>Années</a:t>
            </a:r>
          </a:p>
        </p:txBody>
      </p:sp>
      <p:sp>
        <p:nvSpPr>
          <p:cNvPr id="62" name="Rectangle 2"/>
          <p:cNvSpPr>
            <a:spLocks noChangeArrowheads="1"/>
          </p:cNvSpPr>
          <p:nvPr/>
        </p:nvSpPr>
        <p:spPr bwMode="auto">
          <a:xfrm>
            <a:off x="1610514" y="5241394"/>
            <a:ext cx="3786188" cy="576262"/>
          </a:xfrm>
          <a:prstGeom prst="cube">
            <a:avLst/>
          </a:prstGeom>
          <a:solidFill>
            <a:schemeClr val="bg1">
              <a:lumMod val="75000"/>
            </a:schemeClr>
          </a:solidFill>
          <a:ln w="9525">
            <a:solidFill>
              <a:sysClr val="window" lastClr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4F81BD">
                <a:lumMod val="60000"/>
                <a:lumOff val="40000"/>
              </a:srgbClr>
            </a:extrusionClr>
            <a:contourClr>
              <a:srgbClr val="4F81BD">
                <a:lumMod val="40000"/>
                <a:lumOff val="60000"/>
              </a:srgbClr>
            </a:contourClr>
          </a:sp3d>
        </p:spPr>
        <p:txBody>
          <a:bodyPr wrap="none" anchor="ctr">
            <a:flatTx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altLang="fr-FR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+mn-cs"/>
              </a:rPr>
              <a:t>BAC</a:t>
            </a:r>
          </a:p>
        </p:txBody>
      </p:sp>
      <p:sp>
        <p:nvSpPr>
          <p:cNvPr id="63" name="Rectangle 3"/>
          <p:cNvSpPr>
            <a:spLocks noChangeArrowheads="1"/>
          </p:cNvSpPr>
          <p:nvPr/>
        </p:nvSpPr>
        <p:spPr bwMode="auto">
          <a:xfrm>
            <a:off x="1593846" y="3767138"/>
            <a:ext cx="3819525" cy="1243012"/>
          </a:xfrm>
          <a:prstGeom prst="cube">
            <a:avLst/>
          </a:prstGeom>
          <a:solidFill>
            <a:schemeClr val="accent3">
              <a:lumMod val="50000"/>
            </a:schemeClr>
          </a:solidFill>
          <a:ln w="9525">
            <a:solidFill>
              <a:sysClr val="window" lastClr="FFFFFF"/>
            </a:solidFill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FFFF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altLang="fr-FR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+mn-cs"/>
              </a:rPr>
              <a:t>LICENCE </a:t>
            </a:r>
          </a:p>
        </p:txBody>
      </p:sp>
      <p:sp>
        <p:nvSpPr>
          <p:cNvPr id="64" name="Rectangle 5"/>
          <p:cNvSpPr>
            <a:spLocks noChangeArrowheads="1"/>
          </p:cNvSpPr>
          <p:nvPr/>
        </p:nvSpPr>
        <p:spPr bwMode="auto">
          <a:xfrm>
            <a:off x="1629564" y="2924175"/>
            <a:ext cx="3748088" cy="622300"/>
          </a:xfrm>
          <a:prstGeom prst="cube">
            <a:avLst/>
          </a:prstGeom>
          <a:solidFill>
            <a:srgbClr val="14A7F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99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1635121" y="1550988"/>
            <a:ext cx="3736975" cy="1014412"/>
          </a:xfrm>
          <a:prstGeom prst="cube">
            <a:avLst/>
          </a:prstGeom>
          <a:solidFill>
            <a:srgbClr val="81DE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66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DOCTORAT</a:t>
            </a:r>
          </a:p>
        </p:txBody>
      </p:sp>
      <p:sp>
        <p:nvSpPr>
          <p:cNvPr id="66" name="Line 9"/>
          <p:cNvSpPr>
            <a:spLocks noChangeShapeType="1"/>
          </p:cNvSpPr>
          <p:nvPr/>
        </p:nvSpPr>
        <p:spPr bwMode="auto">
          <a:xfrm>
            <a:off x="900113" y="1550988"/>
            <a:ext cx="0" cy="39306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ＭＳ Ｐゴシック" pitchFamily="-65" charset="-128"/>
              <a:cs typeface="+mn-cs"/>
            </a:endParaRPr>
          </a:p>
        </p:txBody>
      </p:sp>
      <p:sp>
        <p:nvSpPr>
          <p:cNvPr id="67" name="Text Box 29"/>
          <p:cNvSpPr txBox="1">
            <a:spLocks noChangeArrowheads="1"/>
          </p:cNvSpPr>
          <p:nvPr/>
        </p:nvSpPr>
        <p:spPr bwMode="auto">
          <a:xfrm>
            <a:off x="1098550" y="4043273"/>
            <a:ext cx="425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kumimoji="1" lang="fr-FR" dirty="0" smtClean="0">
                <a:latin typeface="+mj-lt"/>
              </a:rPr>
              <a:t>3</a:t>
            </a:r>
            <a:endParaRPr kumimoji="1" lang="fr-FR" dirty="0">
              <a:latin typeface="+mj-lt"/>
            </a:endParaRPr>
          </a:p>
          <a:p>
            <a:pPr algn="ctr" eaLnBrk="0" hangingPunct="0"/>
            <a:endParaRPr kumimoji="1" lang="fr-FR" dirty="0">
              <a:latin typeface="+mj-lt"/>
            </a:endParaRPr>
          </a:p>
          <a:p>
            <a:pPr algn="ctr" eaLnBrk="0" hangingPunct="0"/>
            <a:endParaRPr kumimoji="1" lang="fr-FR" dirty="0">
              <a:latin typeface="+mj-lt"/>
            </a:endParaRPr>
          </a:p>
          <a:p>
            <a:pPr algn="ctr" eaLnBrk="0" hangingPunct="0"/>
            <a:r>
              <a:rPr kumimoji="1" lang="fr-FR" dirty="0">
                <a:latin typeface="+mj-lt"/>
              </a:rPr>
              <a:t>0</a:t>
            </a:r>
          </a:p>
        </p:txBody>
      </p:sp>
      <p:sp>
        <p:nvSpPr>
          <p:cNvPr id="68" name="Rectangle 31"/>
          <p:cNvSpPr>
            <a:spLocks noChangeArrowheads="1"/>
          </p:cNvSpPr>
          <p:nvPr/>
        </p:nvSpPr>
        <p:spPr bwMode="auto">
          <a:xfrm>
            <a:off x="2652708" y="3000375"/>
            <a:ext cx="170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28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MASTER</a:t>
            </a:r>
          </a:p>
        </p:txBody>
      </p:sp>
      <p:sp>
        <p:nvSpPr>
          <p:cNvPr id="69" name="Rectangle 3"/>
          <p:cNvSpPr>
            <a:spLocks noChangeArrowheads="1"/>
          </p:cNvSpPr>
          <p:nvPr/>
        </p:nvSpPr>
        <p:spPr bwMode="auto">
          <a:xfrm>
            <a:off x="5870575" y="4545013"/>
            <a:ext cx="773113" cy="465137"/>
          </a:xfrm>
          <a:prstGeom prst="cube">
            <a:avLst/>
          </a:prstGeom>
          <a:solidFill>
            <a:srgbClr val="92D05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FF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DUT</a:t>
            </a:r>
          </a:p>
        </p:txBody>
      </p:sp>
      <p:sp>
        <p:nvSpPr>
          <p:cNvPr id="70" name="Rectangle 3"/>
          <p:cNvSpPr>
            <a:spLocks noChangeArrowheads="1"/>
          </p:cNvSpPr>
          <p:nvPr/>
        </p:nvSpPr>
        <p:spPr bwMode="auto">
          <a:xfrm>
            <a:off x="5870575" y="3948113"/>
            <a:ext cx="773113" cy="330200"/>
          </a:xfrm>
          <a:prstGeom prst="cube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FF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LPro</a:t>
            </a:r>
            <a:endParaRPr kumimoji="1" lang="fr-FR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4" name="Rectangle 3"/>
          <p:cNvSpPr>
            <a:spLocks noChangeArrowheads="1"/>
          </p:cNvSpPr>
          <p:nvPr/>
        </p:nvSpPr>
        <p:spPr bwMode="auto">
          <a:xfrm>
            <a:off x="7597254" y="3000375"/>
            <a:ext cx="1285875" cy="1357313"/>
          </a:xfrm>
          <a:prstGeom prst="rect">
            <a:avLst/>
          </a:prstGeom>
          <a:solidFill>
            <a:srgbClr val="FF0066"/>
          </a:solidFill>
          <a:ln w="9525">
            <a:solidFill>
              <a:sysClr val="window" lastClr="FFFFFF"/>
            </a:solidFill>
            <a:miter lim="800000"/>
            <a:headEnd/>
            <a:tailEnd/>
          </a:ln>
          <a:effectLst>
            <a:outerShdw blurRad="50800" dist="38100" dir="5400000" algn="t" rotWithShape="0">
              <a:srgbClr val="FF9BC3">
                <a:alpha val="40000"/>
              </a:srgbClr>
            </a:outerShdw>
          </a:effectLst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BC3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fr-FR" altLang="fr-FR" sz="28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85000"/>
                </a:srgbClr>
              </a:solidFill>
              <a:effectLst/>
              <a:uLnTx/>
              <a:uFillTx/>
              <a:latin typeface="+mj-lt"/>
              <a:ea typeface="ＭＳ Ｐゴシック" pitchFamily="-65" charset="-128"/>
              <a:cs typeface="+mn-cs"/>
            </a:endParaRPr>
          </a:p>
        </p:txBody>
      </p:sp>
      <p:sp>
        <p:nvSpPr>
          <p:cNvPr id="75" name="Rectangle 3"/>
          <p:cNvSpPr>
            <a:spLocks noChangeArrowheads="1"/>
          </p:cNvSpPr>
          <p:nvPr/>
        </p:nvSpPr>
        <p:spPr bwMode="auto">
          <a:xfrm>
            <a:off x="7746220" y="4583464"/>
            <a:ext cx="987943" cy="647700"/>
          </a:xfrm>
          <a:prstGeom prst="cube">
            <a:avLst/>
          </a:prstGeom>
          <a:solidFill>
            <a:srgbClr val="66CC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FF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Prépa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CPBX</a:t>
            </a:r>
          </a:p>
        </p:txBody>
      </p:sp>
      <p:sp>
        <p:nvSpPr>
          <p:cNvPr id="77" name="Rectangle 28"/>
          <p:cNvSpPr>
            <a:spLocks noChangeArrowheads="1"/>
          </p:cNvSpPr>
          <p:nvPr/>
        </p:nvSpPr>
        <p:spPr bwMode="auto">
          <a:xfrm>
            <a:off x="7394053" y="3027363"/>
            <a:ext cx="1692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Écoles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ingénieurs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1098550" y="1846652"/>
            <a:ext cx="4254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kumimoji="1" lang="fr-FR" dirty="0">
                <a:latin typeface="+mj-lt"/>
              </a:rPr>
              <a:t>8</a:t>
            </a:r>
          </a:p>
          <a:p>
            <a:pPr algn="ctr" eaLnBrk="0" hangingPunct="0"/>
            <a:endParaRPr kumimoji="1" lang="fr-FR" dirty="0" smtClean="0">
              <a:latin typeface="+mj-lt"/>
            </a:endParaRPr>
          </a:p>
          <a:p>
            <a:pPr algn="ctr" eaLnBrk="0" hangingPunct="0"/>
            <a:endParaRPr kumimoji="1" lang="fr-FR" dirty="0" smtClean="0">
              <a:latin typeface="+mj-lt"/>
            </a:endParaRPr>
          </a:p>
          <a:p>
            <a:pPr algn="ctr" eaLnBrk="0" hangingPunct="0"/>
            <a:endParaRPr kumimoji="1" lang="fr-FR" dirty="0" smtClean="0">
              <a:latin typeface="+mj-lt"/>
            </a:endParaRPr>
          </a:p>
          <a:p>
            <a:pPr algn="ctr" eaLnBrk="0" hangingPunct="0"/>
            <a:endParaRPr kumimoji="1" lang="fr-FR" dirty="0" smtClean="0">
              <a:latin typeface="+mj-lt"/>
            </a:endParaRPr>
          </a:p>
          <a:p>
            <a:pPr algn="ctr" eaLnBrk="0" hangingPunct="0"/>
            <a:r>
              <a:rPr kumimoji="1" lang="fr-FR" dirty="0" smtClean="0">
                <a:latin typeface="+mj-lt"/>
              </a:rPr>
              <a:t>5</a:t>
            </a:r>
            <a:endParaRPr kumimoji="1" lang="fr-FR" dirty="0">
              <a:latin typeface="+mj-lt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V="1">
            <a:off x="5296329" y="2840233"/>
            <a:ext cx="930641" cy="92690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V="1">
            <a:off x="5296329" y="2468880"/>
            <a:ext cx="730062" cy="4682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70" idx="0"/>
          </p:cNvCxnSpPr>
          <p:nvPr/>
        </p:nvCxnSpPr>
        <p:spPr>
          <a:xfrm flipV="1">
            <a:off x="6298407" y="2770632"/>
            <a:ext cx="255715" cy="11774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 flipV="1">
            <a:off x="7020362" y="2565400"/>
            <a:ext cx="1219828" cy="3397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en angle 10"/>
          <p:cNvCxnSpPr>
            <a:stCxn id="65" idx="0"/>
          </p:cNvCxnSpPr>
          <p:nvPr/>
        </p:nvCxnSpPr>
        <p:spPr>
          <a:xfrm rot="16200000" flipH="1">
            <a:off x="4693660" y="487737"/>
            <a:ext cx="351283" cy="2477785"/>
          </a:xfrm>
          <a:prstGeom prst="bentConnector4">
            <a:avLst>
              <a:gd name="adj1" fmla="val -65076"/>
              <a:gd name="adj2" fmla="val 85146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en angle 44"/>
          <p:cNvCxnSpPr/>
          <p:nvPr/>
        </p:nvCxnSpPr>
        <p:spPr>
          <a:xfrm rot="5400000" flipH="1" flipV="1">
            <a:off x="5615496" y="3368878"/>
            <a:ext cx="2078037" cy="471083"/>
          </a:xfrm>
          <a:prstGeom prst="bentConnector3">
            <a:avLst>
              <a:gd name="adj1" fmla="val 14248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 20" descr="Ressources pour jeunes diplômés et étudiants : tous les ...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391" y="1544164"/>
            <a:ext cx="1570863" cy="112158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371406" y="6301660"/>
            <a:ext cx="570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Mot clé : OFVU sur le site de l’université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2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dirty="0" smtClean="0"/>
              <a:t>La semaine type en premier semestre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66417" y="2667001"/>
            <a:ext cx="6959599" cy="2295698"/>
          </a:xfrm>
        </p:spPr>
        <p:txBody>
          <a:bodyPr>
            <a:normAutofit/>
          </a:bodyPr>
          <a:lstStyle/>
          <a:p>
            <a:pPr lvl="0">
              <a:buClr>
                <a:srgbClr val="0070C0"/>
              </a:buClr>
            </a:pPr>
            <a:r>
              <a:rPr lang="fr-FR" sz="2800" b="1" dirty="0" smtClean="0">
                <a:solidFill>
                  <a:srgbClr val="002060"/>
                </a:solidFill>
              </a:rPr>
              <a:t> 9,5h de cours en amphi</a:t>
            </a:r>
          </a:p>
          <a:p>
            <a:pPr lvl="0">
              <a:buClr>
                <a:srgbClr val="0070C0"/>
              </a:buClr>
            </a:pPr>
            <a:r>
              <a:rPr lang="fr-FR" sz="2800" b="1" dirty="0" smtClean="0">
                <a:solidFill>
                  <a:srgbClr val="002060"/>
                </a:solidFill>
              </a:rPr>
              <a:t> 4h de cours/TD intégrés</a:t>
            </a:r>
          </a:p>
          <a:p>
            <a:pPr lvl="0">
              <a:buClr>
                <a:srgbClr val="0070C0"/>
              </a:buClr>
            </a:pPr>
            <a:r>
              <a:rPr lang="fr-FR" sz="2800" b="1" dirty="0" smtClean="0">
                <a:solidFill>
                  <a:srgbClr val="002060"/>
                </a:solidFill>
              </a:rPr>
              <a:t> 9,5h de TD</a:t>
            </a:r>
          </a:p>
          <a:p>
            <a:pPr lvl="0">
              <a:buClr>
                <a:srgbClr val="0070C0"/>
              </a:buClr>
            </a:pPr>
            <a:r>
              <a:rPr lang="fr-FR" sz="2800" b="1" dirty="0" smtClean="0">
                <a:solidFill>
                  <a:srgbClr val="002060"/>
                </a:solidFill>
              </a:rPr>
              <a:t> 8h de TP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73750" y="1075267"/>
            <a:ext cx="7720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6"/>
                </a:solidFill>
                <a:latin typeface="Calibri" pitchFamily="34" charset="0"/>
              </a:rPr>
              <a:t>SVSTC</a:t>
            </a:r>
            <a:endParaRPr lang="fr-FR" sz="3200" b="1" dirty="0">
              <a:solidFill>
                <a:schemeClr val="accent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Tm="9579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3638"/>
          </a:xfrm>
        </p:spPr>
        <p:txBody>
          <a:bodyPr>
            <a:noAutofit/>
          </a:bodyPr>
          <a:lstStyle/>
          <a:p>
            <a:pPr eaLnBrk="1" hangingPunct="1">
              <a:lnSpc>
                <a:spcPts val="4000"/>
              </a:lnSpc>
            </a:pPr>
            <a:r>
              <a:rPr lang="fr-FR" sz="3100" b="1" dirty="0" smtClean="0"/>
              <a:t>Le contrôle continu en semestre 1 de Licence</a:t>
            </a:r>
          </a:p>
        </p:txBody>
      </p:sp>
      <p:sp>
        <p:nvSpPr>
          <p:cNvPr id="47106" name="Rectangle 14"/>
          <p:cNvSpPr>
            <a:spLocks noChangeArrowheads="1"/>
          </p:cNvSpPr>
          <p:nvPr/>
        </p:nvSpPr>
        <p:spPr bwMode="auto">
          <a:xfrm>
            <a:off x="128016" y="1361417"/>
            <a:ext cx="9144000" cy="496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just" defTabSz="762000" eaLnBrk="0" hangingPunct="0"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>
                <a:srgbClr val="0070C0"/>
              </a:buClr>
              <a:buFont typeface="Arial" pitchFamily="-72" charset="0"/>
              <a:buChar char="►"/>
            </a:pPr>
            <a:r>
              <a:rPr lang="fr-FR" sz="2400" b="1" dirty="0" smtClean="0">
                <a:solidFill>
                  <a:srgbClr val="003366"/>
                </a:solidFill>
              </a:rPr>
              <a:t>Des </a:t>
            </a:r>
            <a:r>
              <a:rPr lang="fr-FR" sz="2400" b="1" dirty="0" smtClean="0">
                <a:solidFill>
                  <a:srgbClr val="FF6600"/>
                </a:solidFill>
              </a:rPr>
              <a:t>contrôles continus notés </a:t>
            </a:r>
            <a:r>
              <a:rPr lang="fr-FR" sz="2400" b="1" dirty="0" smtClean="0">
                <a:solidFill>
                  <a:srgbClr val="003366"/>
                </a:solidFill>
              </a:rPr>
              <a:t>réguliers </a:t>
            </a:r>
            <a:r>
              <a:rPr lang="fr-FR" sz="2400" b="1" dirty="0">
                <a:solidFill>
                  <a:srgbClr val="003366"/>
                </a:solidFill>
              </a:rPr>
              <a:t>en TD et </a:t>
            </a:r>
            <a:r>
              <a:rPr lang="fr-FR" sz="2400" b="1" dirty="0" smtClean="0">
                <a:solidFill>
                  <a:srgbClr val="003366"/>
                </a:solidFill>
              </a:rPr>
              <a:t>TP. </a:t>
            </a:r>
          </a:p>
          <a:p>
            <a:pPr marL="457200" indent="-457200" algn="just" defTabSz="762000" eaLnBrk="0" hangingPunct="0"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>
                <a:srgbClr val="0070C0"/>
              </a:buClr>
              <a:buFont typeface="Arial" pitchFamily="-72" charset="0"/>
              <a:buChar char="►"/>
            </a:pPr>
            <a:endParaRPr lang="fr-FR" sz="2400" b="1" dirty="0">
              <a:solidFill>
                <a:srgbClr val="003366"/>
              </a:solidFill>
            </a:endParaRPr>
          </a:p>
          <a:p>
            <a:pPr marL="457200" indent="-457200" defTabSz="762000" eaLnBrk="0" hangingPunct="0"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>
                <a:srgbClr val="0070C0"/>
              </a:buClr>
              <a:buFont typeface="Arial" pitchFamily="-72" charset="0"/>
              <a:buChar char="►"/>
            </a:pPr>
            <a:r>
              <a:rPr lang="fr-FR" sz="2400" b="1" dirty="0" smtClean="0">
                <a:solidFill>
                  <a:srgbClr val="003366"/>
                </a:solidFill>
              </a:rPr>
              <a:t>Un à deux </a:t>
            </a:r>
            <a:r>
              <a:rPr lang="fr-FR" sz="2400" b="1" dirty="0" smtClean="0">
                <a:solidFill>
                  <a:srgbClr val="FF6600"/>
                </a:solidFill>
              </a:rPr>
              <a:t>devoir(s) surveillé(s) (en octobre et/ou en novembre) </a:t>
            </a:r>
            <a:r>
              <a:rPr lang="fr-FR" sz="2400" b="1" dirty="0" smtClean="0">
                <a:solidFill>
                  <a:srgbClr val="003366"/>
                </a:solidFill>
              </a:rPr>
              <a:t>par discipline.</a:t>
            </a:r>
          </a:p>
          <a:p>
            <a:pPr marL="457200" indent="-457200" algn="just" defTabSz="762000" eaLnBrk="0" hangingPunct="0"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>
                <a:srgbClr val="0070C0"/>
              </a:buClr>
              <a:buFont typeface="Arial" pitchFamily="-72" charset="0"/>
              <a:buChar char="►"/>
            </a:pPr>
            <a:endParaRPr lang="fr-FR" sz="2400" b="1" dirty="0">
              <a:solidFill>
                <a:srgbClr val="003366"/>
              </a:solidFill>
            </a:endParaRPr>
          </a:p>
          <a:p>
            <a:pPr marL="457200" indent="-457200" algn="just" defTabSz="762000" eaLnBrk="0" hangingPunct="0"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>
                <a:srgbClr val="0070C0"/>
              </a:buClr>
              <a:buFont typeface="Arial" pitchFamily="-72" charset="0"/>
              <a:buChar char="►"/>
            </a:pPr>
            <a:r>
              <a:rPr lang="fr-FR" sz="2400" b="1" dirty="0" smtClean="0">
                <a:solidFill>
                  <a:srgbClr val="003366"/>
                </a:solidFill>
              </a:rPr>
              <a:t>Un devoir terminal en janvier.</a:t>
            </a:r>
          </a:p>
          <a:p>
            <a:pPr algn="just" defTabSz="762000" eaLnBrk="0" hangingPunct="0"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>
                <a:srgbClr val="0070C0"/>
              </a:buClr>
            </a:pPr>
            <a:endParaRPr lang="fr-FR" sz="2400" b="1" dirty="0">
              <a:solidFill>
                <a:srgbClr val="003366"/>
              </a:solidFill>
            </a:endParaRPr>
          </a:p>
          <a:p>
            <a:pPr marL="457200" indent="-457200" algn="just" defTabSz="762000" eaLnBrk="0" hangingPunct="0"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>
                <a:srgbClr val="0070C0"/>
              </a:buClr>
              <a:buFont typeface="Arial" pitchFamily="-72" charset="0"/>
              <a:buChar char="►"/>
            </a:pPr>
            <a:r>
              <a:rPr lang="fr-FR" sz="2400" b="1" dirty="0" smtClean="0">
                <a:solidFill>
                  <a:srgbClr val="003366"/>
                </a:solidFill>
              </a:rPr>
              <a:t>Entre </a:t>
            </a:r>
            <a:r>
              <a:rPr lang="fr-FR" sz="2400" b="1" dirty="0" smtClean="0">
                <a:solidFill>
                  <a:srgbClr val="FF6600"/>
                </a:solidFill>
              </a:rPr>
              <a:t>5 et 10 notes par UE</a:t>
            </a:r>
            <a:endParaRPr lang="fr-FR" sz="2400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8313" y="0"/>
            <a:ext cx="8686800" cy="913638"/>
          </a:xfrm>
        </p:spPr>
        <p:txBody>
          <a:bodyPr/>
          <a:lstStyle/>
          <a:p>
            <a:pPr algn="ctr" eaLnBrk="1" hangingPunct="1"/>
            <a:r>
              <a:rPr lang="fr-FR" sz="3200" b="1" dirty="0" smtClean="0"/>
              <a:t>Les aides à ma disposition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0" y="1238926"/>
            <a:ext cx="8986981" cy="5080762"/>
          </a:xfrm>
        </p:spPr>
        <p:txBody>
          <a:bodyPr/>
          <a:lstStyle/>
          <a:p>
            <a:pPr indent="0">
              <a:spcBef>
                <a:spcPts val="1200"/>
              </a:spcBef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400" b="1" dirty="0" smtClean="0">
                <a:solidFill>
                  <a:srgbClr val="002060"/>
                </a:solidFill>
              </a:rPr>
              <a:t> La plateforme pédagogique MOODLE</a:t>
            </a:r>
          </a:p>
          <a:p>
            <a:pPr indent="0" eaLnBrk="1" hangingPunct="1">
              <a:spcBef>
                <a:spcPts val="1200"/>
              </a:spcBef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400" b="1" dirty="0" smtClean="0">
                <a:solidFill>
                  <a:srgbClr val="FF9900"/>
                </a:solidFill>
              </a:rPr>
              <a:t> </a:t>
            </a:r>
            <a:r>
              <a:rPr lang="fr-FR" sz="2400" b="1" dirty="0" smtClean="0">
                <a:solidFill>
                  <a:srgbClr val="FF6600"/>
                </a:solidFill>
              </a:rPr>
              <a:t>Accès à des cours de Remise à niveau dès Juillet</a:t>
            </a:r>
          </a:p>
          <a:p>
            <a:pPr indent="0" eaLnBrk="1" hangingPunct="1">
              <a:spcBef>
                <a:spcPts val="1200"/>
              </a:spcBef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400" b="1" dirty="0" smtClean="0">
                <a:solidFill>
                  <a:srgbClr val="002060"/>
                </a:solidFill>
              </a:rPr>
              <a:t> Des documents polycopiés</a:t>
            </a:r>
          </a:p>
          <a:p>
            <a:pPr indent="0">
              <a:spcBef>
                <a:spcPts val="1200"/>
              </a:spcBef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400" b="1" dirty="0" smtClean="0">
                <a:solidFill>
                  <a:srgbClr val="002060"/>
                </a:solidFill>
              </a:rPr>
              <a:t> Le tutorat</a:t>
            </a:r>
          </a:p>
          <a:p>
            <a:pPr indent="0">
              <a:spcBef>
                <a:spcPts val="1200"/>
              </a:spcBef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400" b="1" dirty="0" smtClean="0">
                <a:solidFill>
                  <a:srgbClr val="002060"/>
                </a:solidFill>
              </a:rPr>
              <a:t> La Bibliothèque Universitaire</a:t>
            </a:r>
          </a:p>
          <a:p>
            <a:pPr indent="0">
              <a:spcBef>
                <a:spcPts val="1200"/>
              </a:spcBef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400" b="1" dirty="0" smtClean="0">
                <a:solidFill>
                  <a:srgbClr val="002060"/>
                </a:solidFill>
              </a:rPr>
              <a:t> Le service PHASE </a:t>
            </a:r>
          </a:p>
          <a:p>
            <a:pPr indent="0">
              <a:spcBef>
                <a:spcPts val="1200"/>
              </a:spcBef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400" b="1" dirty="0" smtClean="0">
                <a:solidFill>
                  <a:srgbClr val="002060"/>
                </a:solidFill>
              </a:rPr>
              <a:t> Un enseignant-référent vous sera proposé courant octobre (démarche volontaire)</a:t>
            </a:r>
          </a:p>
          <a:p>
            <a:pPr indent="0">
              <a:spcBef>
                <a:spcPts val="1200"/>
              </a:spcBef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dispositif d’accompagnement à la réussite pour les étudiants admis en « Oui si »</a:t>
            </a:r>
          </a:p>
          <a:p>
            <a:pPr indent="0">
              <a:spcBef>
                <a:spcPts val="1200"/>
              </a:spcBef>
              <a:buNone/>
            </a:pPr>
            <a:endParaRPr lang="fr-FR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FR" sz="3600" b="1" dirty="0" smtClean="0"/>
              <a:t>Le service PHASE</a:t>
            </a:r>
          </a:p>
        </p:txBody>
      </p:sp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264950" y="1842935"/>
            <a:ext cx="874871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400" b="1" dirty="0">
                <a:solidFill>
                  <a:srgbClr val="003366"/>
                </a:solidFill>
              </a:rPr>
              <a:t>Peut vous aider si vous êtes </a:t>
            </a:r>
            <a:r>
              <a:rPr lang="fr-FR" sz="2400" b="1" dirty="0" smtClean="0">
                <a:solidFill>
                  <a:srgbClr val="003366"/>
                </a:solidFill>
              </a:rPr>
              <a:t>:</a:t>
            </a:r>
            <a:endParaRPr lang="fr-FR" sz="2400" b="1" dirty="0">
              <a:solidFill>
                <a:srgbClr val="003366"/>
              </a:solidFill>
            </a:endParaRPr>
          </a:p>
          <a:p>
            <a:pPr eaLnBrk="0" hangingPunct="0">
              <a:lnSpc>
                <a:spcPct val="150000"/>
              </a:lnSpc>
              <a:buClr>
                <a:srgbClr val="0070C0"/>
              </a:buClr>
              <a:buSzPct val="70000"/>
              <a:buFont typeface="Times" pitchFamily="-72" charset="0"/>
              <a:buChar char="►"/>
            </a:pPr>
            <a:r>
              <a:rPr lang="fr-FR" sz="2400" b="1" dirty="0" smtClean="0">
                <a:solidFill>
                  <a:srgbClr val="009999"/>
                </a:solidFill>
              </a:rPr>
              <a:t> </a:t>
            </a:r>
            <a:r>
              <a:rPr lang="fr-FR" sz="2400" b="1" dirty="0" smtClean="0">
                <a:solidFill>
                  <a:srgbClr val="002060"/>
                </a:solidFill>
              </a:rPr>
              <a:t>En </a:t>
            </a:r>
            <a:r>
              <a:rPr lang="fr-FR" sz="2400" b="1" dirty="0">
                <a:solidFill>
                  <a:srgbClr val="002060"/>
                </a:solidFill>
              </a:rPr>
              <a:t>situation de </a:t>
            </a:r>
            <a:r>
              <a:rPr lang="fr-FR" sz="2400" b="1" dirty="0" smtClean="0">
                <a:solidFill>
                  <a:srgbClr val="002060"/>
                </a:solidFill>
              </a:rPr>
              <a:t>handicap et/ou de longue </a:t>
            </a:r>
            <a:r>
              <a:rPr lang="fr-FR" sz="2400" b="1" dirty="0">
                <a:solidFill>
                  <a:srgbClr val="002060"/>
                </a:solidFill>
              </a:rPr>
              <a:t>maladie. </a:t>
            </a:r>
            <a:endParaRPr lang="fr-FR" sz="2400" b="1" dirty="0" smtClean="0">
              <a:solidFill>
                <a:srgbClr val="002060"/>
              </a:solidFill>
            </a:endParaRPr>
          </a:p>
          <a:p>
            <a:pPr eaLnBrk="0" hangingPunct="0">
              <a:lnSpc>
                <a:spcPct val="150000"/>
              </a:lnSpc>
              <a:buClr>
                <a:srgbClr val="0070C0"/>
              </a:buClr>
              <a:buSzPct val="70000"/>
              <a:buFont typeface="Times" pitchFamily="-72" charset="0"/>
              <a:buChar char="►"/>
            </a:pPr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dirty="0" smtClean="0">
                <a:solidFill>
                  <a:srgbClr val="002060"/>
                </a:solidFill>
              </a:rPr>
              <a:t>Sportif </a:t>
            </a:r>
            <a:r>
              <a:rPr lang="fr-FR" sz="2400" b="1" dirty="0" smtClean="0">
                <a:solidFill>
                  <a:srgbClr val="002060"/>
                </a:solidFill>
              </a:rPr>
              <a:t>ou artiste de </a:t>
            </a:r>
            <a:r>
              <a:rPr lang="fr-FR" sz="2400" b="1" dirty="0">
                <a:solidFill>
                  <a:srgbClr val="002060"/>
                </a:solidFill>
              </a:rPr>
              <a:t>haut </a:t>
            </a:r>
            <a:r>
              <a:rPr lang="fr-FR" sz="2400" b="1" dirty="0" smtClean="0">
                <a:solidFill>
                  <a:srgbClr val="002060"/>
                </a:solidFill>
              </a:rPr>
              <a:t>niveau</a:t>
            </a:r>
          </a:p>
          <a:p>
            <a:pPr eaLnBrk="0" hangingPunct="0">
              <a:lnSpc>
                <a:spcPct val="150000"/>
              </a:lnSpc>
              <a:buClr>
                <a:srgbClr val="0070C0"/>
              </a:buClr>
              <a:buSzPct val="70000"/>
              <a:buFont typeface="Times" pitchFamily="-72" charset="0"/>
              <a:buChar char="►"/>
            </a:pPr>
            <a:r>
              <a:rPr lang="fr-FR" sz="2400" b="1" dirty="0" smtClean="0">
                <a:solidFill>
                  <a:srgbClr val="002060"/>
                </a:solidFill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</a:rPr>
              <a:t>Impliqué.e</a:t>
            </a:r>
            <a:r>
              <a:rPr lang="fr-FR" sz="2400" b="1" dirty="0" smtClean="0">
                <a:solidFill>
                  <a:srgbClr val="002060"/>
                </a:solidFill>
              </a:rPr>
              <a:t> dans </a:t>
            </a:r>
            <a:r>
              <a:rPr lang="fr-FR" sz="2400" b="1" dirty="0">
                <a:solidFill>
                  <a:srgbClr val="002060"/>
                </a:solidFill>
              </a:rPr>
              <a:t>la vie </a:t>
            </a:r>
            <a:r>
              <a:rPr lang="fr-FR" sz="2400" b="1" dirty="0" smtClean="0">
                <a:solidFill>
                  <a:srgbClr val="002060"/>
                </a:solidFill>
              </a:rPr>
              <a:t>universitaire (</a:t>
            </a:r>
            <a:r>
              <a:rPr lang="fr-FR" sz="2400" b="1" dirty="0" err="1" smtClean="0">
                <a:solidFill>
                  <a:srgbClr val="002060"/>
                </a:solidFill>
              </a:rPr>
              <a:t>élu.e</a:t>
            </a:r>
            <a:r>
              <a:rPr lang="fr-FR" sz="2400" b="1" dirty="0" smtClean="0">
                <a:solidFill>
                  <a:srgbClr val="002060"/>
                </a:solidFill>
              </a:rPr>
              <a:t>, </a:t>
            </a:r>
            <a:r>
              <a:rPr lang="fr-FR" sz="2400" b="1" dirty="0" err="1" smtClean="0">
                <a:solidFill>
                  <a:srgbClr val="002060"/>
                </a:solidFill>
              </a:rPr>
              <a:t>etc</a:t>
            </a:r>
            <a:r>
              <a:rPr lang="fr-FR" sz="2400" b="1" dirty="0" smtClean="0">
                <a:solidFill>
                  <a:srgbClr val="002060"/>
                </a:solidFill>
              </a:rPr>
              <a:t>)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88606" y="5436692"/>
            <a:ext cx="89250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 eaLnBrk="0" hangingPunct="0">
              <a:lnSpc>
                <a:spcPts val="2400"/>
              </a:lnSpc>
            </a:pPr>
            <a:r>
              <a:rPr lang="fr-FR" sz="2200" b="1" dirty="0">
                <a:solidFill>
                  <a:srgbClr val="003366"/>
                </a:solidFill>
              </a:rPr>
              <a:t>En vous proposant des </a:t>
            </a:r>
            <a:r>
              <a:rPr lang="fr-FR" sz="2200" b="1" dirty="0" smtClean="0">
                <a:solidFill>
                  <a:srgbClr val="FF6600"/>
                </a:solidFill>
              </a:rPr>
              <a:t>aménagements</a:t>
            </a:r>
            <a:r>
              <a:rPr lang="fr-FR" sz="2200" b="1" dirty="0">
                <a:solidFill>
                  <a:srgbClr val="003366"/>
                </a:solidFill>
              </a:rPr>
              <a:t> </a:t>
            </a:r>
            <a:r>
              <a:rPr lang="fr-FR" sz="2200" b="1" dirty="0" smtClean="0">
                <a:solidFill>
                  <a:srgbClr val="003366"/>
                </a:solidFill>
              </a:rPr>
              <a:t>temporels</a:t>
            </a:r>
            <a:r>
              <a:rPr lang="fr-FR" sz="2200" b="1" dirty="0">
                <a:solidFill>
                  <a:srgbClr val="003366"/>
                </a:solidFill>
              </a:rPr>
              <a:t>, pédagogiques ou </a:t>
            </a:r>
            <a:r>
              <a:rPr lang="fr-FR" sz="2200" b="1" dirty="0" smtClean="0">
                <a:solidFill>
                  <a:srgbClr val="003366"/>
                </a:solidFill>
              </a:rPr>
              <a:t>techniques de </a:t>
            </a:r>
            <a:r>
              <a:rPr lang="fr-FR" sz="2200" b="1" dirty="0">
                <a:solidFill>
                  <a:srgbClr val="003366"/>
                </a:solidFill>
              </a:rPr>
              <a:t>votre </a:t>
            </a:r>
            <a:r>
              <a:rPr lang="fr-FR" sz="2000" b="1" dirty="0" smtClean="0">
                <a:solidFill>
                  <a:srgbClr val="003366"/>
                </a:solidFill>
              </a:rPr>
              <a:t>EDT</a:t>
            </a:r>
            <a:r>
              <a:rPr lang="fr-FR" sz="2200" b="1" dirty="0">
                <a:solidFill>
                  <a:srgbClr val="003366"/>
                </a:solidFill>
              </a:rPr>
              <a:t> </a:t>
            </a:r>
            <a:r>
              <a:rPr lang="fr-FR" sz="2200" b="1" dirty="0" smtClean="0">
                <a:solidFill>
                  <a:srgbClr val="003366"/>
                </a:solidFill>
              </a:rPr>
              <a:t>(demande </a:t>
            </a:r>
            <a:r>
              <a:rPr lang="fr-FR" sz="2200" b="1" dirty="0">
                <a:solidFill>
                  <a:srgbClr val="003366"/>
                </a:solidFill>
              </a:rPr>
              <a:t>d’accompagnement à la rentrée)</a:t>
            </a:r>
          </a:p>
        </p:txBody>
      </p:sp>
    </p:spTree>
    <p:extLst>
      <p:ext uri="{BB962C8B-B14F-4D97-AF65-F5344CB8AC3E}">
        <p14:creationId xmlns:p14="http://schemas.microsoft.com/office/powerpoint/2010/main" val="41154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FR" sz="3600" b="1" dirty="0" smtClean="0"/>
              <a:t>Le </a:t>
            </a:r>
            <a:r>
              <a:rPr lang="fr-FR" sz="3600" b="1" dirty="0" smtClean="0"/>
              <a:t>département Licence</a:t>
            </a:r>
            <a:endParaRPr lang="fr-FR" sz="3600" b="1" dirty="0" smtClean="0"/>
          </a:p>
        </p:txBody>
      </p:sp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264950" y="1328505"/>
            <a:ext cx="874871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400" b="1" dirty="0">
                <a:solidFill>
                  <a:srgbClr val="003366"/>
                </a:solidFill>
              </a:rPr>
              <a:t>Peut vous aider si vous êtes </a:t>
            </a:r>
            <a:r>
              <a:rPr lang="fr-FR" sz="2400" b="1" dirty="0" smtClean="0">
                <a:solidFill>
                  <a:srgbClr val="003366"/>
                </a:solidFill>
              </a:rPr>
              <a:t>:</a:t>
            </a:r>
            <a:endParaRPr lang="fr-FR" sz="800" b="1" dirty="0">
              <a:solidFill>
                <a:srgbClr val="003366"/>
              </a:solidFill>
            </a:endParaRPr>
          </a:p>
          <a:p>
            <a:pPr eaLnBrk="0" hangingPunct="0">
              <a:lnSpc>
                <a:spcPct val="150000"/>
              </a:lnSpc>
              <a:buClr>
                <a:srgbClr val="0070C0"/>
              </a:buClr>
              <a:buSzPct val="70000"/>
              <a:buFont typeface="Times" pitchFamily="-72" charset="0"/>
              <a:buChar char="►"/>
            </a:pPr>
            <a:r>
              <a:rPr lang="fr-FR" sz="2000" b="1" dirty="0" smtClean="0">
                <a:solidFill>
                  <a:srgbClr val="002060"/>
                </a:solidFill>
              </a:rPr>
              <a:t> En </a:t>
            </a:r>
            <a:r>
              <a:rPr lang="fr-FR" sz="2000" b="1" dirty="0" smtClean="0">
                <a:solidFill>
                  <a:srgbClr val="002060"/>
                </a:solidFill>
              </a:rPr>
              <a:t>double </a:t>
            </a:r>
            <a:r>
              <a:rPr lang="fr-FR" sz="2000" b="1" dirty="0">
                <a:solidFill>
                  <a:srgbClr val="002060"/>
                </a:solidFill>
              </a:rPr>
              <a:t>cursus (dans un autre établissement ou collège)</a:t>
            </a:r>
          </a:p>
          <a:p>
            <a:pPr eaLnBrk="0" hangingPunct="0">
              <a:lnSpc>
                <a:spcPct val="150000"/>
              </a:lnSpc>
              <a:buClr>
                <a:srgbClr val="0070C0"/>
              </a:buClr>
              <a:buSzPct val="70000"/>
              <a:buFont typeface="Times" pitchFamily="-72" charset="0"/>
              <a:buChar char="►"/>
            </a:pP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Salarié.e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(contrat de travail d’au moins 15h/semaine</a:t>
            </a:r>
            <a:r>
              <a:rPr lang="fr-FR" sz="2000" b="1" dirty="0" smtClean="0">
                <a:solidFill>
                  <a:srgbClr val="002060"/>
                </a:solidFill>
              </a:rPr>
              <a:t>)</a:t>
            </a:r>
            <a:endParaRPr lang="fr-FR" sz="2000" b="1" dirty="0">
              <a:solidFill>
                <a:srgbClr val="002060"/>
              </a:solidFill>
            </a:endParaRPr>
          </a:p>
          <a:p>
            <a:pPr eaLnBrk="0" hangingPunct="0">
              <a:lnSpc>
                <a:spcPct val="150000"/>
              </a:lnSpc>
              <a:buClr>
                <a:srgbClr val="0070C0"/>
              </a:buClr>
              <a:buSzPct val="70000"/>
              <a:buFont typeface="Times" pitchFamily="-72" charset="0"/>
              <a:buChar char="►"/>
            </a:pPr>
            <a:r>
              <a:rPr lang="fr-FR" sz="2000" b="1" dirty="0">
                <a:solidFill>
                  <a:srgbClr val="002060"/>
                </a:solidFill>
              </a:rPr>
              <a:t> Service national (service civique, réserve opérationnelle, volontariat) </a:t>
            </a:r>
          </a:p>
          <a:p>
            <a:pPr eaLnBrk="0" hangingPunct="0">
              <a:lnSpc>
                <a:spcPct val="150000"/>
              </a:lnSpc>
              <a:buClr>
                <a:srgbClr val="0070C0"/>
              </a:buClr>
              <a:buSzPct val="70000"/>
              <a:buFont typeface="Times" pitchFamily="-72" charset="0"/>
              <a:buChar char="►"/>
            </a:pP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Etudiant.e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Entrepreneur.e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(titulaire du statut national</a:t>
            </a:r>
            <a:r>
              <a:rPr lang="fr-FR" sz="2000" b="1" dirty="0" smtClean="0">
                <a:solidFill>
                  <a:srgbClr val="002060"/>
                </a:solidFill>
              </a:rPr>
              <a:t>)</a:t>
            </a:r>
            <a:endParaRPr lang="fr-FR" sz="2000" b="1" dirty="0">
              <a:solidFill>
                <a:srgbClr val="002060"/>
              </a:solidFill>
            </a:endParaRPr>
          </a:p>
          <a:p>
            <a:pPr eaLnBrk="0" hangingPunct="0">
              <a:lnSpc>
                <a:spcPct val="150000"/>
              </a:lnSpc>
              <a:buClr>
                <a:srgbClr val="0070C0"/>
              </a:buClr>
              <a:buSzPct val="70000"/>
              <a:buFont typeface="Times" pitchFamily="-72" charset="0"/>
              <a:buChar char="►"/>
            </a:pPr>
            <a:r>
              <a:rPr lang="fr-FR" sz="2000" b="1" dirty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Chargé.e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de </a:t>
            </a:r>
            <a:r>
              <a:rPr lang="fr-FR" sz="2000" b="1" dirty="0" smtClean="0">
                <a:solidFill>
                  <a:srgbClr val="002060"/>
                </a:solidFill>
              </a:rPr>
              <a:t>famille</a:t>
            </a:r>
          </a:p>
          <a:p>
            <a:pPr eaLnBrk="0" hangingPunct="0">
              <a:lnSpc>
                <a:spcPct val="150000"/>
              </a:lnSpc>
              <a:buClr>
                <a:srgbClr val="0070C0"/>
              </a:buClr>
              <a:buSzPct val="70000"/>
              <a:buFont typeface="Times" pitchFamily="-72" charset="0"/>
              <a:buChar char="►"/>
            </a:pPr>
            <a:r>
              <a:rPr lang="fr-FR" sz="2000" b="1" dirty="0" smtClean="0">
                <a:solidFill>
                  <a:srgbClr val="002060"/>
                </a:solidFill>
              </a:rPr>
              <a:t> Femme </a:t>
            </a:r>
            <a:r>
              <a:rPr lang="fr-FR" sz="2000" b="1" dirty="0">
                <a:solidFill>
                  <a:srgbClr val="002060"/>
                </a:solidFill>
              </a:rPr>
              <a:t>enceinte.</a:t>
            </a:r>
          </a:p>
          <a:p>
            <a:pPr eaLnBrk="0" hangingPunct="0">
              <a:lnSpc>
                <a:spcPct val="150000"/>
              </a:lnSpc>
              <a:buClr>
                <a:srgbClr val="0070C0"/>
              </a:buClr>
              <a:buSzPct val="70000"/>
            </a:pPr>
            <a:endParaRPr lang="fr-FR" sz="2000" b="1" dirty="0" smtClean="0">
              <a:solidFill>
                <a:srgbClr val="002060"/>
              </a:solidFill>
            </a:endParaRPr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88606" y="5436692"/>
            <a:ext cx="89250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 eaLnBrk="0" hangingPunct="0">
              <a:lnSpc>
                <a:spcPts val="2400"/>
              </a:lnSpc>
            </a:pPr>
            <a:r>
              <a:rPr lang="fr-FR" sz="2200" b="1" dirty="0">
                <a:solidFill>
                  <a:srgbClr val="003366"/>
                </a:solidFill>
              </a:rPr>
              <a:t>En vous proposant des </a:t>
            </a:r>
            <a:r>
              <a:rPr lang="fr-FR" sz="2200" b="1" dirty="0" smtClean="0">
                <a:solidFill>
                  <a:srgbClr val="FF6600"/>
                </a:solidFill>
              </a:rPr>
              <a:t>aménagements</a:t>
            </a:r>
            <a:r>
              <a:rPr lang="fr-FR" sz="2200" b="1" dirty="0">
                <a:solidFill>
                  <a:srgbClr val="003366"/>
                </a:solidFill>
              </a:rPr>
              <a:t> </a:t>
            </a:r>
            <a:r>
              <a:rPr lang="fr-FR" sz="2200" b="1" dirty="0" smtClean="0">
                <a:solidFill>
                  <a:srgbClr val="003366"/>
                </a:solidFill>
              </a:rPr>
              <a:t>temporels</a:t>
            </a:r>
            <a:r>
              <a:rPr lang="fr-FR" sz="2200" b="1" dirty="0">
                <a:solidFill>
                  <a:srgbClr val="003366"/>
                </a:solidFill>
              </a:rPr>
              <a:t>, pédagogiques ou </a:t>
            </a:r>
            <a:r>
              <a:rPr lang="fr-FR" sz="2200" b="1" dirty="0" smtClean="0">
                <a:solidFill>
                  <a:srgbClr val="003366"/>
                </a:solidFill>
              </a:rPr>
              <a:t>techniques de </a:t>
            </a:r>
            <a:r>
              <a:rPr lang="fr-FR" sz="2200" b="1" dirty="0">
                <a:solidFill>
                  <a:srgbClr val="003366"/>
                </a:solidFill>
              </a:rPr>
              <a:t>votre </a:t>
            </a:r>
            <a:r>
              <a:rPr lang="fr-FR" sz="2000" b="1" dirty="0" smtClean="0">
                <a:solidFill>
                  <a:srgbClr val="003366"/>
                </a:solidFill>
              </a:rPr>
              <a:t>EDT</a:t>
            </a:r>
            <a:r>
              <a:rPr lang="fr-FR" sz="2200" b="1" dirty="0">
                <a:solidFill>
                  <a:srgbClr val="003366"/>
                </a:solidFill>
              </a:rPr>
              <a:t> </a:t>
            </a:r>
            <a:r>
              <a:rPr lang="fr-FR" sz="2200" b="1" dirty="0" smtClean="0">
                <a:solidFill>
                  <a:srgbClr val="003366"/>
                </a:solidFill>
              </a:rPr>
              <a:t>(demande </a:t>
            </a:r>
            <a:r>
              <a:rPr lang="fr-FR" sz="2200" b="1" dirty="0">
                <a:solidFill>
                  <a:srgbClr val="003366"/>
                </a:solidFill>
              </a:rPr>
              <a:t>d’accompagnement à la rentrée)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8"/>
            <a:ext cx="8686800" cy="913638"/>
          </a:xfrm>
        </p:spPr>
        <p:txBody>
          <a:bodyPr/>
          <a:lstStyle/>
          <a:p>
            <a:r>
              <a:rPr lang="fr-FR" sz="3600" b="1" dirty="0" smtClean="0"/>
              <a:t>Accompagnement des étudiants</a:t>
            </a:r>
          </a:p>
        </p:txBody>
      </p:sp>
      <p:sp>
        <p:nvSpPr>
          <p:cNvPr id="222218" name="Text Box 10"/>
          <p:cNvSpPr txBox="1">
            <a:spLocks noChangeArrowheads="1"/>
          </p:cNvSpPr>
          <p:nvPr/>
        </p:nvSpPr>
        <p:spPr bwMode="auto">
          <a:xfrm>
            <a:off x="327224" y="2367666"/>
            <a:ext cx="8524011" cy="268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>
              <a:spcAft>
                <a:spcPts val="0"/>
              </a:spcAft>
              <a:buClr>
                <a:srgbClr val="0070C0"/>
              </a:buClr>
              <a:buFont typeface="Times" pitchFamily="8" charset="0"/>
              <a:buChar char="►"/>
              <a:defRPr/>
            </a:pPr>
            <a:r>
              <a:rPr lang="fr-FR" sz="2400" b="1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 </a:t>
            </a:r>
            <a:r>
              <a:rPr lang="fr-FR" sz="2400" b="1" dirty="0" smtClean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Suivi </a:t>
            </a:r>
            <a:r>
              <a:rPr lang="fr-FR" sz="2400" b="1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individuel par un </a:t>
            </a:r>
            <a:r>
              <a:rPr lang="fr-FR" sz="2800" b="1" dirty="0" smtClean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Enseignant référent</a:t>
            </a:r>
          </a:p>
          <a:p>
            <a:pPr algn="ctr" eaLnBrk="0" hangingPunct="0">
              <a:spcAft>
                <a:spcPts val="0"/>
              </a:spcAft>
              <a:buClr>
                <a:srgbClr val="FF9933"/>
              </a:buClr>
              <a:defRPr/>
            </a:pPr>
            <a:endParaRPr lang="fr-FR" sz="1600" b="1" dirty="0">
              <a:solidFill>
                <a:srgbClr val="009999"/>
              </a:solidFill>
              <a:latin typeface="+mj-lt"/>
            </a:endParaRPr>
          </a:p>
          <a:p>
            <a:pPr eaLnBrk="0" hangingPunct="0">
              <a:spcAft>
                <a:spcPts val="0"/>
              </a:spcAft>
              <a:buClr>
                <a:srgbClr val="FF9933"/>
              </a:buClr>
              <a:defRPr/>
            </a:pPr>
            <a:r>
              <a:rPr lang="fr-FR" sz="2400" b="1" dirty="0" smtClean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	</a:t>
            </a:r>
            <a:r>
              <a:rPr lang="fr-FR" sz="2400" b="1" dirty="0" smtClean="0">
                <a:solidFill>
                  <a:srgbClr val="FF6600"/>
                </a:solidFill>
                <a:latin typeface="+mj-lt"/>
                <a:ea typeface="+mn-ea"/>
                <a:cs typeface="+mn-cs"/>
              </a:rPr>
              <a:t>Pour les étudiants volontaires (effectifs limités)</a:t>
            </a:r>
          </a:p>
          <a:p>
            <a:pPr algn="just" eaLnBrk="0" hangingPunct="0">
              <a:lnSpc>
                <a:spcPct val="150000"/>
              </a:lnSpc>
              <a:spcAft>
                <a:spcPts val="0"/>
              </a:spcAft>
              <a:buClr>
                <a:srgbClr val="FF9933"/>
              </a:buClr>
              <a:defRPr/>
            </a:pPr>
            <a:endParaRPr lang="fr-FR" sz="2400" b="1" dirty="0" smtClean="0">
              <a:solidFill>
                <a:srgbClr val="FF0000"/>
              </a:solidFill>
              <a:latin typeface="+mj-lt"/>
              <a:ea typeface="+mn-ea"/>
              <a:cs typeface="+mn-cs"/>
            </a:endParaRPr>
          </a:p>
          <a:p>
            <a:pPr algn="just" eaLnBrk="0" hangingPunct="0">
              <a:lnSpc>
                <a:spcPct val="120000"/>
              </a:lnSpc>
              <a:spcAft>
                <a:spcPct val="30000"/>
              </a:spcAft>
              <a:buClr>
                <a:srgbClr val="0070C0"/>
              </a:buClr>
              <a:buFont typeface="Times" pitchFamily="8" charset="0"/>
              <a:buChar char="►"/>
              <a:defRPr/>
            </a:pPr>
            <a:r>
              <a:rPr lang="fr-FR" sz="2400" b="1" dirty="0" smtClean="0">
                <a:solidFill>
                  <a:srgbClr val="009999"/>
                </a:solidFill>
                <a:latin typeface="+mj-lt"/>
                <a:ea typeface="+mn-ea"/>
                <a:cs typeface="+mn-cs"/>
              </a:rPr>
              <a:t> </a:t>
            </a:r>
            <a:r>
              <a:rPr lang="fr-FR" sz="2400" b="1" dirty="0">
                <a:solidFill>
                  <a:srgbClr val="002060"/>
                </a:solidFill>
                <a:latin typeface="+mj-lt"/>
              </a:rPr>
              <a:t>Tutorat </a:t>
            </a:r>
            <a:r>
              <a:rPr lang="fr-FR" sz="2400" b="1" dirty="0" smtClean="0">
                <a:solidFill>
                  <a:srgbClr val="002060"/>
                </a:solidFill>
                <a:latin typeface="+mj-lt"/>
              </a:rPr>
              <a:t>disciplinaire proposé tout au long de l’année</a:t>
            </a:r>
          </a:p>
          <a:p>
            <a:pPr algn="just" eaLnBrk="0" hangingPunct="0">
              <a:lnSpc>
                <a:spcPct val="120000"/>
              </a:lnSpc>
              <a:spcAft>
                <a:spcPct val="30000"/>
              </a:spcAft>
              <a:buClr>
                <a:srgbClr val="FF9933"/>
              </a:buClr>
              <a:buFont typeface="Times" pitchFamily="8" charset="0"/>
              <a:buChar char="►"/>
              <a:defRPr/>
            </a:pPr>
            <a:endParaRPr lang="fr-FR" sz="24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3638"/>
          </a:xfrm>
        </p:spPr>
        <p:txBody>
          <a:bodyPr>
            <a:noAutofit/>
          </a:bodyPr>
          <a:lstStyle/>
          <a:p>
            <a:r>
              <a:rPr lang="fr-FR" sz="3200" b="1" dirty="0" smtClean="0"/>
              <a:t>Dispositif d’Accompagnement </a:t>
            </a:r>
            <a:r>
              <a:rPr lang="fr-FR" sz="3200" b="1" dirty="0"/>
              <a:t>à la </a:t>
            </a:r>
            <a:r>
              <a:rPr lang="fr-FR" sz="3200" b="1" dirty="0" smtClean="0"/>
              <a:t>Réussite </a:t>
            </a:r>
            <a:endParaRPr lang="fr-FR" sz="3200" b="1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0" y="1385169"/>
            <a:ext cx="9144000" cy="4591692"/>
          </a:xfrm>
        </p:spPr>
        <p:txBody>
          <a:bodyPr/>
          <a:lstStyle/>
          <a:p>
            <a:pPr marL="0" indent="0" algn="just">
              <a:buNone/>
            </a:pPr>
            <a:r>
              <a:rPr lang="fr-FR" sz="2400" b="1" dirty="0" smtClean="0">
                <a:solidFill>
                  <a:srgbClr val="002060"/>
                </a:solidFill>
              </a:rPr>
              <a:t>Accompagnement</a:t>
            </a:r>
            <a:r>
              <a:rPr lang="fr-FR" sz="2400" dirty="0" smtClean="0">
                <a:solidFill>
                  <a:srgbClr val="002060"/>
                </a:solidFill>
              </a:rPr>
              <a:t> pour une </a:t>
            </a:r>
            <a:r>
              <a:rPr lang="fr-FR" sz="2400" b="1" u="sng" dirty="0" smtClean="0">
                <a:solidFill>
                  <a:srgbClr val="FF0000"/>
                </a:solidFill>
              </a:rPr>
              <a:t>1</a:t>
            </a:r>
            <a:r>
              <a:rPr lang="fr-FR" sz="2400" b="1" u="sng" baseline="30000" dirty="0" smtClean="0">
                <a:solidFill>
                  <a:srgbClr val="FF0000"/>
                </a:solidFill>
              </a:rPr>
              <a:t>ère</a:t>
            </a:r>
            <a:r>
              <a:rPr lang="fr-FR" sz="2400" b="1" u="sng" dirty="0" smtClean="0">
                <a:solidFill>
                  <a:srgbClr val="FF0000"/>
                </a:solidFill>
              </a:rPr>
              <a:t> année de licence en 2</a:t>
            </a:r>
            <a:r>
              <a:rPr lang="fr-FR" sz="2400" b="1" u="sng" dirty="0">
                <a:solidFill>
                  <a:srgbClr val="FF0000"/>
                </a:solidFill>
              </a:rPr>
              <a:t> </a:t>
            </a:r>
            <a:r>
              <a:rPr lang="fr-FR" sz="2400" b="1" u="sng" dirty="0" smtClean="0">
                <a:solidFill>
                  <a:srgbClr val="FF0000"/>
                </a:solidFill>
              </a:rPr>
              <a:t>ans</a:t>
            </a:r>
            <a:r>
              <a:rPr lang="fr-FR" sz="2500" dirty="0" smtClean="0">
                <a:solidFill>
                  <a:srgbClr val="FF0000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fr-FR" sz="1400" dirty="0">
                <a:solidFill>
                  <a:srgbClr val="FF6600"/>
                </a:solidFill>
              </a:rPr>
              <a:t>	</a:t>
            </a:r>
            <a:endParaRPr lang="fr-FR" sz="1400" dirty="0" smtClean="0">
              <a:solidFill>
                <a:srgbClr val="FF6600"/>
              </a:solidFill>
            </a:endParaRPr>
          </a:p>
          <a:p>
            <a:pPr marL="0" indent="0" algn="just">
              <a:buNone/>
            </a:pPr>
            <a:r>
              <a:rPr lang="fr-FR" sz="2400" dirty="0">
                <a:solidFill>
                  <a:srgbClr val="FF6600"/>
                </a:solidFill>
              </a:rPr>
              <a:t>	</a:t>
            </a:r>
            <a:r>
              <a:rPr lang="fr-FR" sz="2400" b="1" dirty="0" smtClean="0">
                <a:solidFill>
                  <a:srgbClr val="002060"/>
                </a:solidFill>
              </a:rPr>
              <a:t>Etalement d’études pour éviter le redoublement </a:t>
            </a:r>
            <a:r>
              <a:rPr lang="fr-FR" sz="2400" dirty="0" smtClean="0">
                <a:solidFill>
                  <a:srgbClr val="002060"/>
                </a:solidFill>
              </a:rPr>
              <a:t>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b="1" dirty="0" smtClean="0">
                <a:solidFill>
                  <a:srgbClr val="002060"/>
                </a:solidFill>
              </a:rPr>
              <a:t>Suivi individualisé régulier </a:t>
            </a:r>
            <a:r>
              <a:rPr lang="fr-FR" sz="2000" dirty="0" smtClean="0">
                <a:solidFill>
                  <a:srgbClr val="002060"/>
                </a:solidFill>
              </a:rPr>
              <a:t>avec le même directeur d’études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b="1" dirty="0" smtClean="0">
                <a:solidFill>
                  <a:srgbClr val="002060"/>
                </a:solidFill>
              </a:rPr>
              <a:t>Contrat </a:t>
            </a:r>
            <a:r>
              <a:rPr lang="fr-FR" sz="2000" b="1" dirty="0">
                <a:solidFill>
                  <a:srgbClr val="002060"/>
                </a:solidFill>
              </a:rPr>
              <a:t>de réussite </a:t>
            </a:r>
            <a:r>
              <a:rPr lang="fr-FR" sz="2000" b="1" dirty="0" smtClean="0">
                <a:solidFill>
                  <a:srgbClr val="002060"/>
                </a:solidFill>
              </a:rPr>
              <a:t>pédagogique</a:t>
            </a:r>
            <a:endParaRPr lang="fr-FR" sz="800" dirty="0" smtClean="0">
              <a:solidFill>
                <a:srgbClr val="002060"/>
              </a:solidFill>
            </a:endParaRP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b="1" dirty="0" smtClean="0">
                <a:solidFill>
                  <a:srgbClr val="002060"/>
                </a:solidFill>
              </a:rPr>
              <a:t>Chaque </a:t>
            </a:r>
            <a:r>
              <a:rPr lang="fr-FR" sz="2000" b="1" dirty="0">
                <a:solidFill>
                  <a:srgbClr val="002060"/>
                </a:solidFill>
              </a:rPr>
              <a:t>semestre</a:t>
            </a:r>
            <a:r>
              <a:rPr lang="fr-FR" sz="2000" dirty="0">
                <a:solidFill>
                  <a:srgbClr val="002060"/>
                </a:solidFill>
              </a:rPr>
              <a:t>: </a:t>
            </a:r>
          </a:p>
          <a:p>
            <a:pPr lvl="2" algn="just">
              <a:lnSpc>
                <a:spcPct val="150000"/>
              </a:lnSpc>
            </a:pPr>
            <a:r>
              <a:rPr lang="fr-FR" sz="2200" dirty="0">
                <a:solidFill>
                  <a:srgbClr val="002060"/>
                </a:solidFill>
              </a:rPr>
              <a:t>la moitié des </a:t>
            </a:r>
            <a:r>
              <a:rPr lang="fr-FR" sz="2200" dirty="0" smtClean="0">
                <a:solidFill>
                  <a:srgbClr val="002060"/>
                </a:solidFill>
              </a:rPr>
              <a:t>UE obligatoires  </a:t>
            </a:r>
            <a:r>
              <a:rPr lang="fr-FR" sz="2200" b="1" dirty="0" smtClean="0">
                <a:solidFill>
                  <a:srgbClr val="FF6600"/>
                </a:solidFill>
                <a:sym typeface="Wingdings"/>
              </a:rPr>
              <a:t> </a:t>
            </a:r>
            <a:r>
              <a:rPr lang="fr-FR" sz="2200" b="1" dirty="0" smtClean="0">
                <a:solidFill>
                  <a:srgbClr val="FF6600"/>
                </a:solidFill>
              </a:rPr>
              <a:t>obtention </a:t>
            </a:r>
            <a:r>
              <a:rPr lang="fr-FR" sz="2200" b="1" dirty="0">
                <a:solidFill>
                  <a:srgbClr val="FF6600"/>
                </a:solidFill>
              </a:rPr>
              <a:t>de crédits </a:t>
            </a:r>
            <a:r>
              <a:rPr lang="fr-FR" sz="2200" b="1" dirty="0" smtClean="0">
                <a:solidFill>
                  <a:srgbClr val="FF6600"/>
                </a:solidFill>
              </a:rPr>
              <a:t>ECTS</a:t>
            </a:r>
            <a:endParaRPr lang="fr-FR" sz="2200" dirty="0">
              <a:solidFill>
                <a:srgbClr val="002060"/>
              </a:solidFill>
            </a:endParaRPr>
          </a:p>
          <a:p>
            <a:pPr lvl="2" algn="just"/>
            <a:r>
              <a:rPr lang="fr-FR" sz="2200" dirty="0">
                <a:solidFill>
                  <a:srgbClr val="002060"/>
                </a:solidFill>
              </a:rPr>
              <a:t>des </a:t>
            </a:r>
            <a:r>
              <a:rPr lang="fr-FR" sz="2200" b="1" dirty="0">
                <a:solidFill>
                  <a:srgbClr val="002060"/>
                </a:solidFill>
              </a:rPr>
              <a:t>enseignements de remédiation </a:t>
            </a:r>
            <a:r>
              <a:rPr lang="fr-FR" sz="2200" dirty="0">
                <a:solidFill>
                  <a:srgbClr val="002060"/>
                </a:solidFill>
              </a:rPr>
              <a:t>sur les disciplines scientifiques</a:t>
            </a:r>
            <a:r>
              <a:rPr lang="fr-FR" sz="2200" dirty="0"/>
              <a:t> </a:t>
            </a:r>
            <a:endParaRPr lang="fr-FR" sz="2200" dirty="0" smtClean="0"/>
          </a:p>
          <a:p>
            <a:pPr lvl="2" algn="just">
              <a:lnSpc>
                <a:spcPct val="150000"/>
              </a:lnSpc>
            </a:pPr>
            <a:r>
              <a:rPr lang="fr-FR" sz="2200" dirty="0" smtClean="0">
                <a:solidFill>
                  <a:srgbClr val="002060"/>
                </a:solidFill>
              </a:rPr>
              <a:t>Séances </a:t>
            </a:r>
            <a:r>
              <a:rPr lang="fr-FR" sz="2200" dirty="0">
                <a:solidFill>
                  <a:srgbClr val="002060"/>
                </a:solidFill>
              </a:rPr>
              <a:t>de </a:t>
            </a:r>
            <a:r>
              <a:rPr lang="fr-FR" sz="2200" b="1" dirty="0">
                <a:solidFill>
                  <a:srgbClr val="002060"/>
                </a:solidFill>
              </a:rPr>
              <a:t>tutorat individuel </a:t>
            </a:r>
            <a:r>
              <a:rPr lang="fr-FR" sz="2200" dirty="0">
                <a:solidFill>
                  <a:srgbClr val="002060"/>
                </a:solidFill>
              </a:rPr>
              <a:t>sur </a:t>
            </a:r>
            <a:r>
              <a:rPr lang="fr-FR" sz="2200" dirty="0" smtClean="0">
                <a:solidFill>
                  <a:srgbClr val="002060"/>
                </a:solidFill>
              </a:rPr>
              <a:t>objectifs</a:t>
            </a:r>
          </a:p>
          <a:p>
            <a:pPr lvl="2" algn="just"/>
            <a:endParaRPr lang="fr-FR" sz="800" dirty="0">
              <a:solidFill>
                <a:srgbClr val="002060"/>
              </a:solidFill>
            </a:endParaRPr>
          </a:p>
          <a:p>
            <a:pPr lvl="1"/>
            <a:endParaRPr lang="fr-F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75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3638"/>
          </a:xfrm>
        </p:spPr>
        <p:txBody>
          <a:bodyPr>
            <a:noAutofit/>
          </a:bodyPr>
          <a:lstStyle/>
          <a:p>
            <a:r>
              <a:rPr lang="fr-FR" sz="3200" b="1" dirty="0"/>
              <a:t>Dispositif d’Accompagnement à la Réussite 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0" y="857292"/>
            <a:ext cx="9144000" cy="5572077"/>
          </a:xfrm>
        </p:spPr>
        <p:txBody>
          <a:bodyPr/>
          <a:lstStyle/>
          <a:p>
            <a:pPr marL="457200" lvl="1" indent="0">
              <a:buNone/>
            </a:pPr>
            <a:endParaRPr lang="fr-FR" sz="1600" dirty="0" smtClean="0"/>
          </a:p>
          <a:p>
            <a:pPr marL="0" indent="0">
              <a:buNone/>
            </a:pPr>
            <a:r>
              <a:rPr lang="fr-FR" sz="2300" b="1" dirty="0" smtClean="0">
                <a:solidFill>
                  <a:srgbClr val="002060"/>
                </a:solidFill>
              </a:rPr>
              <a:t>Accompagnement</a:t>
            </a:r>
            <a:r>
              <a:rPr lang="fr-FR" sz="2400" b="1" dirty="0" smtClean="0">
                <a:solidFill>
                  <a:srgbClr val="002060"/>
                </a:solidFill>
              </a:rPr>
              <a:t> </a:t>
            </a:r>
            <a:r>
              <a:rPr lang="fr-FR" sz="2200" dirty="0">
                <a:solidFill>
                  <a:srgbClr val="002060"/>
                </a:solidFill>
              </a:rPr>
              <a:t>pour une </a:t>
            </a:r>
            <a:r>
              <a:rPr lang="fr-FR" sz="2300" b="1" u="sng" dirty="0" smtClean="0">
                <a:solidFill>
                  <a:srgbClr val="FF0000"/>
                </a:solidFill>
              </a:rPr>
              <a:t>année de mise à niveau scientifique</a:t>
            </a:r>
            <a:endParaRPr lang="fr-FR" sz="2300" dirty="0" smtClean="0">
              <a:solidFill>
                <a:srgbClr val="FF0000"/>
              </a:solidFill>
            </a:endParaRPr>
          </a:p>
          <a:p>
            <a:pPr lvl="1"/>
            <a:endParaRPr lang="fr-FR" sz="2400" b="1" dirty="0" smtClean="0">
              <a:solidFill>
                <a:srgbClr val="002060"/>
              </a:solidFill>
            </a:endParaRPr>
          </a:p>
          <a:p>
            <a:pPr lvl="1"/>
            <a:r>
              <a:rPr lang="fr-FR" sz="2200" b="1" dirty="0" smtClean="0">
                <a:solidFill>
                  <a:srgbClr val="002060"/>
                </a:solidFill>
              </a:rPr>
              <a:t>Suivi </a:t>
            </a:r>
            <a:r>
              <a:rPr lang="fr-FR" sz="2200" b="1" dirty="0">
                <a:solidFill>
                  <a:srgbClr val="002060"/>
                </a:solidFill>
              </a:rPr>
              <a:t>individualisé </a:t>
            </a:r>
            <a:r>
              <a:rPr lang="fr-FR" sz="2200" b="1" dirty="0" smtClean="0">
                <a:solidFill>
                  <a:srgbClr val="002060"/>
                </a:solidFill>
              </a:rPr>
              <a:t>régulier </a:t>
            </a:r>
            <a:r>
              <a:rPr lang="fr-FR" sz="2200" dirty="0" smtClean="0">
                <a:solidFill>
                  <a:srgbClr val="002060"/>
                </a:solidFill>
              </a:rPr>
              <a:t>avec le même </a:t>
            </a:r>
            <a:r>
              <a:rPr lang="fr-FR" sz="2200" dirty="0">
                <a:solidFill>
                  <a:srgbClr val="002060"/>
                </a:solidFill>
              </a:rPr>
              <a:t>directeur </a:t>
            </a:r>
            <a:r>
              <a:rPr lang="fr-FR" sz="2200" dirty="0" smtClean="0">
                <a:solidFill>
                  <a:srgbClr val="002060"/>
                </a:solidFill>
              </a:rPr>
              <a:t>d’études</a:t>
            </a:r>
          </a:p>
          <a:p>
            <a:pPr lvl="1"/>
            <a:endParaRPr lang="fr-FR" sz="2200" dirty="0" smtClean="0">
              <a:solidFill>
                <a:srgbClr val="002060"/>
              </a:solidFill>
            </a:endParaRPr>
          </a:p>
          <a:p>
            <a:pPr lvl="1"/>
            <a:r>
              <a:rPr lang="fr-FR" sz="2200" b="1" dirty="0">
                <a:solidFill>
                  <a:srgbClr val="002060"/>
                </a:solidFill>
              </a:rPr>
              <a:t>Contrat de réussite pédagogique</a:t>
            </a:r>
          </a:p>
          <a:p>
            <a:pPr marL="457200" lvl="1" indent="0">
              <a:buNone/>
            </a:pPr>
            <a:endParaRPr lang="fr-FR" sz="2200" dirty="0" smtClean="0">
              <a:solidFill>
                <a:srgbClr val="002060"/>
              </a:solidFill>
            </a:endParaRPr>
          </a:p>
          <a:p>
            <a:pPr lvl="1"/>
            <a:r>
              <a:rPr lang="fr-FR" sz="2200" dirty="0" smtClean="0">
                <a:solidFill>
                  <a:srgbClr val="002060"/>
                </a:solidFill>
              </a:rPr>
              <a:t>Enseignements </a:t>
            </a:r>
            <a:r>
              <a:rPr lang="fr-FR" sz="2200" dirty="0">
                <a:solidFill>
                  <a:srgbClr val="002060"/>
                </a:solidFill>
              </a:rPr>
              <a:t>de niveau Bac S </a:t>
            </a:r>
            <a:r>
              <a:rPr lang="fr-FR" sz="2200" dirty="0" smtClean="0">
                <a:solidFill>
                  <a:srgbClr val="002060"/>
                </a:solidFill>
              </a:rPr>
              <a:t>dans les disciplines scientifiques indispensables pour accéder à la 1</a:t>
            </a:r>
            <a:r>
              <a:rPr lang="fr-FR" sz="2200" baseline="30000" dirty="0" smtClean="0">
                <a:solidFill>
                  <a:srgbClr val="002060"/>
                </a:solidFill>
              </a:rPr>
              <a:t>ère</a:t>
            </a:r>
            <a:r>
              <a:rPr lang="fr-FR" sz="2200" dirty="0" smtClean="0">
                <a:solidFill>
                  <a:srgbClr val="002060"/>
                </a:solidFill>
              </a:rPr>
              <a:t> année de licence</a:t>
            </a:r>
            <a:endParaRPr lang="fr-FR" sz="1400" dirty="0">
              <a:solidFill>
                <a:srgbClr val="002060"/>
              </a:solidFill>
            </a:endParaRPr>
          </a:p>
          <a:p>
            <a:pPr marL="1371600" lvl="3" indent="0" algn="just">
              <a:buNone/>
            </a:pPr>
            <a:r>
              <a:rPr lang="fr-FR" sz="2200" b="1" dirty="0" smtClean="0">
                <a:solidFill>
                  <a:srgbClr val="FF6600"/>
                </a:solidFill>
                <a:sym typeface="Wingdings"/>
              </a:rPr>
              <a:t>validation par un contrôle continu</a:t>
            </a:r>
          </a:p>
          <a:p>
            <a:pPr lvl="1"/>
            <a:endParaRPr lang="fr-FR" sz="2200" dirty="0" smtClean="0">
              <a:solidFill>
                <a:srgbClr val="002060"/>
              </a:solidFill>
            </a:endParaRPr>
          </a:p>
          <a:p>
            <a:pPr lvl="1"/>
            <a:r>
              <a:rPr lang="fr-FR" sz="2200" dirty="0" smtClean="0">
                <a:solidFill>
                  <a:srgbClr val="002060"/>
                </a:solidFill>
              </a:rPr>
              <a:t>Suivi </a:t>
            </a:r>
            <a:r>
              <a:rPr lang="fr-FR" sz="2200" dirty="0">
                <a:solidFill>
                  <a:srgbClr val="002060"/>
                </a:solidFill>
              </a:rPr>
              <a:t>des UE transverses du S1 et du S2 </a:t>
            </a:r>
          </a:p>
          <a:p>
            <a:pPr marL="457200" lvl="1" indent="0">
              <a:buNone/>
            </a:pPr>
            <a:r>
              <a:rPr lang="fr-FR" sz="2200" b="1" dirty="0" smtClean="0">
                <a:solidFill>
                  <a:srgbClr val="002060"/>
                </a:solidFill>
                <a:sym typeface="Wingdings"/>
              </a:rPr>
              <a:t>           </a:t>
            </a:r>
            <a:r>
              <a:rPr lang="fr-FR" sz="2200" b="1" dirty="0" smtClean="0">
                <a:solidFill>
                  <a:srgbClr val="FF6600"/>
                </a:solidFill>
                <a:sym typeface="Wingdings"/>
              </a:rPr>
              <a:t>obtention de 6 crédits </a:t>
            </a:r>
            <a:r>
              <a:rPr lang="fr-FR" sz="2200" b="1" dirty="0">
                <a:solidFill>
                  <a:srgbClr val="FF6600"/>
                </a:solidFill>
                <a:sym typeface="Wingdings"/>
              </a:rPr>
              <a:t>par </a:t>
            </a:r>
            <a:r>
              <a:rPr lang="fr-FR" sz="2200" b="1" dirty="0" smtClean="0">
                <a:solidFill>
                  <a:srgbClr val="FF6600"/>
                </a:solidFill>
                <a:sym typeface="Wingdings"/>
              </a:rPr>
              <a:t>semestre</a:t>
            </a:r>
            <a:endParaRPr lang="fr-FR" sz="2200" b="1" dirty="0">
              <a:solidFill>
                <a:srgbClr val="FF6600"/>
              </a:solidFill>
              <a:sym typeface="Wingdings"/>
            </a:endParaRPr>
          </a:p>
          <a:p>
            <a:pPr marL="457200" lvl="1" indent="0">
              <a:buNone/>
            </a:pPr>
            <a:endParaRPr lang="fr-FR" sz="2200" dirty="0" smtClean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24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315913" y="1344613"/>
            <a:ext cx="7996891" cy="409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20000"/>
              </a:lnSpc>
              <a:spcAft>
                <a:spcPct val="30000"/>
              </a:spcAft>
              <a:buClr>
                <a:srgbClr val="0070C0"/>
              </a:buClr>
              <a:buFont typeface="Times"/>
              <a:buChar char="►"/>
              <a:defRPr/>
            </a:pPr>
            <a:r>
              <a:rPr lang="fr-FR" sz="2800" b="1" dirty="0">
                <a:solidFill>
                  <a:srgbClr val="14237B"/>
                </a:solidFill>
                <a:latin typeface="+mj-lt"/>
                <a:ea typeface="+mn-ea"/>
                <a:cs typeface="+mn-cs"/>
              </a:rPr>
              <a:t> Faciliter la </a:t>
            </a:r>
            <a:r>
              <a:rPr lang="fr-FR" sz="2800" b="1" dirty="0">
                <a:solidFill>
                  <a:srgbClr val="FF6600"/>
                </a:solidFill>
                <a:latin typeface="+mj-lt"/>
                <a:ea typeface="+mn-ea"/>
                <a:cs typeface="+mn-cs"/>
              </a:rPr>
              <a:t>transition</a:t>
            </a:r>
            <a:r>
              <a:rPr lang="fr-FR" sz="2800" b="1" dirty="0">
                <a:solidFill>
                  <a:srgbClr val="14237B"/>
                </a:solidFill>
                <a:latin typeface="+mj-lt"/>
                <a:ea typeface="+mn-ea"/>
                <a:cs typeface="+mn-cs"/>
              </a:rPr>
              <a:t> avec le </a:t>
            </a:r>
            <a:r>
              <a:rPr lang="fr-FR" sz="2800" b="1" dirty="0" smtClean="0">
                <a:solidFill>
                  <a:srgbClr val="14237B"/>
                </a:solidFill>
                <a:latin typeface="+mj-lt"/>
                <a:ea typeface="+mn-ea"/>
                <a:cs typeface="+mn-cs"/>
              </a:rPr>
              <a:t>lycée</a:t>
            </a:r>
            <a:endParaRPr lang="fr-FR" sz="2800" b="1" dirty="0">
              <a:solidFill>
                <a:srgbClr val="14237B"/>
              </a:solidFill>
              <a:latin typeface="+mj-lt"/>
              <a:ea typeface="+mn-ea"/>
              <a:cs typeface="+mn-cs"/>
            </a:endParaRPr>
          </a:p>
          <a:p>
            <a:pPr algn="just" eaLnBrk="0" hangingPunct="0">
              <a:lnSpc>
                <a:spcPct val="120000"/>
              </a:lnSpc>
              <a:spcAft>
                <a:spcPct val="30000"/>
              </a:spcAft>
              <a:buClr>
                <a:srgbClr val="0070C0"/>
              </a:buClr>
              <a:buFont typeface="Times"/>
              <a:buChar char="►"/>
              <a:defRPr/>
            </a:pPr>
            <a:r>
              <a:rPr lang="fr-FR" sz="2800" b="1" dirty="0">
                <a:solidFill>
                  <a:srgbClr val="14237B"/>
                </a:solidFill>
                <a:latin typeface="+mj-lt"/>
                <a:ea typeface="+mn-ea"/>
                <a:cs typeface="+mn-cs"/>
              </a:rPr>
              <a:t> Assurer </a:t>
            </a:r>
            <a:r>
              <a:rPr lang="fr-FR" sz="2800" b="1" dirty="0">
                <a:solidFill>
                  <a:srgbClr val="FF6600"/>
                </a:solidFill>
                <a:latin typeface="+mj-lt"/>
                <a:ea typeface="+mn-ea"/>
                <a:cs typeface="+mn-cs"/>
              </a:rPr>
              <a:t>suivi et accompagnement </a:t>
            </a:r>
            <a:r>
              <a:rPr lang="fr-FR" sz="2800" b="1" dirty="0">
                <a:solidFill>
                  <a:srgbClr val="14237B"/>
                </a:solidFill>
                <a:latin typeface="+mj-lt"/>
                <a:ea typeface="+mn-ea"/>
                <a:cs typeface="+mn-cs"/>
              </a:rPr>
              <a:t>dans </a:t>
            </a:r>
            <a:br>
              <a:rPr lang="fr-FR" sz="2800" b="1" dirty="0">
                <a:solidFill>
                  <a:srgbClr val="14237B"/>
                </a:solidFill>
                <a:latin typeface="+mj-lt"/>
                <a:ea typeface="+mn-ea"/>
                <a:cs typeface="+mn-cs"/>
              </a:rPr>
            </a:br>
            <a:r>
              <a:rPr lang="fr-FR" sz="2800" b="1" dirty="0">
                <a:solidFill>
                  <a:srgbClr val="14237B"/>
                </a:solidFill>
                <a:latin typeface="+mj-lt"/>
                <a:ea typeface="+mn-ea"/>
                <a:cs typeface="+mn-cs"/>
              </a:rPr>
              <a:t>     les premières </a:t>
            </a:r>
            <a:r>
              <a:rPr lang="fr-FR" sz="2800" b="1" dirty="0" smtClean="0">
                <a:solidFill>
                  <a:srgbClr val="14237B"/>
                </a:solidFill>
                <a:latin typeface="+mj-lt"/>
                <a:ea typeface="+mn-ea"/>
                <a:cs typeface="+mn-cs"/>
              </a:rPr>
              <a:t>années</a:t>
            </a:r>
            <a:endParaRPr lang="fr-FR" sz="2800" b="1" dirty="0">
              <a:solidFill>
                <a:srgbClr val="14237B"/>
              </a:solidFill>
              <a:latin typeface="+mj-lt"/>
              <a:ea typeface="+mn-ea"/>
              <a:cs typeface="+mn-cs"/>
            </a:endParaRPr>
          </a:p>
          <a:p>
            <a:pPr algn="just" eaLnBrk="0" hangingPunct="0">
              <a:lnSpc>
                <a:spcPct val="120000"/>
              </a:lnSpc>
              <a:spcAft>
                <a:spcPct val="30000"/>
              </a:spcAft>
              <a:buClr>
                <a:srgbClr val="0070C0"/>
              </a:buClr>
              <a:buFont typeface="Times"/>
              <a:buChar char="►"/>
              <a:defRPr/>
            </a:pPr>
            <a:r>
              <a:rPr lang="fr-FR" sz="2800" b="1" dirty="0">
                <a:solidFill>
                  <a:srgbClr val="14237B"/>
                </a:solidFill>
                <a:latin typeface="+mj-lt"/>
                <a:ea typeface="+mn-ea"/>
                <a:cs typeface="+mn-cs"/>
              </a:rPr>
              <a:t> Permettre une </a:t>
            </a:r>
            <a:r>
              <a:rPr lang="fr-FR" sz="2800" b="1" dirty="0">
                <a:solidFill>
                  <a:srgbClr val="FF6600"/>
                </a:solidFill>
                <a:latin typeface="+mj-lt"/>
                <a:ea typeface="+mn-ea"/>
                <a:cs typeface="+mn-cs"/>
              </a:rPr>
              <a:t>orientation progressive </a:t>
            </a:r>
            <a:r>
              <a:rPr lang="fr-FR" sz="2800" b="1" dirty="0">
                <a:solidFill>
                  <a:srgbClr val="14237B"/>
                </a:solidFill>
                <a:latin typeface="+mj-lt"/>
                <a:ea typeface="+mn-ea"/>
                <a:cs typeface="+mn-cs"/>
              </a:rPr>
              <a:t>en </a:t>
            </a:r>
            <a:br>
              <a:rPr lang="fr-FR" sz="2800" b="1" dirty="0">
                <a:solidFill>
                  <a:srgbClr val="14237B"/>
                </a:solidFill>
                <a:latin typeface="+mj-lt"/>
                <a:ea typeface="+mn-ea"/>
                <a:cs typeface="+mn-cs"/>
              </a:rPr>
            </a:br>
            <a:r>
              <a:rPr lang="fr-FR" sz="2800" b="1" dirty="0">
                <a:solidFill>
                  <a:srgbClr val="14237B"/>
                </a:solidFill>
                <a:latin typeface="+mj-lt"/>
                <a:ea typeface="+mn-ea"/>
                <a:cs typeface="+mn-cs"/>
              </a:rPr>
              <a:t>     cours de </a:t>
            </a:r>
            <a:r>
              <a:rPr lang="fr-FR" sz="2800" b="1" dirty="0" smtClean="0">
                <a:solidFill>
                  <a:srgbClr val="14237B"/>
                </a:solidFill>
                <a:latin typeface="+mj-lt"/>
                <a:ea typeface="+mn-ea"/>
                <a:cs typeface="+mn-cs"/>
              </a:rPr>
              <a:t>Licence</a:t>
            </a:r>
            <a:endParaRPr lang="fr-FR" sz="2800" b="1" dirty="0">
              <a:solidFill>
                <a:srgbClr val="14237B"/>
              </a:solidFill>
              <a:latin typeface="+mj-lt"/>
              <a:ea typeface="+mn-ea"/>
              <a:cs typeface="+mn-cs"/>
            </a:endParaRPr>
          </a:p>
          <a:p>
            <a:pPr algn="just" eaLnBrk="0" hangingPunct="0">
              <a:lnSpc>
                <a:spcPct val="120000"/>
              </a:lnSpc>
              <a:spcAft>
                <a:spcPct val="30000"/>
              </a:spcAft>
              <a:buClr>
                <a:srgbClr val="0070C0"/>
              </a:buClr>
              <a:buFont typeface="Times"/>
              <a:buChar char="►"/>
              <a:defRPr/>
            </a:pPr>
            <a:r>
              <a:rPr lang="fr-FR" sz="2800" b="1" dirty="0">
                <a:solidFill>
                  <a:srgbClr val="14237B"/>
                </a:solidFill>
                <a:latin typeface="+mj-lt"/>
                <a:ea typeface="+mn-ea"/>
                <a:cs typeface="+mn-cs"/>
              </a:rPr>
              <a:t> Favoriser la </a:t>
            </a:r>
            <a:r>
              <a:rPr lang="fr-FR" sz="2800" b="1" dirty="0">
                <a:solidFill>
                  <a:srgbClr val="FF6600"/>
                </a:solidFill>
                <a:latin typeface="+mj-lt"/>
                <a:ea typeface="+mn-ea"/>
                <a:cs typeface="+mn-cs"/>
              </a:rPr>
              <a:t>réussite</a:t>
            </a:r>
            <a:r>
              <a:rPr lang="fr-FR" sz="2800" b="1" dirty="0">
                <a:solidFill>
                  <a:srgbClr val="14237B"/>
                </a:solidFill>
                <a:latin typeface="+mj-lt"/>
                <a:ea typeface="+mn-ea"/>
                <a:cs typeface="+mn-cs"/>
              </a:rPr>
              <a:t> de l’étudiant à travers </a:t>
            </a:r>
            <a:br>
              <a:rPr lang="fr-FR" sz="2800" b="1" dirty="0">
                <a:solidFill>
                  <a:srgbClr val="14237B"/>
                </a:solidFill>
                <a:latin typeface="+mj-lt"/>
                <a:ea typeface="+mn-ea"/>
                <a:cs typeface="+mn-cs"/>
              </a:rPr>
            </a:br>
            <a:r>
              <a:rPr lang="fr-FR" sz="2800" b="1" dirty="0">
                <a:solidFill>
                  <a:srgbClr val="14237B"/>
                </a:solidFill>
                <a:latin typeface="+mj-lt"/>
                <a:ea typeface="+mn-ea"/>
                <a:cs typeface="+mn-cs"/>
              </a:rPr>
              <a:t> </a:t>
            </a:r>
            <a:r>
              <a:rPr lang="fr-FR" sz="2800" b="1" dirty="0" smtClean="0">
                <a:solidFill>
                  <a:srgbClr val="14237B"/>
                </a:solidFill>
                <a:latin typeface="+mj-lt"/>
                <a:ea typeface="+mn-ea"/>
                <a:cs typeface="+mn-cs"/>
              </a:rPr>
              <a:t>    son </a:t>
            </a:r>
            <a:r>
              <a:rPr lang="fr-FR" sz="2800" b="1" dirty="0">
                <a:solidFill>
                  <a:srgbClr val="14237B"/>
                </a:solidFill>
                <a:latin typeface="+mj-lt"/>
                <a:ea typeface="+mn-ea"/>
                <a:cs typeface="+mn-cs"/>
              </a:rPr>
              <a:t>projet personnel et </a:t>
            </a:r>
            <a:r>
              <a:rPr lang="fr-FR" sz="2800" b="1" dirty="0" smtClean="0">
                <a:solidFill>
                  <a:srgbClr val="14237B"/>
                </a:solidFill>
                <a:latin typeface="+mj-lt"/>
                <a:ea typeface="+mn-ea"/>
                <a:cs typeface="+mn-cs"/>
              </a:rPr>
              <a:t>professionnel</a:t>
            </a:r>
            <a:endParaRPr lang="fr-FR" sz="2800" b="1" dirty="0">
              <a:solidFill>
                <a:srgbClr val="14237B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>
          <a:xfrm>
            <a:off x="-257185" y="0"/>
            <a:ext cx="9401175" cy="9136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sz="3200" b="1" dirty="0" smtClean="0"/>
              <a:t>Les objectifs de l’</a:t>
            </a:r>
            <a:r>
              <a:rPr lang="fr-FR" sz="3200" b="1" dirty="0"/>
              <a:t>u</a:t>
            </a:r>
            <a:r>
              <a:rPr lang="fr-FR" sz="3200" b="1" dirty="0" smtClean="0"/>
              <a:t>niversité pour la Licence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/>
          </a:p>
        </p:txBody>
      </p:sp>
      <p:sp>
        <p:nvSpPr>
          <p:cNvPr id="5939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3638"/>
          </a:xfrm>
        </p:spPr>
        <p:txBody>
          <a:bodyPr>
            <a:noAutofit/>
          </a:bodyPr>
          <a:lstStyle/>
          <a:p>
            <a:pPr algn="ctr" eaLnBrk="1" hangingPunct="1">
              <a:lnSpc>
                <a:spcPts val="4000"/>
              </a:lnSpc>
            </a:pPr>
            <a:r>
              <a:rPr lang="fr-FR" sz="2400" b="1" dirty="0">
                <a:ea typeface="Arial" pitchFamily="-72" charset="0"/>
                <a:cs typeface="Arial" pitchFamily="-72" charset="0"/>
              </a:rPr>
              <a:t>Des formations qui conduisent </a:t>
            </a:r>
            <a:r>
              <a:rPr lang="fr-FR" sz="2400" b="1" dirty="0" smtClean="0">
                <a:ea typeface="Arial" pitchFamily="-72" charset="0"/>
                <a:cs typeface="Arial" pitchFamily="-72" charset="0"/>
              </a:rPr>
              <a:t>à </a:t>
            </a:r>
            <a:r>
              <a:rPr lang="fr-FR" sz="2400" b="1" dirty="0">
                <a:ea typeface="Arial" pitchFamily="-72" charset="0"/>
                <a:cs typeface="Arial" pitchFamily="-72" charset="0"/>
              </a:rPr>
              <a:t>l’emploi à Bac +3, +</a:t>
            </a:r>
            <a:r>
              <a:rPr lang="fr-FR" sz="2400" b="1" dirty="0" smtClean="0">
                <a:ea typeface="Arial" pitchFamily="-72" charset="0"/>
                <a:cs typeface="Arial" pitchFamily="-72" charset="0"/>
              </a:rPr>
              <a:t>5, </a:t>
            </a:r>
            <a:r>
              <a:rPr lang="fr-FR" sz="2400" b="1" dirty="0">
                <a:ea typeface="Arial" pitchFamily="-72" charset="0"/>
                <a:cs typeface="Arial" pitchFamily="-72" charset="0"/>
              </a:rPr>
              <a:t>+8</a:t>
            </a:r>
          </a:p>
        </p:txBody>
      </p:sp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163468" y="1205168"/>
            <a:ext cx="8569325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5113" algn="just" eaLnBrk="0" hangingPunct="0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fr-FR" sz="2800" b="1" dirty="0">
                <a:solidFill>
                  <a:srgbClr val="14237B"/>
                </a:solidFill>
                <a:latin typeface="+mn-lt"/>
                <a:ea typeface="+mn-ea"/>
                <a:cs typeface="Arial" pitchFamily="34" charset="0"/>
              </a:rPr>
              <a:t>Des enseignements scientifiques et techniques de haut niveau</a:t>
            </a:r>
          </a:p>
          <a:p>
            <a:pPr indent="265113" algn="just" eaLnBrk="0" hangingPunct="0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  <a:defRPr/>
            </a:pPr>
            <a:endParaRPr lang="fr-FR" sz="800" b="1" dirty="0">
              <a:solidFill>
                <a:srgbClr val="14237B"/>
              </a:solidFill>
              <a:latin typeface="+mn-lt"/>
              <a:ea typeface="+mn-ea"/>
              <a:cs typeface="Arial" pitchFamily="34" charset="0"/>
            </a:endParaRPr>
          </a:p>
          <a:p>
            <a:pPr indent="265113" algn="just" eaLnBrk="0" hangingPunct="0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fr-FR" sz="2800" b="1" dirty="0">
                <a:solidFill>
                  <a:srgbClr val="14237B"/>
                </a:solidFill>
                <a:latin typeface="+mn-lt"/>
                <a:ea typeface="+mn-ea"/>
                <a:cs typeface="Arial" pitchFamily="34" charset="0"/>
              </a:rPr>
              <a:t>Des liens avec les milieux professionnels</a:t>
            </a:r>
          </a:p>
          <a:p>
            <a:pPr indent="265113" algn="just" eaLnBrk="0" hangingPunct="0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  <a:defRPr/>
            </a:pPr>
            <a:endParaRPr lang="fr-FR" sz="800" b="1" dirty="0">
              <a:solidFill>
                <a:srgbClr val="14237B"/>
              </a:solidFill>
              <a:latin typeface="+mn-lt"/>
              <a:ea typeface="+mn-ea"/>
              <a:cs typeface="Arial" pitchFamily="34" charset="0"/>
            </a:endParaRPr>
          </a:p>
          <a:p>
            <a:pPr indent="265113" algn="just" eaLnBrk="0" hangingPunct="0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fr-FR" sz="2800" b="1" dirty="0">
                <a:solidFill>
                  <a:srgbClr val="14237B"/>
                </a:solidFill>
                <a:latin typeface="+mn-lt"/>
                <a:ea typeface="+mn-ea"/>
                <a:cs typeface="Arial" pitchFamily="34" charset="0"/>
              </a:rPr>
              <a:t>Des stages tout au long des études, une préparation à l’insertion professionnelle et à la connaissance du monde professionnel </a:t>
            </a:r>
            <a:r>
              <a:rPr lang="fr-FR" sz="2800" b="1" dirty="0" smtClean="0">
                <a:solidFill>
                  <a:srgbClr val="14237B"/>
                </a:solidFill>
                <a:latin typeface="+mn-lt"/>
                <a:ea typeface="+mn-ea"/>
                <a:cs typeface="Arial" pitchFamily="34" charset="0"/>
              </a:rPr>
              <a:t>(UE spécifique chaque année et un </a:t>
            </a:r>
            <a:r>
              <a:rPr lang="fr-FR" sz="2800" b="1" dirty="0" smtClean="0">
                <a:solidFill>
                  <a:schemeClr val="accent6"/>
                </a:solidFill>
                <a:latin typeface="+mn-lt"/>
                <a:ea typeface="+mn-ea"/>
                <a:cs typeface="Arial" pitchFamily="34" charset="0"/>
              </a:rPr>
              <a:t>stage obligatoire </a:t>
            </a:r>
            <a:r>
              <a:rPr lang="fr-FR" sz="2800" b="1" dirty="0" smtClean="0">
                <a:solidFill>
                  <a:srgbClr val="14237B"/>
                </a:solidFill>
                <a:latin typeface="+mn-lt"/>
                <a:ea typeface="+mn-ea"/>
                <a:cs typeface="Arial" pitchFamily="34" charset="0"/>
              </a:rPr>
              <a:t>en Licence)</a:t>
            </a:r>
            <a:endParaRPr lang="fr-FR" sz="2800" b="1" dirty="0">
              <a:solidFill>
                <a:srgbClr val="14237B"/>
              </a:solidFill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0" name="AutoShape 4"/>
          <p:cNvSpPr>
            <a:spLocks noChangeArrowheads="1"/>
          </p:cNvSpPr>
          <p:nvPr/>
        </p:nvSpPr>
        <p:spPr bwMode="auto">
          <a:xfrm>
            <a:off x="1857356" y="4948254"/>
            <a:ext cx="1371600" cy="83820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66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fr-FR">
              <a:latin typeface="+mj-lt"/>
              <a:ea typeface="+mn-ea"/>
              <a:cs typeface="+mn-cs"/>
            </a:endParaRPr>
          </a:p>
        </p:txBody>
      </p:sp>
      <p:sp>
        <p:nvSpPr>
          <p:cNvPr id="25611" name="AutoShape 5"/>
          <p:cNvSpPr>
            <a:spLocks noChangeArrowheads="1"/>
          </p:cNvSpPr>
          <p:nvPr/>
        </p:nvSpPr>
        <p:spPr bwMode="auto">
          <a:xfrm>
            <a:off x="1857356" y="4186254"/>
            <a:ext cx="1371600" cy="838200"/>
          </a:xfrm>
          <a:prstGeom prst="flowChartMagneticDisk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0066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fr-FR">
              <a:latin typeface="+mj-lt"/>
              <a:ea typeface="+mn-ea"/>
              <a:cs typeface="+mn-cs"/>
            </a:endParaRPr>
          </a:p>
        </p:txBody>
      </p:sp>
      <p:sp>
        <p:nvSpPr>
          <p:cNvPr id="25612" name="AutoShape 6"/>
          <p:cNvSpPr>
            <a:spLocks noChangeArrowheads="1"/>
          </p:cNvSpPr>
          <p:nvPr/>
        </p:nvSpPr>
        <p:spPr bwMode="auto">
          <a:xfrm>
            <a:off x="1000100" y="3067064"/>
            <a:ext cx="1371600" cy="838200"/>
          </a:xfrm>
          <a:prstGeom prst="can">
            <a:avLst/>
          </a:prstGeom>
          <a:solidFill>
            <a:srgbClr val="002060"/>
          </a:solidFill>
          <a:ln w="9525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fr-FR">
              <a:latin typeface="+mj-lt"/>
              <a:ea typeface="+mn-ea"/>
              <a:cs typeface="+mn-cs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2244706" y="5176854"/>
            <a:ext cx="681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n-ea"/>
                <a:cs typeface="+mn-cs"/>
              </a:rPr>
              <a:t>+1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2244706" y="4445017"/>
            <a:ext cx="681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n-ea"/>
                <a:cs typeface="+mn-cs"/>
              </a:rPr>
              <a:t>+2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357290" y="3344882"/>
            <a:ext cx="681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n-ea"/>
                <a:cs typeface="+mn-cs"/>
              </a:rPr>
              <a:t>+3</a:t>
            </a:r>
          </a:p>
        </p:txBody>
      </p:sp>
      <p:sp>
        <p:nvSpPr>
          <p:cNvPr id="61442" name="Rectangle 10"/>
          <p:cNvSpPr>
            <a:spLocks noChangeArrowheads="1"/>
          </p:cNvSpPr>
          <p:nvPr/>
        </p:nvSpPr>
        <p:spPr bwMode="auto">
          <a:xfrm>
            <a:off x="3357553" y="4071942"/>
            <a:ext cx="5572165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fr-FR" b="1" dirty="0">
              <a:solidFill>
                <a:srgbClr val="FF6600"/>
              </a:solidFill>
              <a:latin typeface="Comic Sans MS" pitchFamily="-72" charset="0"/>
              <a:ea typeface="Arial" pitchFamily="-72" charset="0"/>
              <a:cs typeface="Arial" pitchFamily="-72" charset="0"/>
            </a:endParaRPr>
          </a:p>
          <a:p>
            <a:pPr algn="ctr" eaLnBrk="0" hangingPunct="0"/>
            <a:r>
              <a:rPr lang="fr-FR" b="1" dirty="0">
                <a:solidFill>
                  <a:srgbClr val="FF6600"/>
                </a:solidFill>
                <a:latin typeface="Comic Sans MS" pitchFamily="-72" charset="0"/>
                <a:ea typeface="Arial" pitchFamily="-72" charset="0"/>
                <a:cs typeface="Arial" pitchFamily="-72" charset="0"/>
              </a:rPr>
              <a:t>Recrutement sur </a:t>
            </a:r>
            <a:r>
              <a:rPr lang="fr-FR" b="1" dirty="0" smtClean="0">
                <a:solidFill>
                  <a:srgbClr val="FF6600"/>
                </a:solidFill>
                <a:latin typeface="Comic Sans MS" pitchFamily="-72" charset="0"/>
                <a:ea typeface="Arial" pitchFamily="-72" charset="0"/>
                <a:cs typeface="Arial" pitchFamily="-72" charset="0"/>
              </a:rPr>
              <a:t>dossier en fin de L2</a:t>
            </a:r>
            <a:endParaRPr lang="fr-FR" b="1" dirty="0">
              <a:solidFill>
                <a:srgbClr val="FF6600"/>
              </a:solidFill>
              <a:latin typeface="Comic Sans MS" pitchFamily="-72" charset="0"/>
              <a:ea typeface="Arial" pitchFamily="-72" charset="0"/>
              <a:cs typeface="Arial" pitchFamily="-72" charset="0"/>
            </a:endParaRPr>
          </a:p>
          <a:p>
            <a:pPr algn="ctr" eaLnBrk="0" hangingPunct="0"/>
            <a:endParaRPr lang="fr-FR" b="1" dirty="0">
              <a:solidFill>
                <a:srgbClr val="FF6600"/>
              </a:solidFill>
              <a:latin typeface="Comic Sans MS" pitchFamily="-72" charset="0"/>
              <a:ea typeface="Arial" pitchFamily="-72" charset="0"/>
              <a:cs typeface="Arial" pitchFamily="-72" charset="0"/>
            </a:endParaRPr>
          </a:p>
        </p:txBody>
      </p:sp>
      <p:sp>
        <p:nvSpPr>
          <p:cNvPr id="61444" name="Text Box 12"/>
          <p:cNvSpPr txBox="1">
            <a:spLocks noChangeArrowheads="1"/>
          </p:cNvSpPr>
          <p:nvPr/>
        </p:nvSpPr>
        <p:spPr bwMode="auto">
          <a:xfrm>
            <a:off x="5643571" y="2275826"/>
            <a:ext cx="3429023" cy="163449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b="1" dirty="0" smtClean="0">
                <a:solidFill>
                  <a:srgbClr val="009999"/>
                </a:solidFill>
                <a:ea typeface="Arial" pitchFamily="-72" charset="0"/>
                <a:cs typeface="Arial" pitchFamily="-72" charset="0"/>
              </a:rPr>
              <a:t>Grand choix de </a:t>
            </a:r>
            <a:r>
              <a:rPr lang="fr-FR" b="1" dirty="0" err="1" smtClean="0">
                <a:solidFill>
                  <a:srgbClr val="009999"/>
                </a:solidFill>
                <a:ea typeface="Arial" pitchFamily="-72" charset="0"/>
                <a:cs typeface="Arial" pitchFamily="-72" charset="0"/>
              </a:rPr>
              <a:t>Lpro</a:t>
            </a:r>
            <a:r>
              <a:rPr lang="fr-FR" b="1" dirty="0" smtClean="0">
                <a:solidFill>
                  <a:srgbClr val="009999"/>
                </a:solidFill>
                <a:ea typeface="Arial" pitchFamily="-72" charset="0"/>
                <a:cs typeface="Arial" pitchFamily="-72" charset="0"/>
              </a:rPr>
              <a:t> scientifiques sur le site de Talence (y </a:t>
            </a:r>
            <a:r>
              <a:rPr lang="fr-FR" b="1" dirty="0">
                <a:solidFill>
                  <a:srgbClr val="009999"/>
                </a:solidFill>
                <a:ea typeface="Arial" pitchFamily="-72" charset="0"/>
                <a:cs typeface="Arial" pitchFamily="-72" charset="0"/>
              </a:rPr>
              <a:t>compris à l’IUT</a:t>
            </a:r>
            <a:r>
              <a:rPr lang="fr-FR" b="1" dirty="0" smtClean="0">
                <a:solidFill>
                  <a:srgbClr val="009999"/>
                </a:solidFill>
                <a:ea typeface="Arial" pitchFamily="-72" charset="0"/>
                <a:cs typeface="Arial" pitchFamily="-72" charset="0"/>
              </a:rPr>
              <a:t>)</a:t>
            </a:r>
          </a:p>
          <a:p>
            <a:pPr algn="ctr" eaLnBrk="0" hangingPunct="0"/>
            <a:endParaRPr lang="fr-FR" b="1" dirty="0">
              <a:solidFill>
                <a:srgbClr val="009999"/>
              </a:solidFill>
              <a:ea typeface="Arial" pitchFamily="-72" charset="0"/>
              <a:cs typeface="Arial" pitchFamily="-72" charset="0"/>
            </a:endParaRPr>
          </a:p>
          <a:p>
            <a:pPr algn="ctr" eaLnBrk="0" hangingPunct="0"/>
            <a:r>
              <a:rPr lang="fr-FR" b="1" dirty="0">
                <a:solidFill>
                  <a:srgbClr val="009999"/>
                </a:solidFill>
                <a:ea typeface="Arial" pitchFamily="-72" charset="0"/>
                <a:cs typeface="Arial" pitchFamily="-72" charset="0"/>
              </a:rPr>
              <a:t>+ des </a:t>
            </a:r>
            <a:r>
              <a:rPr lang="fr-FR" b="1" dirty="0" smtClean="0">
                <a:solidFill>
                  <a:srgbClr val="009999"/>
                </a:solidFill>
                <a:ea typeface="Arial" pitchFamily="-72" charset="0"/>
                <a:cs typeface="Arial" pitchFamily="-72" charset="0"/>
              </a:rPr>
              <a:t>centaines en France</a:t>
            </a:r>
            <a:endParaRPr lang="fr-FR" b="1" dirty="0">
              <a:solidFill>
                <a:srgbClr val="009999"/>
              </a:solidFill>
              <a:ea typeface="Arial" pitchFamily="-72" charset="0"/>
              <a:cs typeface="Arial" pitchFamily="-72" charset="0"/>
            </a:endParaRPr>
          </a:p>
        </p:txBody>
      </p:sp>
      <p:sp>
        <p:nvSpPr>
          <p:cNvPr id="25607" name="Text Box 13"/>
          <p:cNvSpPr txBox="1">
            <a:spLocks noChangeArrowheads="1"/>
          </p:cNvSpPr>
          <p:nvPr/>
        </p:nvSpPr>
        <p:spPr bwMode="auto">
          <a:xfrm>
            <a:off x="291924" y="5176854"/>
            <a:ext cx="13532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2000" b="1" dirty="0">
                <a:solidFill>
                  <a:srgbClr val="0E9AE0"/>
                </a:solidFill>
                <a:latin typeface="+mj-lt"/>
                <a:ea typeface="+mn-ea"/>
                <a:cs typeface="+mn-cs"/>
              </a:rPr>
              <a:t>Licence 1</a:t>
            </a:r>
          </a:p>
        </p:txBody>
      </p:sp>
      <p:sp>
        <p:nvSpPr>
          <p:cNvPr id="25608" name="Text Box 14"/>
          <p:cNvSpPr txBox="1">
            <a:spLocks noChangeArrowheads="1"/>
          </p:cNvSpPr>
          <p:nvPr/>
        </p:nvSpPr>
        <p:spPr bwMode="auto">
          <a:xfrm>
            <a:off x="250825" y="4379935"/>
            <a:ext cx="13532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2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Licence 2</a:t>
            </a:r>
          </a:p>
        </p:txBody>
      </p:sp>
      <p:sp>
        <p:nvSpPr>
          <p:cNvPr id="25609" name="Text Box 15"/>
          <p:cNvSpPr txBox="1">
            <a:spLocks noChangeArrowheads="1"/>
          </p:cNvSpPr>
          <p:nvPr/>
        </p:nvSpPr>
        <p:spPr bwMode="auto">
          <a:xfrm>
            <a:off x="142844" y="2214554"/>
            <a:ext cx="19288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fr-FR" altLang="fr-FR" sz="2000" b="1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Licence </a:t>
            </a:r>
            <a:r>
              <a:rPr lang="fr-FR" altLang="fr-FR" sz="2000" b="1" dirty="0" smtClean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3 Générale</a:t>
            </a:r>
            <a:endParaRPr lang="fr-FR" altLang="fr-FR" sz="2000" b="1" dirty="0">
              <a:solidFill>
                <a:srgbClr val="002060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771772" y="3067064"/>
            <a:ext cx="1371600" cy="838200"/>
          </a:xfrm>
          <a:prstGeom prst="flowChartMagneticDisk">
            <a:avLst/>
          </a:prstGeom>
          <a:solidFill>
            <a:srgbClr val="009999"/>
          </a:solidFill>
          <a:ln w="9525">
            <a:solidFill>
              <a:srgbClr val="0066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fr-FR">
              <a:latin typeface="+mj-lt"/>
              <a:ea typeface="+mn-ea"/>
              <a:cs typeface="+mn-cs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152772" y="3344882"/>
            <a:ext cx="681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n-ea"/>
                <a:cs typeface="+mn-cs"/>
              </a:rPr>
              <a:t>+3</a:t>
            </a:r>
          </a:p>
        </p:txBody>
      </p:sp>
      <p:cxnSp>
        <p:nvCxnSpPr>
          <p:cNvPr id="17" name="Connecteur droit avec flèche 16"/>
          <p:cNvCxnSpPr/>
          <p:nvPr/>
        </p:nvCxnSpPr>
        <p:spPr bwMode="auto">
          <a:xfrm rot="16200000" flipV="1">
            <a:off x="2037075" y="3958916"/>
            <a:ext cx="357190" cy="288000"/>
          </a:xfrm>
          <a:prstGeom prst="straightConnector1">
            <a:avLst/>
          </a:prstGeom>
          <a:ln>
            <a:solidFill>
              <a:srgbClr val="002060"/>
            </a:solidFill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 bwMode="auto">
          <a:xfrm rot="5400000" flipH="1" flipV="1">
            <a:off x="2677769" y="3958915"/>
            <a:ext cx="357190" cy="288000"/>
          </a:xfrm>
          <a:prstGeom prst="straightConnector1">
            <a:avLst/>
          </a:prstGeom>
          <a:ln>
            <a:solidFill>
              <a:srgbClr val="009999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339628" y="2214554"/>
            <a:ext cx="20938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fr-FR" altLang="fr-FR" sz="2000" b="1" dirty="0">
                <a:solidFill>
                  <a:srgbClr val="009999"/>
                </a:solidFill>
                <a:latin typeface="+mj-lt"/>
                <a:ea typeface="+mn-ea"/>
                <a:cs typeface="+mn-cs"/>
              </a:rPr>
              <a:t>Licence </a:t>
            </a:r>
            <a:r>
              <a:rPr lang="fr-FR" altLang="fr-FR" sz="2000" b="1" dirty="0" smtClean="0">
                <a:solidFill>
                  <a:srgbClr val="009999"/>
                </a:solidFill>
                <a:latin typeface="+mj-lt"/>
                <a:ea typeface="+mn-ea"/>
                <a:cs typeface="+mn-cs"/>
              </a:rPr>
              <a:t>3</a:t>
            </a:r>
          </a:p>
          <a:p>
            <a:pPr algn="ctr" eaLnBrk="0" hangingPunct="0">
              <a:defRPr/>
            </a:pPr>
            <a:r>
              <a:rPr lang="fr-FR" altLang="fr-FR" sz="2000" b="1" dirty="0" smtClean="0">
                <a:solidFill>
                  <a:srgbClr val="009999"/>
                </a:solidFill>
                <a:latin typeface="+mj-lt"/>
                <a:ea typeface="+mn-ea"/>
                <a:cs typeface="+mn-cs"/>
              </a:rPr>
              <a:t>Professionnelle</a:t>
            </a:r>
            <a:endParaRPr lang="fr-FR" altLang="fr-FR" sz="2000" b="1" dirty="0">
              <a:solidFill>
                <a:srgbClr val="009999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-2404" y="128588"/>
            <a:ext cx="8932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Sortie à  Bac +3 Licence Professionnelle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76131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Entretien oui mais où et comment ?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Après cet exposé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657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699500" y="6426200"/>
            <a:ext cx="349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r-FR" altLang="fr-FR" sz="36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8" charset="0"/>
                <a:ea typeface="+mn-ea"/>
                <a:cs typeface="+mn-cs"/>
              </a:rPr>
              <a:t>*</a:t>
            </a:r>
            <a:endParaRPr lang="fr-FR" i="1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773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fr-FR" altLang="fr-FR" sz="3600" b="1" dirty="0" smtClean="0">
                <a:solidFill>
                  <a:srgbClr val="FFFFFF"/>
                </a:solidFill>
              </a:rPr>
              <a:t>Avant votre entretien ... </a:t>
            </a:r>
            <a:endParaRPr lang="fr-FR" altLang="fr-FR" sz="3600" b="1" dirty="0">
              <a:solidFill>
                <a:srgbClr val="FFFFFF"/>
              </a:solidFill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4697037" y="1043142"/>
            <a:ext cx="4105275" cy="1008063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fr-FR" altLang="fr-FR" sz="2200" b="1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Remplir la fiche </a:t>
            </a:r>
          </a:p>
          <a:p>
            <a:pPr algn="ctr" eaLnBrk="0" hangingPunct="0">
              <a:defRPr/>
            </a:pPr>
            <a:r>
              <a:rPr lang="fr-FR" altLang="fr-FR" sz="2200" b="1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d’inscription pédagogique</a:t>
            </a:r>
            <a:endParaRPr lang="fr-FR" sz="2200" b="1" dirty="0">
              <a:latin typeface="+mj-lt"/>
              <a:ea typeface="+mn-ea"/>
              <a:cs typeface="+mn-cs"/>
            </a:endParaRPr>
          </a:p>
        </p:txBody>
      </p:sp>
      <p:sp>
        <p:nvSpPr>
          <p:cNvPr id="13" name="Flèche gauche 12"/>
          <p:cNvSpPr/>
          <p:nvPr/>
        </p:nvSpPr>
        <p:spPr>
          <a:xfrm>
            <a:off x="4310995" y="3192150"/>
            <a:ext cx="386042" cy="982281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4728594" y="3329348"/>
            <a:ext cx="3971152" cy="70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6600"/>
                </a:solidFill>
              </a:rPr>
              <a:t>IMPORTANT</a:t>
            </a:r>
          </a:p>
          <a:p>
            <a:pPr algn="ctr"/>
            <a:r>
              <a:rPr lang="fr-FR" sz="2000" b="1" dirty="0" smtClean="0">
                <a:solidFill>
                  <a:srgbClr val="FF6600"/>
                </a:solidFill>
              </a:rPr>
              <a:t>à compléter IMPERATIVEMENT</a:t>
            </a:r>
            <a:endParaRPr lang="fr-FR" sz="2000" b="1" dirty="0">
              <a:solidFill>
                <a:srgbClr val="FF66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6" t="25645" r="38264" b="13378"/>
          <a:stretch/>
        </p:blipFill>
        <p:spPr bwMode="auto">
          <a:xfrm>
            <a:off x="0" y="942056"/>
            <a:ext cx="4277032" cy="588644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4399" y="2934928"/>
            <a:ext cx="2242081" cy="2343003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gauche 14"/>
          <p:cNvSpPr/>
          <p:nvPr/>
        </p:nvSpPr>
        <p:spPr>
          <a:xfrm>
            <a:off x="4342552" y="4582307"/>
            <a:ext cx="386042" cy="672353"/>
          </a:xfrm>
          <a:prstGeom prst="leftArrow">
            <a:avLst/>
          </a:prstGeom>
          <a:solidFill>
            <a:srgbClr val="00B050"/>
          </a:solidFill>
          <a:ln>
            <a:solidFill>
              <a:srgbClr val="7AB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4737000" y="4548110"/>
            <a:ext cx="4199533" cy="707886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B050"/>
                </a:solidFill>
              </a:rPr>
              <a:t>Pour les SVSTC </a:t>
            </a:r>
            <a:r>
              <a:rPr lang="fr-FR" sz="2000" b="1" dirty="0" smtClean="0">
                <a:solidFill>
                  <a:srgbClr val="00B050"/>
                </a:solidFill>
              </a:rPr>
              <a:t>:</a:t>
            </a:r>
          </a:p>
          <a:p>
            <a:pPr algn="ctr"/>
            <a:r>
              <a:rPr lang="fr-FR" sz="2000" b="1" dirty="0">
                <a:solidFill>
                  <a:srgbClr val="00B050"/>
                </a:solidFill>
              </a:rPr>
              <a:t>à compléter </a:t>
            </a:r>
            <a:r>
              <a:rPr lang="fr-FR" sz="2000" b="1" dirty="0" smtClean="0">
                <a:solidFill>
                  <a:srgbClr val="00B050"/>
                </a:solidFill>
              </a:rPr>
              <a:t>IMPERATIVEMENT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348037" y="2934928"/>
            <a:ext cx="1954552" cy="234300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702300" y="2047904"/>
            <a:ext cx="299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Sauf pour les étudiants acceptés en « Oui Si » L0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3" name="Image 2" descr="Signalisation &lt;strong&gt;Attention&lt;/strong&gt; Panneau De · Images vectorielles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9189" y="2234343"/>
            <a:ext cx="694379" cy="6096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4184" y="914778"/>
            <a:ext cx="4295329" cy="594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699500" y="6426200"/>
            <a:ext cx="349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r-FR" altLang="fr-FR" sz="36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8" charset="0"/>
                <a:ea typeface="+mn-ea"/>
                <a:cs typeface="+mn-cs"/>
              </a:rPr>
              <a:t>*</a:t>
            </a:r>
            <a:endParaRPr lang="fr-FR" i="1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8" charset="0"/>
              <a:ea typeface="+mn-ea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19485" y="1409496"/>
            <a:ext cx="3623391" cy="661988"/>
            <a:chOff x="-321" y="982"/>
            <a:chExt cx="5510" cy="609"/>
          </a:xfrm>
          <a:solidFill>
            <a:schemeClr val="accent6"/>
          </a:solidFill>
        </p:grpSpPr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-321" y="982"/>
              <a:ext cx="5510" cy="609"/>
            </a:xfrm>
            <a:prstGeom prst="flowChartAlternateProcess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fr-FR" sz="2000" b="1">
                <a:solidFill>
                  <a:schemeClr val="bg1"/>
                </a:solidFill>
                <a:ea typeface="+mn-ea"/>
                <a:cs typeface="+mn-cs"/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-212" y="1121"/>
              <a:ext cx="5291" cy="3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fr-FR" altLang="fr-FR" sz="2000" b="1" dirty="0">
                  <a:solidFill>
                    <a:schemeClr val="bg1"/>
                  </a:solidFill>
                  <a:ea typeface="+mn-ea"/>
                  <a:cs typeface="+mn-cs"/>
                </a:rPr>
                <a:t>Remplir aussi le verso</a:t>
              </a:r>
            </a:p>
          </p:txBody>
        </p:sp>
      </p:grpSp>
      <p:sp>
        <p:nvSpPr>
          <p:cNvPr id="92164" name="AutoShape 8"/>
          <p:cNvSpPr>
            <a:spLocks noChangeArrowheads="1"/>
          </p:cNvSpPr>
          <p:nvPr/>
        </p:nvSpPr>
        <p:spPr bwMode="auto">
          <a:xfrm>
            <a:off x="285750" y="4963552"/>
            <a:ext cx="5497513" cy="1081087"/>
          </a:xfrm>
          <a:prstGeom prst="flowChartAlternateProcess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fr-FR" sz="2000" b="1" dirty="0">
                <a:solidFill>
                  <a:schemeClr val="bg1"/>
                </a:solidFill>
              </a:rPr>
              <a:t>Point de départ pour l’entretien </a:t>
            </a:r>
          </a:p>
          <a:p>
            <a:pPr algn="ctr" eaLnBrk="0" hangingPunct="0"/>
            <a:r>
              <a:rPr lang="fr-FR" sz="2000" b="1" dirty="0">
                <a:solidFill>
                  <a:schemeClr val="bg1"/>
                </a:solidFill>
              </a:rPr>
              <a:t>du projet professionnel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773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fr-FR" altLang="fr-FR" sz="3600" b="1" dirty="0" smtClean="0">
                <a:solidFill>
                  <a:srgbClr val="FFFFFF"/>
                </a:solidFill>
              </a:rPr>
              <a:t>Avant votre entretien ... </a:t>
            </a:r>
            <a:endParaRPr lang="fr-FR" altLang="fr-FR" sz="3600" b="1" dirty="0">
              <a:solidFill>
                <a:srgbClr val="FFFFFF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795685" y="5542108"/>
            <a:ext cx="1812024" cy="400019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fr-FR" altLang="fr-FR" sz="2000" b="1" dirty="0" smtClean="0">
                <a:solidFill>
                  <a:schemeClr val="bg1"/>
                </a:solidFill>
                <a:ea typeface="+mn-ea"/>
                <a:cs typeface="+mn-cs"/>
              </a:rPr>
              <a:t>Signer</a:t>
            </a:r>
            <a:endParaRPr lang="fr-FR" altLang="fr-FR" sz="20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4" name="Connecteur droit avec flèche 3"/>
          <p:cNvCxnSpPr>
            <a:stCxn id="9" idx="2"/>
          </p:cNvCxnSpPr>
          <p:nvPr/>
        </p:nvCxnSpPr>
        <p:spPr>
          <a:xfrm flipH="1">
            <a:off x="6360161" y="5942127"/>
            <a:ext cx="1341536" cy="4840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L’entretien pédagogique avec un Enseignant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C37D-7AB6-40EE-BCC7-07FE12AE2531}" type="datetime4">
              <a:rPr lang="fr-FR" smtClean="0"/>
              <a:pPr/>
              <a:t>29 août 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votre présentation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53</a:t>
            </a:fld>
            <a:endParaRPr lang="fr-FR"/>
          </a:p>
        </p:txBody>
      </p:sp>
      <p:pic>
        <p:nvPicPr>
          <p:cNvPr id="7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2276"/>
            <a:ext cx="7691120" cy="512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14337" y="0"/>
            <a:ext cx="9344025" cy="913638"/>
          </a:xfrm>
        </p:spPr>
        <p:txBody>
          <a:bodyPr>
            <a:noAutofit/>
          </a:bodyPr>
          <a:lstStyle/>
          <a:p>
            <a:pPr algn="ctr" eaLnBrk="1" hangingPunct="1"/>
            <a:r>
              <a:rPr lang="fr-FR" sz="3200" b="1" dirty="0" smtClean="0"/>
              <a:t>L’entretien pédagogique avec un </a:t>
            </a:r>
            <a:r>
              <a:rPr lang="fr-FR" sz="3200" b="1" dirty="0"/>
              <a:t>E</a:t>
            </a:r>
            <a:r>
              <a:rPr lang="fr-FR" sz="3200" b="1" dirty="0" smtClean="0"/>
              <a:t>nseignant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>
          <a:xfrm>
            <a:off x="0" y="1488542"/>
            <a:ext cx="9144000" cy="433868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800" dirty="0" smtClean="0">
                <a:solidFill>
                  <a:srgbClr val="002060"/>
                </a:solidFill>
              </a:rPr>
              <a:t> </a:t>
            </a:r>
            <a:r>
              <a:rPr lang="fr-FR" sz="2800" dirty="0">
                <a:solidFill>
                  <a:srgbClr val="002060"/>
                </a:solidFill>
              </a:rPr>
              <a:t>Ce n’est pas un entretien de sélection </a:t>
            </a:r>
            <a:r>
              <a:rPr lang="fr-FR" sz="2800" dirty="0" smtClean="0">
                <a:solidFill>
                  <a:srgbClr val="002060"/>
                </a:solidFill>
              </a:rPr>
              <a:t>! </a:t>
            </a:r>
            <a:br>
              <a:rPr lang="fr-FR" sz="2800" dirty="0" smtClean="0">
                <a:solidFill>
                  <a:srgbClr val="002060"/>
                </a:solidFill>
              </a:rPr>
            </a:br>
            <a:endParaRPr lang="fr-FR" sz="280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800" dirty="0" smtClean="0">
                <a:solidFill>
                  <a:srgbClr val="002060"/>
                </a:solidFill>
              </a:rPr>
              <a:t> Un </a:t>
            </a:r>
            <a:r>
              <a:rPr lang="fr-FR" sz="2800" b="1" dirty="0" smtClean="0">
                <a:solidFill>
                  <a:srgbClr val="002060"/>
                </a:solidFill>
              </a:rPr>
              <a:t>premier contact </a:t>
            </a:r>
            <a:r>
              <a:rPr lang="fr-FR" sz="2800" dirty="0" smtClean="0">
                <a:solidFill>
                  <a:srgbClr val="002060"/>
                </a:solidFill>
              </a:rPr>
              <a:t>avec </a:t>
            </a:r>
            <a:r>
              <a:rPr lang="fr-FR" sz="2800" b="1" dirty="0" smtClean="0">
                <a:solidFill>
                  <a:srgbClr val="002060"/>
                </a:solidFill>
              </a:rPr>
              <a:t>l’équipe enseignante </a:t>
            </a:r>
            <a:r>
              <a:rPr lang="fr-FR" sz="2800" dirty="0" smtClean="0">
                <a:solidFill>
                  <a:srgbClr val="002060"/>
                </a:solidFill>
              </a:rPr>
              <a:t>dès     la fin de cet amphi</a:t>
            </a:r>
          </a:p>
          <a:p>
            <a:pPr eaLnBrk="1" hangingPunct="1">
              <a:spcAft>
                <a:spcPct val="30000"/>
              </a:spcAft>
              <a:buClr>
                <a:srgbClr val="0070C0"/>
              </a:buClr>
              <a:buFont typeface="Times" pitchFamily="-72" charset="0"/>
              <a:buChar char="►"/>
            </a:pPr>
            <a:endParaRPr lang="fr-FR" sz="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800" dirty="0" smtClean="0">
                <a:solidFill>
                  <a:srgbClr val="002060"/>
                </a:solidFill>
              </a:rPr>
              <a:t> Des </a:t>
            </a:r>
            <a:r>
              <a:rPr lang="fr-FR" sz="2800" b="1" dirty="0" smtClean="0">
                <a:solidFill>
                  <a:srgbClr val="002060"/>
                </a:solidFill>
              </a:rPr>
              <a:t>réponses à vos questions</a:t>
            </a:r>
            <a:r>
              <a:rPr lang="fr-FR" sz="2800" dirty="0" smtClean="0">
                <a:solidFill>
                  <a:srgbClr val="002060"/>
                </a:solidFill>
              </a:rPr>
              <a:t>, des conseils…</a:t>
            </a:r>
          </a:p>
          <a:p>
            <a:pPr eaLnBrk="1" hangingPunct="1">
              <a:spcAft>
                <a:spcPct val="30000"/>
              </a:spcAft>
              <a:buClr>
                <a:srgbClr val="0070C0"/>
              </a:buClr>
              <a:buFont typeface="Times" pitchFamily="-72" charset="0"/>
              <a:buChar char="►"/>
            </a:pPr>
            <a:endParaRPr lang="fr-FR" sz="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800" dirty="0" smtClean="0">
                <a:solidFill>
                  <a:srgbClr val="002060"/>
                </a:solidFill>
              </a:rPr>
              <a:t> Un avis sur votre </a:t>
            </a:r>
            <a:r>
              <a:rPr lang="fr-FR" sz="2800" b="1" dirty="0" smtClean="0">
                <a:solidFill>
                  <a:srgbClr val="002060"/>
                </a:solidFill>
              </a:rPr>
              <a:t>choix d’orientation</a:t>
            </a:r>
          </a:p>
          <a:p>
            <a:pPr marL="0" indent="0" eaLnBrk="1" hangingPunct="1">
              <a:lnSpc>
                <a:spcPct val="90000"/>
              </a:lnSpc>
              <a:spcAft>
                <a:spcPct val="30000"/>
              </a:spcAft>
              <a:buClr>
                <a:srgbClr val="0070C0"/>
              </a:buClr>
              <a:buNone/>
            </a:pPr>
            <a:endParaRPr lang="fr-FR" sz="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800" b="1" dirty="0" smtClean="0">
                <a:solidFill>
                  <a:srgbClr val="002060"/>
                </a:solidFill>
              </a:rPr>
              <a:t> </a:t>
            </a:r>
            <a:r>
              <a:rPr lang="fr-FR" sz="2800" b="1" dirty="0" smtClean="0">
                <a:solidFill>
                  <a:srgbClr val="FF6600"/>
                </a:solidFill>
              </a:rPr>
              <a:t>Validation de la fiche d’inscription pédagogique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Grp="1" noChangeArrowheads="1"/>
          </p:cNvSpPr>
          <p:nvPr>
            <p:ph idx="1"/>
          </p:nvPr>
        </p:nvSpPr>
        <p:spPr>
          <a:xfrm>
            <a:off x="93310" y="1208141"/>
            <a:ext cx="8937986" cy="389277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spcAft>
                <a:spcPct val="30000"/>
              </a:spcAft>
              <a:buFontTx/>
              <a:buNone/>
            </a:pPr>
            <a:r>
              <a:rPr lang="fr-FR" sz="2700" dirty="0" smtClean="0">
                <a:solidFill>
                  <a:srgbClr val="002060"/>
                </a:solidFill>
              </a:rPr>
              <a:t> </a:t>
            </a:r>
            <a:r>
              <a:rPr lang="fr-FR" sz="2700" b="1" dirty="0" smtClean="0">
                <a:solidFill>
                  <a:srgbClr val="002060"/>
                </a:solidFill>
              </a:rPr>
              <a:t>Munissez-vous IMPERATIVEMENT de:</a:t>
            </a:r>
          </a:p>
          <a:p>
            <a:pPr eaLnBrk="1" hangingPunct="1">
              <a:lnSpc>
                <a:spcPct val="110000"/>
              </a:lnSpc>
              <a:spcAft>
                <a:spcPct val="30000"/>
              </a:spcAft>
              <a:buFontTx/>
              <a:buNone/>
            </a:pPr>
            <a:endParaRPr lang="fr-FR" sz="900" b="1" dirty="0" smtClean="0">
              <a:solidFill>
                <a:srgbClr val="FF6600"/>
              </a:solidFill>
            </a:endParaRPr>
          </a:p>
          <a:p>
            <a:pPr marL="514350" indent="-514350">
              <a:lnSpc>
                <a:spcPct val="90000"/>
              </a:lnSpc>
              <a:spcAft>
                <a:spcPct val="300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fr-FR" sz="2700" dirty="0" smtClean="0">
                <a:solidFill>
                  <a:srgbClr val="002060"/>
                </a:solidFill>
              </a:rPr>
              <a:t>la fiche d’inscription pédagogique remplie</a:t>
            </a:r>
          </a:p>
          <a:p>
            <a:pPr marL="514350" indent="-514350">
              <a:lnSpc>
                <a:spcPct val="90000"/>
              </a:lnSpc>
              <a:spcAft>
                <a:spcPct val="300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fr-FR" sz="2700" dirty="0" smtClean="0">
                <a:solidFill>
                  <a:srgbClr val="002060"/>
                </a:solidFill>
              </a:rPr>
              <a:t>l’avis </a:t>
            </a:r>
            <a:r>
              <a:rPr lang="fr-FR" sz="2700" dirty="0" smtClean="0">
                <a:solidFill>
                  <a:srgbClr val="FF6600"/>
                </a:solidFill>
              </a:rPr>
              <a:t>d’acceptation de </a:t>
            </a:r>
            <a:r>
              <a:rPr lang="fr-FR" sz="2700" dirty="0" err="1" smtClean="0">
                <a:solidFill>
                  <a:srgbClr val="FF6600"/>
                </a:solidFill>
              </a:rPr>
              <a:t>Parcoursup</a:t>
            </a:r>
            <a:endParaRPr lang="fr-FR" sz="2700" dirty="0" smtClean="0">
              <a:solidFill>
                <a:srgbClr val="FF6600"/>
              </a:solidFill>
            </a:endParaRPr>
          </a:p>
          <a:p>
            <a:pPr marL="514350" indent="-514350">
              <a:lnSpc>
                <a:spcPct val="90000"/>
              </a:lnSpc>
              <a:spcAft>
                <a:spcPct val="300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fr-FR" sz="2700" dirty="0" smtClean="0">
                <a:solidFill>
                  <a:srgbClr val="002060"/>
                </a:solidFill>
              </a:rPr>
              <a:t>l’</a:t>
            </a:r>
            <a:r>
              <a:rPr lang="fr-FR" sz="2700" dirty="0" smtClean="0">
                <a:solidFill>
                  <a:srgbClr val="FF6600"/>
                </a:solidFill>
              </a:rPr>
              <a:t>original</a:t>
            </a:r>
            <a:r>
              <a:rPr lang="fr-FR" sz="2700" dirty="0" smtClean="0">
                <a:solidFill>
                  <a:srgbClr val="002060"/>
                </a:solidFill>
              </a:rPr>
              <a:t> du relevé des notes du bac </a:t>
            </a:r>
            <a:br>
              <a:rPr lang="fr-FR" sz="2700" dirty="0" smtClean="0">
                <a:solidFill>
                  <a:srgbClr val="002060"/>
                </a:solidFill>
              </a:rPr>
            </a:br>
            <a:r>
              <a:rPr lang="fr-FR" sz="2700" dirty="0" smtClean="0">
                <a:solidFill>
                  <a:srgbClr val="002060"/>
                </a:solidFill>
              </a:rPr>
              <a:t>(</a:t>
            </a:r>
            <a:r>
              <a:rPr lang="fr-FR" sz="2700" u="sng" dirty="0" smtClean="0">
                <a:solidFill>
                  <a:srgbClr val="002060"/>
                </a:solidFill>
              </a:rPr>
              <a:t>aucune photocopie ne sera acceptée)</a:t>
            </a:r>
          </a:p>
          <a:p>
            <a:pPr marL="514350" indent="-514350">
              <a:lnSpc>
                <a:spcPct val="90000"/>
              </a:lnSpc>
              <a:spcAft>
                <a:spcPct val="30000"/>
              </a:spcAft>
              <a:buClr>
                <a:srgbClr val="002060"/>
              </a:buClr>
              <a:buFont typeface="+mj-lt"/>
              <a:buAutoNum type="arabicPeriod" startAt="4"/>
            </a:pPr>
            <a:r>
              <a:rPr lang="fr-FR" sz="2700" dirty="0" smtClean="0">
                <a:solidFill>
                  <a:srgbClr val="002060"/>
                </a:solidFill>
              </a:rPr>
              <a:t>le </a:t>
            </a:r>
            <a:r>
              <a:rPr lang="fr-FR" sz="2700" dirty="0">
                <a:solidFill>
                  <a:srgbClr val="FF6600"/>
                </a:solidFill>
              </a:rPr>
              <a:t>livret scolaire </a:t>
            </a:r>
            <a:r>
              <a:rPr lang="fr-FR" sz="2700" dirty="0" smtClean="0">
                <a:solidFill>
                  <a:srgbClr val="002060"/>
                </a:solidFill>
              </a:rPr>
              <a:t>si fourni par le lycée</a:t>
            </a:r>
          </a:p>
          <a:p>
            <a:pPr marL="514350" indent="-514350">
              <a:lnSpc>
                <a:spcPct val="90000"/>
              </a:lnSpc>
              <a:spcAft>
                <a:spcPct val="30000"/>
              </a:spcAft>
              <a:buClr>
                <a:srgbClr val="002060"/>
              </a:buClr>
              <a:buFont typeface="+mj-lt"/>
              <a:buAutoNum type="arabicPeriod" startAt="4"/>
            </a:pPr>
            <a:r>
              <a:rPr lang="fr-FR" sz="2700" dirty="0" smtClean="0">
                <a:solidFill>
                  <a:srgbClr val="002060"/>
                </a:solidFill>
              </a:rPr>
              <a:t>le </a:t>
            </a:r>
            <a:r>
              <a:rPr lang="fr-FR" sz="2700" dirty="0" smtClean="0">
                <a:solidFill>
                  <a:srgbClr val="FF6600"/>
                </a:solidFill>
              </a:rPr>
              <a:t>résultat du test </a:t>
            </a:r>
            <a:r>
              <a:rPr lang="fr-FR" sz="2700" dirty="0" smtClean="0">
                <a:solidFill>
                  <a:srgbClr val="002060"/>
                </a:solidFill>
              </a:rPr>
              <a:t>de positionnement </a:t>
            </a:r>
            <a:r>
              <a:rPr lang="fr-FR" sz="2700" dirty="0" smtClean="0">
                <a:solidFill>
                  <a:srgbClr val="FF6600"/>
                </a:solidFill>
              </a:rPr>
              <a:t>Faq2Sciences</a:t>
            </a:r>
            <a:br>
              <a:rPr lang="fr-FR" sz="2700" dirty="0" smtClean="0">
                <a:solidFill>
                  <a:srgbClr val="FF6600"/>
                </a:solidFill>
              </a:rPr>
            </a:br>
            <a:r>
              <a:rPr lang="fr-FR" sz="2200" i="1" dirty="0">
                <a:solidFill>
                  <a:srgbClr val="00B050"/>
                </a:solidFill>
              </a:rPr>
              <a:t>I</a:t>
            </a:r>
            <a:r>
              <a:rPr lang="fr-FR" sz="2200" i="1" dirty="0" smtClean="0">
                <a:solidFill>
                  <a:srgbClr val="00B050"/>
                </a:solidFill>
              </a:rPr>
              <a:t>l peut être réalisé </a:t>
            </a:r>
            <a:r>
              <a:rPr lang="fr-FR" sz="2200" i="1" dirty="0">
                <a:solidFill>
                  <a:srgbClr val="00B050"/>
                </a:solidFill>
              </a:rPr>
              <a:t>sur place (salle </a:t>
            </a:r>
            <a:r>
              <a:rPr lang="fr-FR" sz="2200" b="1" i="1" dirty="0">
                <a:solidFill>
                  <a:srgbClr val="00B050"/>
                </a:solidFill>
              </a:rPr>
              <a:t>106/204)</a:t>
            </a:r>
            <a:r>
              <a:rPr lang="fr-FR" sz="2700" b="1" dirty="0" smtClean="0">
                <a:solidFill>
                  <a:srgbClr val="FF6600"/>
                </a:solidFill>
              </a:rPr>
              <a:t> </a:t>
            </a:r>
            <a:endParaRPr lang="fr-FR" sz="2700" dirty="0" smtClean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90000"/>
              </a:lnSpc>
              <a:spcAft>
                <a:spcPct val="30000"/>
              </a:spcAft>
              <a:buClr>
                <a:srgbClr val="0070C0"/>
              </a:buClr>
              <a:buNone/>
            </a:pPr>
            <a:endParaRPr lang="fr-FR" sz="2700" dirty="0" smtClean="0">
              <a:solidFill>
                <a:srgbClr val="00206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1235" y="5458758"/>
            <a:ext cx="8920061" cy="138953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fr-FR" sz="5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SANS L’ENSEMBLE</a:t>
            </a:r>
            <a:r>
              <a:rPr kumimoji="0" lang="fr-FR" sz="4400" b="1" i="1" u="none" strike="noStrike" kern="120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</a:t>
            </a:r>
            <a:r>
              <a:rPr kumimoji="0" lang="fr-FR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CES PIECES,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fr-FR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VOUS DEVREZ REVENIR ULTERIEUREMENT</a:t>
            </a:r>
          </a:p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ct val="3000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endParaRPr kumimoji="0" lang="fr-FR" sz="2900" b="1" i="1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0" y="157162"/>
            <a:ext cx="8875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FFFFFF"/>
                </a:solidFill>
                <a:ea typeface="+mj-ea"/>
                <a:cs typeface="+mj-cs"/>
              </a:rPr>
              <a:t>L’entretien pédagogique avec un Enseignant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3600" b="1" dirty="0" smtClean="0"/>
              <a:t>Inscription Administrative</a:t>
            </a:r>
          </a:p>
        </p:txBody>
      </p:sp>
      <p:sp>
        <p:nvSpPr>
          <p:cNvPr id="100354" name="Text Box 3"/>
          <p:cNvSpPr txBox="1">
            <a:spLocks noChangeArrowheads="1"/>
          </p:cNvSpPr>
          <p:nvPr/>
        </p:nvSpPr>
        <p:spPr bwMode="auto">
          <a:xfrm>
            <a:off x="294641" y="1251718"/>
            <a:ext cx="8615680" cy="481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ts val="3300"/>
              </a:lnSpc>
              <a:spcAft>
                <a:spcPct val="30000"/>
              </a:spcAft>
              <a:buClr>
                <a:srgbClr val="0070C0"/>
              </a:buClr>
              <a:buFont typeface="Times" pitchFamily="18" charset="0"/>
              <a:buChar char="►"/>
            </a:pPr>
            <a:r>
              <a:rPr lang="fr-FR" sz="2400" dirty="0" smtClean="0"/>
              <a:t> </a:t>
            </a:r>
            <a:r>
              <a:rPr lang="fr-FR" sz="2400" b="1" dirty="0" smtClean="0">
                <a:solidFill>
                  <a:srgbClr val="002060"/>
                </a:solidFill>
              </a:rPr>
              <a:t>Inscription administrative en ligne : </a:t>
            </a:r>
          </a:p>
          <a:p>
            <a:pPr algn="ctr" eaLnBrk="1" hangingPunct="1">
              <a:lnSpc>
                <a:spcPts val="3300"/>
              </a:lnSpc>
              <a:spcAft>
                <a:spcPct val="30000"/>
              </a:spcAft>
              <a:buClr>
                <a:srgbClr val="0070C0"/>
              </a:buClr>
            </a:pPr>
            <a:r>
              <a:rPr lang="fr-FR" sz="2400" b="1" u="sng" dirty="0" smtClean="0">
                <a:solidFill>
                  <a:srgbClr val="FF0000"/>
                </a:solidFill>
              </a:rPr>
              <a:t>2 septembre </a:t>
            </a:r>
          </a:p>
          <a:p>
            <a:pPr algn="just" eaLnBrk="1" hangingPunct="1">
              <a:lnSpc>
                <a:spcPts val="3300"/>
              </a:lnSpc>
              <a:spcAft>
                <a:spcPct val="30000"/>
              </a:spcAft>
              <a:buClr>
                <a:srgbClr val="0070C0"/>
              </a:buClr>
              <a:buFont typeface="Times" pitchFamily="18" charset="0"/>
              <a:buChar char="►"/>
            </a:pPr>
            <a:r>
              <a:rPr lang="fr-FR" sz="2400" b="1" dirty="0" smtClean="0">
                <a:solidFill>
                  <a:srgbClr val="002060"/>
                </a:solidFill>
                <a:latin typeface="+mj-lt"/>
              </a:rPr>
              <a:t>La </a:t>
            </a:r>
            <a:r>
              <a:rPr lang="fr-FR" sz="2400" b="1" dirty="0">
                <a:solidFill>
                  <a:srgbClr val="002060"/>
                </a:solidFill>
                <a:latin typeface="+mj-lt"/>
              </a:rPr>
              <a:t>procédure détaillée vous sera indiquée </a:t>
            </a:r>
            <a:r>
              <a:rPr lang="fr-FR" sz="2400" b="1" dirty="0" smtClean="0">
                <a:solidFill>
                  <a:srgbClr val="002060"/>
                </a:solidFill>
                <a:latin typeface="+mj-lt"/>
              </a:rPr>
              <a:t>à l’issue de votre </a:t>
            </a:r>
            <a:r>
              <a:rPr lang="fr-FR" sz="2400" b="1" dirty="0">
                <a:solidFill>
                  <a:srgbClr val="002060"/>
                </a:solidFill>
                <a:latin typeface="+mj-lt"/>
              </a:rPr>
              <a:t>entretien </a:t>
            </a:r>
            <a:r>
              <a:rPr lang="fr-FR" sz="2400" b="1" dirty="0" smtClean="0">
                <a:solidFill>
                  <a:srgbClr val="002060"/>
                </a:solidFill>
                <a:latin typeface="+mj-lt"/>
              </a:rPr>
              <a:t>individuel</a:t>
            </a:r>
          </a:p>
          <a:p>
            <a:pPr algn="ctr">
              <a:spcAft>
                <a:spcPct val="30000"/>
              </a:spcAft>
              <a:buClr>
                <a:srgbClr val="FF6600"/>
              </a:buClr>
            </a:pPr>
            <a:endParaRPr lang="fr-FR" sz="24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0070C0"/>
              </a:buClr>
              <a:buFont typeface="Times" pitchFamily="18" charset="0"/>
              <a:buChar char="►"/>
            </a:pPr>
            <a:r>
              <a:rPr lang="fr-FR" sz="2400" dirty="0" smtClean="0">
                <a:solidFill>
                  <a:srgbClr val="002060"/>
                </a:solidFill>
              </a:rPr>
              <a:t> Possibilité de payer en 3 fois sans frais par carte bancaire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FF6600"/>
              </a:buClr>
            </a:pPr>
            <a:endParaRPr lang="fr-FR" sz="2400" dirty="0" smtClean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90000"/>
              </a:lnSpc>
              <a:spcAft>
                <a:spcPct val="30000"/>
              </a:spcAft>
              <a:buClr>
                <a:srgbClr val="0070C0"/>
              </a:buClr>
              <a:buFont typeface="Times" pitchFamily="18" charset="0"/>
              <a:buChar char="►"/>
            </a:pPr>
            <a:r>
              <a:rPr lang="fr-FR" sz="2400" dirty="0" smtClean="0">
                <a:solidFill>
                  <a:srgbClr val="002060"/>
                </a:solidFill>
              </a:rPr>
              <a:t> Prise de </a:t>
            </a:r>
            <a:r>
              <a:rPr lang="fr-FR" sz="2400" b="1" dirty="0" smtClean="0">
                <a:solidFill>
                  <a:srgbClr val="002060"/>
                </a:solidFill>
              </a:rPr>
              <a:t>rendez-vous</a:t>
            </a:r>
            <a:r>
              <a:rPr lang="fr-FR" sz="2400" dirty="0" smtClean="0">
                <a:solidFill>
                  <a:srgbClr val="002060"/>
                </a:solidFill>
              </a:rPr>
              <a:t> en ligne (une fois les pièces justificatives validées) pour passer au </a:t>
            </a:r>
            <a:r>
              <a:rPr lang="fr-FR" sz="2400" b="1" dirty="0" smtClean="0">
                <a:solidFill>
                  <a:srgbClr val="002060"/>
                </a:solidFill>
              </a:rPr>
              <a:t>guichet unique </a:t>
            </a:r>
            <a:r>
              <a:rPr lang="fr-FR" sz="2400" dirty="0" smtClean="0">
                <a:solidFill>
                  <a:srgbClr val="002060"/>
                </a:solidFill>
              </a:rPr>
              <a:t>retirer les </a:t>
            </a:r>
            <a:r>
              <a:rPr lang="fr-FR" sz="2400" b="1" dirty="0" smtClean="0">
                <a:solidFill>
                  <a:srgbClr val="002060"/>
                </a:solidFill>
              </a:rPr>
              <a:t>certificats de scolarité, carte d’étudiant et quittance de paiement</a:t>
            </a:r>
            <a:endParaRPr lang="fr-FR" sz="24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Visites de campus et autres informations utiles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9400" y="1017769"/>
            <a:ext cx="8644466" cy="4890030"/>
          </a:xfrm>
        </p:spPr>
        <p:txBody>
          <a:bodyPr/>
          <a:lstStyle/>
          <a:p>
            <a:pPr lvl="1"/>
            <a:r>
              <a:rPr lang="fr-FR" sz="1700" b="1" dirty="0" smtClean="0">
                <a:solidFill>
                  <a:srgbClr val="00B0F0"/>
                </a:solidFill>
              </a:rPr>
              <a:t>En août </a:t>
            </a:r>
            <a:r>
              <a:rPr lang="fr-FR" sz="1700" b="1" dirty="0" smtClean="0"/>
              <a:t>: </a:t>
            </a:r>
            <a:r>
              <a:rPr lang="fr-FR" sz="1700" dirty="0" smtClean="0"/>
              <a:t>les</a:t>
            </a:r>
            <a:r>
              <a:rPr lang="fr-FR" sz="1700" b="1" dirty="0" smtClean="0"/>
              <a:t> </a:t>
            </a:r>
            <a:r>
              <a:rPr lang="fr-FR" sz="1700" b="1" dirty="0" smtClean="0">
                <a:solidFill>
                  <a:srgbClr val="00B0F0"/>
                </a:solidFill>
              </a:rPr>
              <a:t>28</a:t>
            </a:r>
            <a:r>
              <a:rPr lang="fr-FR" sz="1700" dirty="0" smtClean="0"/>
              <a:t>,</a:t>
            </a:r>
            <a:r>
              <a:rPr lang="fr-FR" sz="1700" dirty="0" smtClean="0">
                <a:solidFill>
                  <a:schemeClr val="tx2"/>
                </a:solidFill>
              </a:rPr>
              <a:t> </a:t>
            </a:r>
            <a:r>
              <a:rPr lang="fr-FR" sz="1700" b="1" dirty="0" smtClean="0">
                <a:solidFill>
                  <a:srgbClr val="00B0F0"/>
                </a:solidFill>
              </a:rPr>
              <a:t>29</a:t>
            </a:r>
            <a:r>
              <a:rPr lang="fr-FR" sz="1700" dirty="0" smtClean="0">
                <a:solidFill>
                  <a:schemeClr val="tx2"/>
                </a:solidFill>
              </a:rPr>
              <a:t> </a:t>
            </a:r>
            <a:r>
              <a:rPr lang="fr-FR" sz="1700" dirty="0" smtClean="0"/>
              <a:t>et </a:t>
            </a:r>
            <a:r>
              <a:rPr lang="fr-FR" sz="1700" b="1" dirty="0" smtClean="0">
                <a:solidFill>
                  <a:srgbClr val="00B0F0"/>
                </a:solidFill>
              </a:rPr>
              <a:t>30</a:t>
            </a:r>
          </a:p>
          <a:p>
            <a:pPr lvl="1"/>
            <a:r>
              <a:rPr lang="fr-FR" sz="1700" b="1" dirty="0" smtClean="0">
                <a:solidFill>
                  <a:srgbClr val="00B0F0"/>
                </a:solidFill>
              </a:rPr>
              <a:t>Samedi 31 août: </a:t>
            </a:r>
            <a:r>
              <a:rPr lang="fr-FR" sz="1700" b="1" dirty="0" smtClean="0"/>
              <a:t>11h</a:t>
            </a:r>
            <a:r>
              <a:rPr lang="fr-FR" sz="1700" b="1" dirty="0" smtClean="0">
                <a:solidFill>
                  <a:schemeClr val="tx2"/>
                </a:solidFill>
              </a:rPr>
              <a:t> </a:t>
            </a:r>
          </a:p>
          <a:p>
            <a:pPr lvl="1"/>
            <a:endParaRPr lang="fr-FR" sz="1700" b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lvl="1"/>
            <a:r>
              <a:rPr lang="fr-FR" sz="1700" dirty="0" smtClean="0"/>
              <a:t>Des questions sur le </a:t>
            </a:r>
            <a:r>
              <a:rPr lang="fr-FR" sz="1700" b="1" dirty="0" smtClean="0">
                <a:solidFill>
                  <a:srgbClr val="00B0F0"/>
                </a:solidFill>
              </a:rPr>
              <a:t>logement</a:t>
            </a:r>
            <a:r>
              <a:rPr lang="fr-FR" sz="1700" dirty="0" smtClean="0"/>
              <a:t>? </a:t>
            </a:r>
          </a:p>
          <a:p>
            <a:pPr lvl="1"/>
            <a:r>
              <a:rPr lang="fr-FR" sz="1700" dirty="0" smtClean="0"/>
              <a:t>RDV sur notre plateforme dédiée à la recherche de logements:</a:t>
            </a:r>
            <a:endParaRPr lang="fr-FR" sz="1700" dirty="0" smtClean="0">
              <a:hlinkClick r:id="rId2"/>
            </a:endParaRPr>
          </a:p>
          <a:p>
            <a:pPr lvl="1" algn="ctr">
              <a:buNone/>
            </a:pPr>
            <a:r>
              <a:rPr lang="fr-FR" sz="1700" dirty="0" smtClean="0">
                <a:hlinkClick r:id="rId2"/>
              </a:rPr>
              <a:t>https://u-bordeaux.studapart.com/fr/</a:t>
            </a:r>
            <a:endParaRPr lang="fr-FR" sz="1700" dirty="0" smtClean="0"/>
          </a:p>
          <a:p>
            <a:pPr lvl="1">
              <a:buNone/>
            </a:pPr>
            <a:r>
              <a:rPr lang="fr-FR" sz="1700" dirty="0" smtClean="0"/>
              <a:t> 						</a:t>
            </a:r>
            <a:r>
              <a:rPr lang="fr-FR" sz="1700" i="1" dirty="0" smtClean="0"/>
              <a:t>Mot de passe: HOUSINGUBDX</a:t>
            </a:r>
          </a:p>
          <a:p>
            <a:pPr lvl="1">
              <a:buNone/>
            </a:pPr>
            <a:r>
              <a:rPr lang="fr-FR" sz="1700" dirty="0" smtClean="0"/>
              <a:t>     Et demandez la fiche pratique logement aux étudiants relais ou au Guichet Unique</a:t>
            </a:r>
          </a:p>
          <a:p>
            <a:pPr lvl="1"/>
            <a:endParaRPr lang="fr-FR" sz="1700" dirty="0" smtClean="0"/>
          </a:p>
          <a:p>
            <a:pPr lvl="1"/>
            <a:r>
              <a:rPr lang="fr-FR" sz="1700" dirty="0" smtClean="0"/>
              <a:t>Rencontrez nos </a:t>
            </a:r>
            <a:r>
              <a:rPr lang="fr-FR" sz="1700" b="1" dirty="0" smtClean="0">
                <a:solidFill>
                  <a:srgbClr val="00B0F0"/>
                </a:solidFill>
              </a:rPr>
              <a:t>partenaires</a:t>
            </a:r>
            <a:r>
              <a:rPr lang="fr-FR" sz="1700" dirty="0" smtClean="0">
                <a:solidFill>
                  <a:srgbClr val="00B0F0"/>
                </a:solidFill>
              </a:rPr>
              <a:t> </a:t>
            </a:r>
            <a:r>
              <a:rPr lang="fr-FR" sz="1700" dirty="0" smtClean="0"/>
              <a:t>(CAF, Action logement, </a:t>
            </a:r>
            <a:r>
              <a:rPr lang="fr-FR" sz="1700" dirty="0" err="1" smtClean="0"/>
              <a:t>Soliha</a:t>
            </a:r>
            <a:r>
              <a:rPr lang="fr-FR" sz="1700" dirty="0" smtClean="0"/>
              <a:t>, Centre info jeunesse </a:t>
            </a:r>
            <a:r>
              <a:rPr lang="fr-FR" sz="1700" dirty="0" err="1" smtClean="0"/>
              <a:t>Nvelle</a:t>
            </a:r>
            <a:r>
              <a:rPr lang="fr-FR" sz="1700" dirty="0" smtClean="0"/>
              <a:t> Aquitaine, TBM, </a:t>
            </a:r>
            <a:r>
              <a:rPr lang="fr-FR" sz="1700" dirty="0" err="1" smtClean="0"/>
              <a:t>Etu’récup</a:t>
            </a:r>
            <a:r>
              <a:rPr lang="fr-FR" sz="1700" dirty="0" smtClean="0"/>
              <a:t> – maison du vélo, etc.)</a:t>
            </a:r>
          </a:p>
          <a:p>
            <a:pPr lvl="2"/>
            <a:r>
              <a:rPr lang="fr-FR" sz="1700" dirty="0" smtClean="0"/>
              <a:t>le </a:t>
            </a:r>
            <a:r>
              <a:rPr lang="fr-FR" sz="1700" b="1" dirty="0" smtClean="0">
                <a:solidFill>
                  <a:srgbClr val="00B0F0"/>
                </a:solidFill>
              </a:rPr>
              <a:t>mercredi 28 août</a:t>
            </a:r>
            <a:r>
              <a:rPr lang="fr-FR" sz="1700" dirty="0" smtClean="0"/>
              <a:t> de 13h à 16h dans le hall du A22 </a:t>
            </a:r>
          </a:p>
          <a:p>
            <a:pPr lvl="2"/>
            <a:r>
              <a:rPr lang="fr-FR" sz="1700" dirty="0" smtClean="0"/>
              <a:t>ou le </a:t>
            </a:r>
            <a:r>
              <a:rPr lang="fr-FR" sz="1700" b="1" dirty="0" smtClean="0">
                <a:solidFill>
                  <a:srgbClr val="00B0F0"/>
                </a:solidFill>
              </a:rPr>
              <a:t>vendredi 6 septembre </a:t>
            </a:r>
            <a:r>
              <a:rPr lang="fr-FR" sz="1700" dirty="0" smtClean="0"/>
              <a:t>de 9h à 14h devant le A22</a:t>
            </a:r>
          </a:p>
          <a:p>
            <a:pPr lvl="1"/>
            <a:endParaRPr lang="fr-FR" sz="1700" dirty="0" smtClean="0"/>
          </a:p>
          <a:p>
            <a:pPr lvl="1">
              <a:buNone/>
            </a:pPr>
            <a:r>
              <a:rPr lang="fr-FR" sz="1700" dirty="0" smtClean="0"/>
              <a:t>N’hésitez pas à poser toutes vos questions liées à la vie de campus aux </a:t>
            </a:r>
            <a:r>
              <a:rPr lang="fr-FR" sz="1700" b="1" dirty="0" smtClean="0">
                <a:solidFill>
                  <a:srgbClr val="00B0F0"/>
                </a:solidFill>
              </a:rPr>
              <a:t>étudiants relais campus </a:t>
            </a:r>
            <a:r>
              <a:rPr lang="fr-FR" sz="1700" dirty="0" smtClean="0"/>
              <a:t>(tee-shirts bleus)</a:t>
            </a:r>
          </a:p>
          <a:p>
            <a:pPr lvl="1">
              <a:buNone/>
            </a:pPr>
            <a:endParaRPr lang="fr-FR" dirty="0"/>
          </a:p>
          <a:p>
            <a:pPr>
              <a:buNone/>
            </a:pP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D554-0743-4AE6-973B-6B4143E0E69A}" type="datetime4">
              <a:rPr lang="fr-FR" smtClean="0"/>
              <a:pPr/>
              <a:t>29 août 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ACCUEIL néo-bacheliers 2019/20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7" name="Accolade fermante 6"/>
          <p:cNvSpPr/>
          <p:nvPr/>
        </p:nvSpPr>
        <p:spPr>
          <a:xfrm>
            <a:off x="4211515" y="1143000"/>
            <a:ext cx="483577" cy="69459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914899" y="1143000"/>
            <a:ext cx="3587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11h</a:t>
            </a:r>
            <a:r>
              <a:rPr lang="fr-FR" sz="1600" dirty="0" smtClean="0"/>
              <a:t> et </a:t>
            </a:r>
            <a:r>
              <a:rPr lang="fr-FR" sz="1600" b="1" dirty="0" smtClean="0"/>
              <a:t>16h</a:t>
            </a:r>
          </a:p>
          <a:p>
            <a:r>
              <a:rPr lang="fr-FR" sz="1600" i="1" dirty="0" smtClean="0"/>
              <a:t>RDV devant le Guichet Unique – hall du A22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1494898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3" name="Text Box 14"/>
          <p:cNvSpPr txBox="1">
            <a:spLocks noChangeArrowheads="1"/>
          </p:cNvSpPr>
          <p:nvPr/>
        </p:nvSpPr>
        <p:spPr bwMode="auto">
          <a:xfrm>
            <a:off x="4895445" y="920957"/>
            <a:ext cx="42485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400" b="1" dirty="0" smtClean="0">
                <a:solidFill>
                  <a:srgbClr val="FF6600"/>
                </a:solidFill>
                <a:latin typeface="Bahnschrift SemiBold Condensed" panose="020B0502040204020203" pitchFamily="34" charset="0"/>
              </a:rPr>
              <a:t>SVSTC : salles 101 à 105, 107</a:t>
            </a:r>
          </a:p>
          <a:p>
            <a:pPr eaLnBrk="0" hangingPunct="0"/>
            <a:r>
              <a:rPr lang="fr-FR" sz="2400" b="1" dirty="0" smtClean="0">
                <a:solidFill>
                  <a:srgbClr val="FF6600"/>
                </a:solidFill>
                <a:latin typeface="Bahnschrift SemiBold Condensed" panose="020B0502040204020203" pitchFamily="34" charset="0"/>
              </a:rPr>
              <a:t>MISIPCG : salles 110, 112 à 115, 117 et 119</a:t>
            </a:r>
            <a:endParaRPr lang="fr-FR" sz="2400" b="1" dirty="0">
              <a:solidFill>
                <a:srgbClr val="FF66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3926264" y="1101246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fr-FR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98306" name="Text Box 5"/>
          <p:cNvSpPr txBox="1">
            <a:spLocks noChangeArrowheads="1"/>
          </p:cNvSpPr>
          <p:nvPr/>
        </p:nvSpPr>
        <p:spPr bwMode="auto">
          <a:xfrm>
            <a:off x="745717" y="1087736"/>
            <a:ext cx="31801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fr-FR" sz="2400" b="1" dirty="0" smtClean="0">
                <a:solidFill>
                  <a:srgbClr val="FF6600"/>
                </a:solidFill>
                <a:latin typeface="Bahnschrift SemiBold Condensed" panose="020B0502040204020203" pitchFamily="34" charset="0"/>
              </a:rPr>
              <a:t>Bacheliers S, MNESS et DAEU B</a:t>
            </a:r>
            <a:endParaRPr lang="fr-FR" sz="2400" b="1" dirty="0">
              <a:solidFill>
                <a:srgbClr val="FF66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19401" y="2821847"/>
            <a:ext cx="4036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/>
            <a:r>
              <a:rPr lang="fr-FR" sz="2400" b="1" dirty="0" smtClean="0">
                <a:solidFill>
                  <a:srgbClr val="FF9900"/>
                </a:solidFill>
                <a:latin typeface="Bahnschrift SemiBold Condensed" panose="020B0502040204020203" pitchFamily="34" charset="0"/>
              </a:rPr>
              <a:t>Diplômes </a:t>
            </a:r>
            <a:r>
              <a:rPr lang="fr-FR" sz="2400" b="1" dirty="0">
                <a:solidFill>
                  <a:srgbClr val="FF9900"/>
                </a:solidFill>
                <a:latin typeface="Bahnschrift SemiBold Condensed" panose="020B0502040204020203" pitchFamily="34" charset="0"/>
              </a:rPr>
              <a:t>E</a:t>
            </a:r>
            <a:r>
              <a:rPr lang="fr-FR" sz="2400" b="1" dirty="0" smtClean="0">
                <a:solidFill>
                  <a:srgbClr val="FF9900"/>
                </a:solidFill>
                <a:latin typeface="Bahnschrift SemiBold Condensed" panose="020B0502040204020203" pitchFamily="34" charset="0"/>
              </a:rPr>
              <a:t>trangers </a:t>
            </a:r>
          </a:p>
          <a:p>
            <a:pPr algn="r" eaLnBrk="0" hangingPunct="0"/>
            <a:r>
              <a:rPr lang="fr-FR" sz="2400" b="1" dirty="0" smtClean="0">
                <a:solidFill>
                  <a:srgbClr val="FF9900"/>
                </a:solidFill>
                <a:latin typeface="Bahnschrift SemiBold Condensed" panose="020B0502040204020203" pitchFamily="34" charset="0"/>
              </a:rPr>
              <a:t>et cas particuliers</a:t>
            </a:r>
            <a:endParaRPr lang="fr-FR" sz="2400" b="1" dirty="0">
              <a:solidFill>
                <a:srgbClr val="FF99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83296" y="2949475"/>
            <a:ext cx="3732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fr-FR" sz="2400" b="1" dirty="0">
                <a:solidFill>
                  <a:srgbClr val="FF9900"/>
                </a:solidFill>
                <a:latin typeface="Bahnschrift SemiBold Condensed" panose="020B0502040204020203" pitchFamily="34" charset="0"/>
              </a:rPr>
              <a:t>s</a:t>
            </a:r>
            <a:r>
              <a:rPr lang="fr-FR" sz="2400" b="1" dirty="0" smtClean="0">
                <a:solidFill>
                  <a:srgbClr val="FF9900"/>
                </a:solidFill>
                <a:latin typeface="Bahnschrift SemiBold Condensed" panose="020B0502040204020203" pitchFamily="34" charset="0"/>
              </a:rPr>
              <a:t>alle 111</a:t>
            </a:r>
            <a:endParaRPr lang="fr-FR" sz="2400" b="1" dirty="0">
              <a:solidFill>
                <a:srgbClr val="FF99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>
            <a:off x="3926264" y="3005307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fr-FR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00075" y="4680416"/>
            <a:ext cx="33451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fr-FR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Bahnschrift SemiBold Condensed" panose="020B0502040204020203" pitchFamily="34" charset="0"/>
              </a:rPr>
              <a:t>Bacheliers S candidats </a:t>
            </a:r>
          </a:p>
          <a:p>
            <a:pPr algn="r" eaLnBrk="0" hangingPunct="0">
              <a:defRPr/>
            </a:pPr>
            <a:r>
              <a:rPr lang="fr-FR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Bahnschrift SemiBold Condensed" panose="020B0502040204020203" pitchFamily="34" charset="0"/>
              </a:rPr>
              <a:t>au Parcours International (PI) </a:t>
            </a:r>
          </a:p>
          <a:p>
            <a:pPr algn="r" eaLnBrk="0" hangingPunct="0">
              <a:defRPr/>
            </a:pPr>
            <a:r>
              <a:rPr lang="fr-FR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Bahnschrift SemiBold Condensed" panose="020B0502040204020203" pitchFamily="34" charset="0"/>
              </a:rPr>
              <a:t>Chimie ou SPI ou CMI sauf ISI </a:t>
            </a:r>
            <a:endParaRPr lang="fr-FR" sz="2400" b="1" dirty="0">
              <a:solidFill>
                <a:schemeClr val="bg2">
                  <a:lumMod val="60000"/>
                  <a:lumOff val="40000"/>
                </a:scheme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4991290" y="1874097"/>
            <a:ext cx="20152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SVSTC : salle 108</a:t>
            </a:r>
          </a:p>
          <a:p>
            <a:pPr eaLnBrk="0" hangingPunct="0"/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MISIPCG : salle 109</a:t>
            </a: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>
            <a:off x="3959516" y="5068801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tx2">
              <a:lumMod val="75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fr-FR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4965567" y="4903391"/>
            <a:ext cx="42643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Bahnschrift SemiBold Condensed" panose="020B0502040204020203" pitchFamily="34" charset="0"/>
              </a:rPr>
              <a:t>Retirer un dossier en bas de l’amphi  puis</a:t>
            </a:r>
            <a:br>
              <a:rPr lang="fr-FR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Bahnschrift SemiBold Condensed" panose="020B0502040204020203" pitchFamily="34" charset="0"/>
              </a:rPr>
            </a:br>
            <a:r>
              <a:rPr lang="fr-FR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Bahnschrift SemiBold Condensed" panose="020B0502040204020203" pitchFamily="34" charset="0"/>
              </a:rPr>
              <a:t>salle 109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942370" y="6278261"/>
            <a:ext cx="3593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 b="1" dirty="0" smtClean="0">
                <a:solidFill>
                  <a:srgbClr val="7ABC32"/>
                </a:solidFill>
                <a:latin typeface="Bahnschrift SemiBold Condensed" panose="020B0502040204020203" pitchFamily="34" charset="0"/>
              </a:rPr>
              <a:t>Inscription en bas de l’amphi</a:t>
            </a:r>
            <a:endParaRPr lang="fr-FR" sz="2000" b="1" dirty="0">
              <a:solidFill>
                <a:srgbClr val="7ABC32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3" name="AutoShape 11"/>
          <p:cNvSpPr>
            <a:spLocks noChangeArrowheads="1"/>
          </p:cNvSpPr>
          <p:nvPr/>
        </p:nvSpPr>
        <p:spPr bwMode="auto">
          <a:xfrm>
            <a:off x="3926264" y="6232052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7ABC32"/>
          </a:solidFill>
          <a:ln w="9525">
            <a:solidFill>
              <a:srgbClr val="92D0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fr-FR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25787" y="6156450"/>
            <a:ext cx="3709504" cy="60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>
              <a:lnSpc>
                <a:spcPts val="2000"/>
              </a:lnSpc>
            </a:pPr>
            <a:r>
              <a:rPr lang="fr-FR" sz="2000" b="1" dirty="0" smtClean="0">
                <a:solidFill>
                  <a:srgbClr val="7ABC32"/>
                </a:solidFill>
                <a:latin typeface="Bahnschrift SemiBold Condensed" panose="020B0502040204020203" pitchFamily="34" charset="0"/>
              </a:rPr>
              <a:t>Bacheliers S acceptés en</a:t>
            </a:r>
          </a:p>
          <a:p>
            <a:pPr algn="r" eaLnBrk="0" hangingPunct="0">
              <a:lnSpc>
                <a:spcPts val="2000"/>
              </a:lnSpc>
            </a:pPr>
            <a:r>
              <a:rPr lang="fr-FR" sz="2000" b="1" dirty="0" smtClean="0">
                <a:solidFill>
                  <a:srgbClr val="7ABC32"/>
                </a:solidFill>
                <a:latin typeface="Bahnschrift SemiBold Condensed" panose="020B0502040204020203" pitchFamily="34" charset="0"/>
              </a:rPr>
              <a:t> parcours internationaux ou CMI</a:t>
            </a:r>
            <a:endParaRPr lang="fr-FR" sz="2000" b="1" dirty="0">
              <a:solidFill>
                <a:srgbClr val="7ABC32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" name="Trapèze 2"/>
          <p:cNvSpPr/>
          <p:nvPr/>
        </p:nvSpPr>
        <p:spPr>
          <a:xfrm>
            <a:off x="600075" y="6114625"/>
            <a:ext cx="7529513" cy="676734"/>
          </a:xfrm>
          <a:prstGeom prst="trapezoid">
            <a:avLst/>
          </a:prstGeom>
          <a:noFill/>
          <a:ln>
            <a:solidFill>
              <a:srgbClr val="7ABC3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45718" y="1875401"/>
            <a:ext cx="31801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Bacheliers NON S</a:t>
            </a:r>
          </a:p>
          <a:p>
            <a:pPr algn="r" eaLnBrk="0" hangingPunct="0"/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Bacheliers 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« Oui-Si </a:t>
            </a:r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»</a:t>
            </a:r>
            <a:endParaRPr lang="fr-FR" sz="2400" b="1" dirty="0">
              <a:solidFill>
                <a:schemeClr val="accent6">
                  <a:lumMod val="50000"/>
                </a:scheme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2" name="AutoShape 11"/>
          <p:cNvSpPr>
            <a:spLocks noChangeArrowheads="1"/>
          </p:cNvSpPr>
          <p:nvPr/>
        </p:nvSpPr>
        <p:spPr bwMode="auto">
          <a:xfrm>
            <a:off x="3926264" y="2014531"/>
            <a:ext cx="976313" cy="516133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fr-FR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-472809" y="3751014"/>
            <a:ext cx="44319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fr-FR" sz="2400" b="1" dirty="0" smtClean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Bacheliers S</a:t>
            </a:r>
            <a:r>
              <a:rPr lang="fr-FR" sz="2400" b="1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 </a:t>
            </a:r>
            <a:r>
              <a:rPr lang="fr-FR" sz="2400" b="1" dirty="0" smtClean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candidats SVSTC </a:t>
            </a:r>
          </a:p>
          <a:p>
            <a:pPr algn="r" eaLnBrk="0" hangingPunct="0">
              <a:defRPr/>
            </a:pPr>
            <a:r>
              <a:rPr lang="fr-FR" sz="2400" b="1" dirty="0" smtClean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au groupe TD/TP en anglais </a:t>
            </a:r>
            <a:endParaRPr lang="fr-FR" sz="2400" b="1" dirty="0">
              <a:solidFill>
                <a:srgbClr val="0070C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5" name="AutoShape 11"/>
          <p:cNvSpPr>
            <a:spLocks noChangeArrowheads="1"/>
          </p:cNvSpPr>
          <p:nvPr/>
        </p:nvSpPr>
        <p:spPr bwMode="auto">
          <a:xfrm>
            <a:off x="3944392" y="3930499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3">
              <a:lumMod val="50000"/>
            </a:schemeClr>
          </a:soli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fr-FR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5060816" y="3753493"/>
            <a:ext cx="40831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400" b="1" dirty="0" smtClean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Retirer un dossier en bas de l’amphi puis salles </a:t>
            </a:r>
            <a:r>
              <a:rPr lang="fr-FR" sz="2400" b="1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101 à 105, </a:t>
            </a:r>
            <a:r>
              <a:rPr lang="fr-FR" sz="2400" b="1" dirty="0" smtClean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107</a:t>
            </a:r>
            <a:endParaRPr lang="fr-FR" sz="2400" b="1" dirty="0">
              <a:solidFill>
                <a:srgbClr val="0070C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0" y="91172"/>
            <a:ext cx="914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FFFF"/>
                </a:solidFill>
                <a:ea typeface="+mj-ea"/>
                <a:cs typeface="+mj-cs"/>
              </a:rPr>
              <a:t>O</a:t>
            </a:r>
            <a:r>
              <a:rPr lang="fr-FR" sz="3200" b="1" dirty="0">
                <a:solidFill>
                  <a:srgbClr val="FFFFFF"/>
                </a:solidFill>
                <a:ea typeface="+mj-ea"/>
                <a:cs typeface="+mj-cs"/>
              </a:rPr>
              <a:t>ù aller </a:t>
            </a:r>
            <a:r>
              <a:rPr lang="fr-FR" sz="3600" b="1" dirty="0">
                <a:solidFill>
                  <a:srgbClr val="FFFFFF"/>
                </a:solidFill>
                <a:ea typeface="+mj-ea"/>
                <a:cs typeface="+mj-cs"/>
              </a:rPr>
              <a:t>après cet amphi </a:t>
            </a:r>
            <a:r>
              <a:rPr lang="fr-FR" sz="3600" b="1" dirty="0" smtClean="0">
                <a:solidFill>
                  <a:srgbClr val="FFFFFF"/>
                </a:solidFill>
                <a:ea typeface="+mj-ea"/>
                <a:cs typeface="+mj-cs"/>
              </a:rPr>
              <a:t>?      </a:t>
            </a:r>
            <a:r>
              <a:rPr lang="fr-FR" sz="2800" b="1" u="sng" dirty="0" smtClean="0">
                <a:solidFill>
                  <a:schemeClr val="bg1"/>
                </a:solidFill>
                <a:ea typeface="+mj-ea"/>
                <a:cs typeface="+mj-cs"/>
              </a:rPr>
              <a:t>au</a:t>
            </a:r>
            <a:r>
              <a:rPr lang="fr-FR" sz="3600" b="1" u="sng" dirty="0" smtClean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fr-FR" sz="3600" b="1" u="sng" dirty="0">
                <a:solidFill>
                  <a:schemeClr val="bg1"/>
                </a:solidFill>
                <a:ea typeface="+mj-ea"/>
                <a:cs typeface="+mj-cs"/>
              </a:rPr>
              <a:t>1</a:t>
            </a:r>
            <a:r>
              <a:rPr lang="fr-FR" sz="3600" b="1" u="sng" baseline="30000" dirty="0">
                <a:solidFill>
                  <a:schemeClr val="bg1"/>
                </a:solidFill>
                <a:ea typeface="+mj-ea"/>
                <a:cs typeface="+mj-cs"/>
              </a:rPr>
              <a:t>er</a:t>
            </a:r>
            <a:r>
              <a:rPr lang="fr-FR" sz="3600" b="1" u="sng" dirty="0">
                <a:solidFill>
                  <a:schemeClr val="bg1"/>
                </a:solidFill>
                <a:ea typeface="+mj-ea"/>
                <a:cs typeface="+mj-cs"/>
              </a:rPr>
              <a:t> étage</a:t>
            </a:r>
            <a:endParaRPr lang="fr-FR" b="1" u="sng" dirty="0">
              <a:solidFill>
                <a:schemeClr val="bg1"/>
              </a:solidFill>
            </a:endParaRPr>
          </a:p>
        </p:txBody>
      </p:sp>
      <p:sp>
        <p:nvSpPr>
          <p:cNvPr id="4" name="Flèche gauche 3"/>
          <p:cNvSpPr/>
          <p:nvPr/>
        </p:nvSpPr>
        <p:spPr>
          <a:xfrm rot="10800000">
            <a:off x="5725975" y="377084"/>
            <a:ext cx="492699" cy="270675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Line 14"/>
          <p:cNvSpPr>
            <a:spLocks noChangeShapeType="1"/>
          </p:cNvSpPr>
          <p:nvPr/>
        </p:nvSpPr>
        <p:spPr bwMode="auto">
          <a:xfrm flipV="1">
            <a:off x="3940175" y="4233862"/>
            <a:ext cx="3132137" cy="52387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69635" name="Line 15"/>
          <p:cNvSpPr>
            <a:spLocks noChangeShapeType="1"/>
          </p:cNvSpPr>
          <p:nvPr/>
        </p:nvSpPr>
        <p:spPr bwMode="auto">
          <a:xfrm>
            <a:off x="3940175" y="3466306"/>
            <a:ext cx="3132138" cy="700882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6997157" y="4357688"/>
            <a:ext cx="15568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fr-FR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n-ea"/>
                <a:cs typeface="+mn-cs"/>
              </a:rPr>
              <a:t>Ecoles </a:t>
            </a:r>
          </a:p>
          <a:p>
            <a:pPr algn="ctr" eaLnBrk="0" hangingPunct="0">
              <a:defRPr/>
            </a:pPr>
            <a:r>
              <a:rPr lang="fr-FR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n-ea"/>
                <a:cs typeface="+mn-cs"/>
              </a:rPr>
              <a:t>d’Ingénieurs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4022879" y="4357688"/>
            <a:ext cx="1197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b="1" dirty="0" smtClean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Sur titres</a:t>
            </a:r>
            <a:endParaRPr lang="fr-FR" b="1" dirty="0">
              <a:solidFill>
                <a:schemeClr val="accent6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500063" y="1928813"/>
            <a:ext cx="174438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75000"/>
              </a:lnSpc>
              <a:defRPr/>
            </a:pPr>
            <a:r>
              <a:rPr lang="fr-FR" sz="2800" b="1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Master 2 </a:t>
            </a: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492125" y="2649538"/>
            <a:ext cx="16450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2800" b="1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Master 1</a:t>
            </a:r>
          </a:p>
        </p:txBody>
      </p:sp>
      <p:sp>
        <p:nvSpPr>
          <p:cNvPr id="69641" name="AutoShape 22"/>
          <p:cNvSpPr>
            <a:spLocks noChangeArrowheads="1"/>
          </p:cNvSpPr>
          <p:nvPr/>
        </p:nvSpPr>
        <p:spPr bwMode="auto">
          <a:xfrm>
            <a:off x="7083425" y="3430588"/>
            <a:ext cx="1333500" cy="938212"/>
          </a:xfrm>
          <a:prstGeom prst="flowChartMagneticDisk">
            <a:avLst/>
          </a:prstGeom>
          <a:solidFill>
            <a:srgbClr val="CC0066"/>
          </a:solidFill>
          <a:ln w="9525">
            <a:solidFill>
              <a:srgbClr val="0033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fr-FR" b="1">
                <a:solidFill>
                  <a:schemeClr val="bg1"/>
                </a:solidFill>
                <a:latin typeface="+mj-lt"/>
              </a:rPr>
              <a:t>Année 1</a:t>
            </a:r>
          </a:p>
        </p:txBody>
      </p:sp>
      <p:sp>
        <p:nvSpPr>
          <p:cNvPr id="69642" name="AutoShape 23"/>
          <p:cNvSpPr>
            <a:spLocks noChangeArrowheads="1"/>
          </p:cNvSpPr>
          <p:nvPr/>
        </p:nvSpPr>
        <p:spPr bwMode="auto">
          <a:xfrm>
            <a:off x="7083425" y="2529681"/>
            <a:ext cx="1333500" cy="936625"/>
          </a:xfrm>
          <a:prstGeom prst="flowChartMagneticDisk">
            <a:avLst/>
          </a:prstGeom>
          <a:solidFill>
            <a:srgbClr val="CC0066"/>
          </a:solidFill>
          <a:ln w="9525">
            <a:solidFill>
              <a:srgbClr val="0033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fr-FR" b="1">
                <a:solidFill>
                  <a:schemeClr val="bg1"/>
                </a:solidFill>
                <a:latin typeface="+mj-lt"/>
              </a:rPr>
              <a:t>Année 2</a:t>
            </a:r>
          </a:p>
        </p:txBody>
      </p:sp>
      <p:sp>
        <p:nvSpPr>
          <p:cNvPr id="69643" name="AutoShape 24"/>
          <p:cNvSpPr>
            <a:spLocks noChangeArrowheads="1"/>
          </p:cNvSpPr>
          <p:nvPr/>
        </p:nvSpPr>
        <p:spPr bwMode="auto">
          <a:xfrm>
            <a:off x="7083425" y="1628775"/>
            <a:ext cx="1333500" cy="936625"/>
          </a:xfrm>
          <a:prstGeom prst="flowChartMagneticDisk">
            <a:avLst/>
          </a:prstGeom>
          <a:solidFill>
            <a:srgbClr val="CC0066"/>
          </a:solidFill>
          <a:ln w="9525">
            <a:solidFill>
              <a:srgbClr val="0033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fr-FR" b="1">
                <a:solidFill>
                  <a:schemeClr val="bg1"/>
                </a:solidFill>
                <a:latin typeface="+mj-lt"/>
              </a:rPr>
              <a:t>Année 3</a:t>
            </a:r>
          </a:p>
        </p:txBody>
      </p:sp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3851275" y="1819275"/>
            <a:ext cx="3241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= Niveau ingénieur =</a:t>
            </a:r>
          </a:p>
        </p:txBody>
      </p:sp>
      <p:sp>
        <p:nvSpPr>
          <p:cNvPr id="69645" name="AutoShape 28"/>
          <p:cNvSpPr>
            <a:spLocks/>
          </p:cNvSpPr>
          <p:nvPr/>
        </p:nvSpPr>
        <p:spPr bwMode="auto">
          <a:xfrm>
            <a:off x="2124075" y="3357563"/>
            <a:ext cx="215900" cy="2303462"/>
          </a:xfrm>
          <a:prstGeom prst="leftBrace">
            <a:avLst>
              <a:gd name="adj1" fmla="val 88909"/>
              <a:gd name="adj2" fmla="val 5051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fr-FR"/>
          </a:p>
        </p:txBody>
      </p:sp>
      <p:sp>
        <p:nvSpPr>
          <p:cNvPr id="69646" name="Line 15"/>
          <p:cNvSpPr>
            <a:spLocks noChangeShapeType="1"/>
          </p:cNvSpPr>
          <p:nvPr/>
        </p:nvSpPr>
        <p:spPr bwMode="auto">
          <a:xfrm>
            <a:off x="3900487" y="2649537"/>
            <a:ext cx="3171825" cy="657225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57463" y="3328988"/>
            <a:ext cx="1371600" cy="2362200"/>
            <a:chOff x="136" y="2496"/>
            <a:chExt cx="864" cy="1488"/>
          </a:xfrm>
        </p:grpSpPr>
        <p:sp>
          <p:nvSpPr>
            <p:cNvPr id="35" name="AutoShape 4"/>
            <p:cNvSpPr>
              <a:spLocks noChangeArrowheads="1"/>
            </p:cNvSpPr>
            <p:nvPr/>
          </p:nvSpPr>
          <p:spPr bwMode="auto">
            <a:xfrm>
              <a:off x="136" y="3456"/>
              <a:ext cx="864" cy="528"/>
            </a:xfrm>
            <a:prstGeom prst="flowChartMagneticDisk">
              <a:avLst/>
            </a:prstGeom>
            <a:solidFill>
              <a:srgbClr val="00B5FE"/>
            </a:solidFill>
            <a:ln w="9525">
              <a:solidFill>
                <a:srgbClr val="0066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fr-FR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6" name="AutoShape 5"/>
            <p:cNvSpPr>
              <a:spLocks noChangeArrowheads="1"/>
            </p:cNvSpPr>
            <p:nvPr/>
          </p:nvSpPr>
          <p:spPr bwMode="auto">
            <a:xfrm>
              <a:off x="136" y="2976"/>
              <a:ext cx="864" cy="528"/>
            </a:xfrm>
            <a:prstGeom prst="flowChartMagneticDisk">
              <a:avLst/>
            </a:prstGeom>
            <a:solidFill>
              <a:srgbClr val="00B5FE"/>
            </a:solidFill>
            <a:ln w="9525">
              <a:solidFill>
                <a:srgbClr val="0066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fr-FR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7" name="AutoShape 6"/>
            <p:cNvSpPr>
              <a:spLocks noChangeArrowheads="1"/>
            </p:cNvSpPr>
            <p:nvPr/>
          </p:nvSpPr>
          <p:spPr bwMode="auto">
            <a:xfrm>
              <a:off x="136" y="2496"/>
              <a:ext cx="864" cy="528"/>
            </a:xfrm>
            <a:prstGeom prst="flowChartMagneticDisk">
              <a:avLst/>
            </a:prstGeom>
            <a:solidFill>
              <a:srgbClr val="00B5FE"/>
            </a:solidFill>
            <a:ln w="9525">
              <a:solidFill>
                <a:srgbClr val="0066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fr-FR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>
              <a:off x="380" y="3600"/>
              <a:ext cx="41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3200" b="1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+1</a:t>
              </a:r>
            </a:p>
          </p:txBody>
        </p:sp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>
              <a:off x="380" y="3139"/>
              <a:ext cx="41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3200" b="1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+2</a:t>
              </a:r>
            </a:p>
          </p:txBody>
        </p:sp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376" y="2688"/>
              <a:ext cx="41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3200" b="1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+3</a:t>
              </a:r>
            </a:p>
          </p:txBody>
        </p:sp>
      </p:grpSp>
      <p:sp>
        <p:nvSpPr>
          <p:cNvPr id="43" name="Text Box 15"/>
          <p:cNvSpPr txBox="1">
            <a:spLocks noChangeArrowheads="1"/>
          </p:cNvSpPr>
          <p:nvPr/>
        </p:nvSpPr>
        <p:spPr bwMode="auto">
          <a:xfrm>
            <a:off x="547688" y="4286250"/>
            <a:ext cx="1524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2800" b="1" dirty="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Licence</a:t>
            </a:r>
          </a:p>
        </p:txBody>
      </p:sp>
      <p:sp>
        <p:nvSpPr>
          <p:cNvPr id="44" name="AutoShape 6"/>
          <p:cNvSpPr>
            <a:spLocks noChangeArrowheads="1"/>
          </p:cNvSpPr>
          <p:nvPr/>
        </p:nvSpPr>
        <p:spPr bwMode="auto">
          <a:xfrm>
            <a:off x="2555875" y="2462213"/>
            <a:ext cx="1333500" cy="936625"/>
          </a:xfrm>
          <a:prstGeom prst="flowChartMagneticDisk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fr-FR">
              <a:latin typeface="+mj-lt"/>
              <a:ea typeface="+mn-ea"/>
              <a:cs typeface="+mn-cs"/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2843213" y="2678113"/>
            <a:ext cx="652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3200" b="1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+4</a:t>
            </a:r>
          </a:p>
        </p:txBody>
      </p:sp>
      <p:sp>
        <p:nvSpPr>
          <p:cNvPr id="46" name="AutoShape 12"/>
          <p:cNvSpPr>
            <a:spLocks noChangeArrowheads="1"/>
          </p:cNvSpPr>
          <p:nvPr/>
        </p:nvSpPr>
        <p:spPr bwMode="auto">
          <a:xfrm>
            <a:off x="2555875" y="1620838"/>
            <a:ext cx="1333500" cy="938212"/>
          </a:xfrm>
          <a:prstGeom prst="flowChartMagneticDisk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14237B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fr-FR">
              <a:latin typeface="+mj-lt"/>
              <a:ea typeface="+mn-ea"/>
              <a:cs typeface="+mn-cs"/>
            </a:endParaRP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2857500" y="1860550"/>
            <a:ext cx="652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3200" b="1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+5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19119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ct val="10000"/>
              </a:spcBef>
            </a:pPr>
            <a:r>
              <a:rPr lang="fr-FR" sz="3200" b="1" dirty="0" smtClean="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Sortie Bac +5 : les métiers d’Ingénieurs</a:t>
            </a:r>
            <a:endParaRPr lang="fr-FR" sz="3200" b="1" u="sng" dirty="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9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2509838" y="1919288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r-FR" altLang="fr-FR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Master 2</a:t>
            </a:r>
          </a:p>
        </p:txBody>
      </p:sp>
      <p:sp>
        <p:nvSpPr>
          <p:cNvPr id="71683" name="Text Box 14"/>
          <p:cNvSpPr txBox="1">
            <a:spLocks noChangeArrowheads="1"/>
          </p:cNvSpPr>
          <p:nvPr/>
        </p:nvSpPr>
        <p:spPr bwMode="auto">
          <a:xfrm>
            <a:off x="5435600" y="1844219"/>
            <a:ext cx="303847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800" b="1" dirty="0">
                <a:solidFill>
                  <a:srgbClr val="FF6600"/>
                </a:solidFill>
              </a:rPr>
              <a:t>Professeurs </a:t>
            </a:r>
          </a:p>
          <a:p>
            <a:pPr eaLnBrk="0" hangingPunct="0"/>
            <a:r>
              <a:rPr lang="fr-FR" sz="2800" b="1" dirty="0">
                <a:solidFill>
                  <a:srgbClr val="FF6600"/>
                </a:solidFill>
              </a:rPr>
              <a:t>- des écoles</a:t>
            </a:r>
          </a:p>
          <a:p>
            <a:pPr eaLnBrk="0" hangingPunct="0">
              <a:buFontTx/>
              <a:buChar char="-"/>
            </a:pPr>
            <a:r>
              <a:rPr lang="fr-FR" sz="2800" b="1" dirty="0">
                <a:solidFill>
                  <a:srgbClr val="FF6600"/>
                </a:solidFill>
              </a:rPr>
              <a:t> des collèges</a:t>
            </a:r>
          </a:p>
          <a:p>
            <a:pPr eaLnBrk="0" hangingPunct="0">
              <a:buFontTx/>
              <a:buChar char="-"/>
            </a:pPr>
            <a:r>
              <a:rPr lang="fr-FR" sz="2800" b="1" dirty="0">
                <a:solidFill>
                  <a:srgbClr val="FF6600"/>
                </a:solidFill>
              </a:rPr>
              <a:t> des lycées</a:t>
            </a:r>
          </a:p>
          <a:p>
            <a:pPr eaLnBrk="0" hangingPunct="0">
              <a:buFontTx/>
              <a:buChar char="-"/>
            </a:pPr>
            <a:r>
              <a:rPr lang="fr-FR" sz="2800" b="1" dirty="0">
                <a:solidFill>
                  <a:srgbClr val="FF6600"/>
                </a:solidFill>
              </a:rPr>
              <a:t> des </a:t>
            </a:r>
            <a:r>
              <a:rPr lang="fr-FR" sz="2800" b="1" dirty="0" smtClean="0">
                <a:solidFill>
                  <a:srgbClr val="FF6600"/>
                </a:solidFill>
              </a:rPr>
              <a:t>CPGE</a:t>
            </a:r>
            <a:endParaRPr lang="fr-FR" sz="2800" b="1" dirty="0">
              <a:solidFill>
                <a:srgbClr val="FF6600"/>
              </a:solidFill>
            </a:endParaRP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 flipV="1">
            <a:off x="4500563" y="2206625"/>
            <a:ext cx="649287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eaLnBrk="0" hangingPunct="0">
              <a:defRPr/>
            </a:pPr>
            <a:endParaRPr lang="fr-FR"/>
          </a:p>
        </p:txBody>
      </p:sp>
      <p:sp>
        <p:nvSpPr>
          <p:cNvPr id="71685" name="AutoShape 16"/>
          <p:cNvSpPr>
            <a:spLocks noChangeArrowheads="1"/>
          </p:cNvSpPr>
          <p:nvPr/>
        </p:nvSpPr>
        <p:spPr bwMode="auto">
          <a:xfrm>
            <a:off x="5233988" y="1628775"/>
            <a:ext cx="3240087" cy="266541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9DE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fr-FR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44588" y="3328988"/>
            <a:ext cx="1371600" cy="2362200"/>
            <a:chOff x="136" y="2496"/>
            <a:chExt cx="864" cy="1488"/>
          </a:xfrm>
        </p:grpSpPr>
        <p:sp>
          <p:nvSpPr>
            <p:cNvPr id="19" name="AutoShape 4"/>
            <p:cNvSpPr>
              <a:spLocks noChangeArrowheads="1"/>
            </p:cNvSpPr>
            <p:nvPr/>
          </p:nvSpPr>
          <p:spPr bwMode="auto">
            <a:xfrm>
              <a:off x="136" y="3456"/>
              <a:ext cx="864" cy="528"/>
            </a:xfrm>
            <a:prstGeom prst="flowChartMagneticDisk">
              <a:avLst/>
            </a:prstGeom>
            <a:solidFill>
              <a:srgbClr val="00B5FE"/>
            </a:solidFill>
            <a:ln w="9525">
              <a:solidFill>
                <a:srgbClr val="0066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fr-FR">
                <a:ea typeface="+mn-ea"/>
                <a:cs typeface="+mn-cs"/>
              </a:endParaRPr>
            </a:p>
          </p:txBody>
        </p:sp>
        <p:sp>
          <p:nvSpPr>
            <p:cNvPr id="20" name="AutoShape 5"/>
            <p:cNvSpPr>
              <a:spLocks noChangeArrowheads="1"/>
            </p:cNvSpPr>
            <p:nvPr/>
          </p:nvSpPr>
          <p:spPr bwMode="auto">
            <a:xfrm>
              <a:off x="136" y="2976"/>
              <a:ext cx="864" cy="528"/>
            </a:xfrm>
            <a:prstGeom prst="flowChartMagneticDisk">
              <a:avLst/>
            </a:prstGeom>
            <a:solidFill>
              <a:srgbClr val="00B5FE"/>
            </a:solidFill>
            <a:ln w="9525">
              <a:solidFill>
                <a:srgbClr val="0066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fr-FR">
                <a:ea typeface="+mn-ea"/>
                <a:cs typeface="+mn-cs"/>
              </a:endParaRPr>
            </a:p>
          </p:txBody>
        </p:sp>
        <p:sp>
          <p:nvSpPr>
            <p:cNvPr id="21" name="AutoShape 6"/>
            <p:cNvSpPr>
              <a:spLocks noChangeArrowheads="1"/>
            </p:cNvSpPr>
            <p:nvPr/>
          </p:nvSpPr>
          <p:spPr bwMode="auto">
            <a:xfrm>
              <a:off x="136" y="2496"/>
              <a:ext cx="864" cy="528"/>
            </a:xfrm>
            <a:prstGeom prst="flowChartMagneticDisk">
              <a:avLst/>
            </a:prstGeom>
            <a:solidFill>
              <a:srgbClr val="00B5FE"/>
            </a:solidFill>
            <a:ln w="9525">
              <a:solidFill>
                <a:srgbClr val="0066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fr-FR">
                <a:ea typeface="+mn-ea"/>
                <a:cs typeface="+mn-cs"/>
              </a:endParaRP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80" y="3600"/>
              <a:ext cx="41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3200" b="1" dirty="0">
                  <a:solidFill>
                    <a:schemeClr val="bg1"/>
                  </a:solidFill>
                  <a:ea typeface="+mn-ea"/>
                  <a:cs typeface="+mn-cs"/>
                </a:rPr>
                <a:t>+1</a:t>
              </a:r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380" y="3139"/>
              <a:ext cx="41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3200" b="1" dirty="0">
                  <a:solidFill>
                    <a:schemeClr val="bg1"/>
                  </a:solidFill>
                  <a:ea typeface="+mn-ea"/>
                  <a:cs typeface="+mn-cs"/>
                </a:rPr>
                <a:t>+2</a:t>
              </a:r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376" y="2688"/>
              <a:ext cx="41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3200" b="1" dirty="0">
                  <a:solidFill>
                    <a:schemeClr val="bg1"/>
                  </a:solidFill>
                  <a:ea typeface="+mn-ea"/>
                  <a:cs typeface="+mn-cs"/>
                </a:rPr>
                <a:t>+3</a:t>
              </a:r>
            </a:p>
          </p:txBody>
        </p:sp>
      </p:grp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1143000" y="2462213"/>
            <a:ext cx="1333500" cy="936625"/>
          </a:xfrm>
          <a:prstGeom prst="flowChartMagneticDisk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fr-FR">
              <a:ea typeface="+mn-ea"/>
              <a:cs typeface="+mn-cs"/>
            </a:endParaRPr>
          </a:p>
        </p:txBody>
      </p:sp>
      <p:sp>
        <p:nvSpPr>
          <p:cNvPr id="26" name="AutoShape 12"/>
          <p:cNvSpPr>
            <a:spLocks noChangeArrowheads="1"/>
          </p:cNvSpPr>
          <p:nvPr/>
        </p:nvSpPr>
        <p:spPr bwMode="auto">
          <a:xfrm>
            <a:off x="1143000" y="1620838"/>
            <a:ext cx="1333500" cy="938212"/>
          </a:xfrm>
          <a:prstGeom prst="flowChartMagneticDisk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14237B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fr-FR">
              <a:ea typeface="+mn-ea"/>
              <a:cs typeface="+mn-cs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444625" y="1860550"/>
            <a:ext cx="652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3200" b="1" dirty="0">
                <a:solidFill>
                  <a:schemeClr val="bg1"/>
                </a:solidFill>
                <a:ea typeface="+mn-ea"/>
                <a:cs typeface="+mn-cs"/>
              </a:rPr>
              <a:t>+5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1463675" y="2786063"/>
            <a:ext cx="652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3200" b="1" dirty="0">
                <a:solidFill>
                  <a:schemeClr val="bg1"/>
                </a:solidFill>
                <a:ea typeface="+mn-ea"/>
                <a:cs typeface="+mn-cs"/>
              </a:rPr>
              <a:t>+4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3032" y="194733"/>
            <a:ext cx="8755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fr-FR" sz="3600" b="1" dirty="0" smtClean="0">
                <a:solidFill>
                  <a:srgbClr val="FFFFFF"/>
                </a:solidFill>
                <a:ea typeface="Arial" pitchFamily="-72" charset="0"/>
                <a:cs typeface="Arial" pitchFamily="-72" charset="0"/>
              </a:rPr>
              <a:t>Les métiers de l’Enseignement</a:t>
            </a:r>
            <a:endParaRPr lang="fr-FR" sz="3600" b="1" dirty="0">
              <a:solidFill>
                <a:srgbClr val="FFFFFF"/>
              </a:solidFill>
              <a:ea typeface="Arial" pitchFamily="-72" charset="0"/>
              <a:cs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9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FR" sz="3600" b="1" dirty="0" smtClean="0">
                <a:ea typeface="Arial" pitchFamily="-72" charset="0"/>
                <a:cs typeface="Arial" pitchFamily="-72" charset="0"/>
              </a:rPr>
              <a:t>Les métiers de la Recherche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268538" y="4665765"/>
            <a:ext cx="16450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ea typeface="+mn-ea"/>
                <a:cs typeface="+mn-cs"/>
              </a:rPr>
              <a:t>Master 2</a:t>
            </a:r>
          </a:p>
        </p:txBody>
      </p:sp>
      <p:sp>
        <p:nvSpPr>
          <p:cNvPr id="79875" name="Text Box 4"/>
          <p:cNvSpPr txBox="1">
            <a:spLocks noChangeArrowheads="1"/>
          </p:cNvSpPr>
          <p:nvPr/>
        </p:nvSpPr>
        <p:spPr bwMode="auto">
          <a:xfrm>
            <a:off x="2154239" y="2314678"/>
            <a:ext cx="19177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3200" b="1" dirty="0">
                <a:solidFill>
                  <a:srgbClr val="009999"/>
                </a:solidFill>
              </a:rPr>
              <a:t>Doctorat</a:t>
            </a:r>
          </a:p>
        </p:txBody>
      </p:sp>
      <p:sp>
        <p:nvSpPr>
          <p:cNvPr id="79876" name="AutoShape 10"/>
          <p:cNvSpPr>
            <a:spLocks noChangeArrowheads="1"/>
          </p:cNvSpPr>
          <p:nvPr/>
        </p:nvSpPr>
        <p:spPr bwMode="auto">
          <a:xfrm>
            <a:off x="755650" y="2894116"/>
            <a:ext cx="1371600" cy="896938"/>
          </a:xfrm>
          <a:prstGeom prst="flowChartMagneticDisk">
            <a:avLst/>
          </a:prstGeom>
          <a:solidFill>
            <a:srgbClr val="009999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fr-FR"/>
          </a:p>
        </p:txBody>
      </p:sp>
      <p:sp>
        <p:nvSpPr>
          <p:cNvPr id="79877" name="AutoShape 11"/>
          <p:cNvSpPr>
            <a:spLocks noChangeArrowheads="1"/>
          </p:cNvSpPr>
          <p:nvPr/>
        </p:nvSpPr>
        <p:spPr bwMode="auto">
          <a:xfrm>
            <a:off x="755650" y="2153932"/>
            <a:ext cx="1371600" cy="803275"/>
          </a:xfrm>
          <a:prstGeom prst="flowChartMagneticDisk">
            <a:avLst/>
          </a:prstGeom>
          <a:solidFill>
            <a:srgbClr val="009999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fr-FR"/>
          </a:p>
        </p:txBody>
      </p:sp>
      <p:sp>
        <p:nvSpPr>
          <p:cNvPr id="79878" name="AutoShape 12"/>
          <p:cNvSpPr>
            <a:spLocks noChangeArrowheads="1"/>
          </p:cNvSpPr>
          <p:nvPr/>
        </p:nvSpPr>
        <p:spPr bwMode="auto">
          <a:xfrm>
            <a:off x="755650" y="1383631"/>
            <a:ext cx="1371600" cy="833393"/>
          </a:xfrm>
          <a:prstGeom prst="flowChartMagneticDisk">
            <a:avLst/>
          </a:prstGeom>
          <a:solidFill>
            <a:srgbClr val="009999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fr-FR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1087438" y="1651469"/>
            <a:ext cx="5950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2800" b="1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+8</a:t>
            </a:r>
            <a:endParaRPr lang="fr-FR" sz="2800" b="1" dirty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1116013" y="5386490"/>
            <a:ext cx="6477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+4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1087438" y="3169281"/>
            <a:ext cx="6944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2800" b="1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+6 </a:t>
            </a:r>
            <a:endParaRPr lang="fr-FR" sz="2800" b="1" dirty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1087438" y="2410375"/>
            <a:ext cx="5950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2800" b="1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+7</a:t>
            </a:r>
            <a:endParaRPr lang="fr-FR" sz="2800" b="1" dirty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883" name="Line 17"/>
          <p:cNvSpPr>
            <a:spLocks noChangeShapeType="1"/>
          </p:cNvSpPr>
          <p:nvPr/>
        </p:nvSpPr>
        <p:spPr bwMode="auto">
          <a:xfrm flipV="1">
            <a:off x="3965258" y="2671985"/>
            <a:ext cx="378142" cy="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84" name="Text Box 18"/>
          <p:cNvSpPr txBox="1">
            <a:spLocks noChangeArrowheads="1"/>
          </p:cNvSpPr>
          <p:nvPr/>
        </p:nvSpPr>
        <p:spPr bwMode="auto">
          <a:xfrm>
            <a:off x="4539299" y="1913079"/>
            <a:ext cx="507206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b="1" dirty="0">
                <a:solidFill>
                  <a:srgbClr val="0070C0"/>
                </a:solidFill>
              </a:rPr>
              <a:t>Ingénieur Recherche et D</a:t>
            </a:r>
            <a:r>
              <a:rPr lang="fr-FR" b="1" dirty="0" smtClean="0">
                <a:solidFill>
                  <a:srgbClr val="0070C0"/>
                </a:solidFill>
              </a:rPr>
              <a:t>éveloppement </a:t>
            </a:r>
            <a:r>
              <a:rPr lang="fr-FR" sz="1600" b="1" dirty="0">
                <a:solidFill>
                  <a:srgbClr val="0070C0"/>
                </a:solidFill>
              </a:rPr>
              <a:t>(Industrie</a:t>
            </a:r>
            <a:r>
              <a:rPr lang="fr-FR" sz="1600" b="1" dirty="0" smtClean="0">
                <a:solidFill>
                  <a:srgbClr val="0070C0"/>
                </a:solidFill>
              </a:rPr>
              <a:t>)</a:t>
            </a:r>
          </a:p>
          <a:p>
            <a:pPr eaLnBrk="0" hangingPunct="0"/>
            <a:r>
              <a:rPr lang="fr-FR" b="1" dirty="0" smtClean="0">
                <a:solidFill>
                  <a:srgbClr val="0070C0"/>
                </a:solidFill>
              </a:rPr>
              <a:t>Créateur de Start Up</a:t>
            </a:r>
            <a:endParaRPr lang="fr-FR" b="1" dirty="0">
              <a:solidFill>
                <a:srgbClr val="0070C0"/>
              </a:solidFill>
            </a:endParaRPr>
          </a:p>
          <a:p>
            <a:pPr eaLnBrk="0" hangingPunct="0"/>
            <a:r>
              <a:rPr lang="fr-FR" b="1" dirty="0" smtClean="0">
                <a:solidFill>
                  <a:srgbClr val="0070C0"/>
                </a:solidFill>
              </a:rPr>
              <a:t>Enseignant-chercheur</a:t>
            </a:r>
            <a:r>
              <a:rPr lang="fr-FR" b="1" dirty="0">
                <a:solidFill>
                  <a:srgbClr val="0070C0"/>
                </a:solidFill>
              </a:rPr>
              <a:t>, </a:t>
            </a:r>
            <a:endParaRPr lang="fr-FR" b="1" dirty="0" smtClean="0">
              <a:solidFill>
                <a:srgbClr val="0070C0"/>
              </a:solidFill>
            </a:endParaRPr>
          </a:p>
          <a:p>
            <a:pPr eaLnBrk="0" hangingPunct="0"/>
            <a:r>
              <a:rPr lang="fr-FR" b="1" dirty="0" smtClean="0">
                <a:solidFill>
                  <a:srgbClr val="0070C0"/>
                </a:solidFill>
              </a:rPr>
              <a:t>Chercheur</a:t>
            </a:r>
            <a:r>
              <a:rPr lang="fr-FR" b="1" dirty="0">
                <a:solidFill>
                  <a:srgbClr val="0070C0"/>
                </a:solidFill>
              </a:rPr>
              <a:t>, </a:t>
            </a:r>
            <a:endParaRPr lang="fr-FR" b="1" dirty="0" smtClean="0">
              <a:solidFill>
                <a:srgbClr val="0070C0"/>
              </a:solidFill>
            </a:endParaRPr>
          </a:p>
          <a:p>
            <a:pPr eaLnBrk="0" hangingPunct="0"/>
            <a:r>
              <a:rPr lang="fr-FR" b="1" dirty="0" smtClean="0">
                <a:solidFill>
                  <a:srgbClr val="0070C0"/>
                </a:solidFill>
              </a:rPr>
              <a:t>Ingénieur </a:t>
            </a:r>
            <a:r>
              <a:rPr lang="fr-FR" b="1" dirty="0">
                <a:solidFill>
                  <a:srgbClr val="0070C0"/>
                </a:solidFill>
              </a:rPr>
              <a:t>de recherche </a:t>
            </a:r>
            <a:r>
              <a:rPr lang="fr-FR" sz="1600" b="1" dirty="0">
                <a:solidFill>
                  <a:srgbClr val="0070C0"/>
                </a:solidFill>
              </a:rPr>
              <a:t>(CNRS</a:t>
            </a:r>
            <a:r>
              <a:rPr lang="fr-FR" sz="1600" b="1" dirty="0" smtClean="0">
                <a:solidFill>
                  <a:srgbClr val="0070C0"/>
                </a:solidFill>
              </a:rPr>
              <a:t>, INSERM</a:t>
            </a:r>
            <a:r>
              <a:rPr lang="fr-FR" sz="1600" b="1" dirty="0">
                <a:solidFill>
                  <a:srgbClr val="0070C0"/>
                </a:solidFill>
              </a:rPr>
              <a:t>, </a:t>
            </a:r>
            <a:r>
              <a:rPr lang="fr-FR" b="1" dirty="0">
                <a:solidFill>
                  <a:srgbClr val="0070C0"/>
                </a:solidFill>
              </a:rPr>
              <a:t>Université</a:t>
            </a:r>
            <a:r>
              <a:rPr lang="fr-FR" sz="1600" b="1" dirty="0">
                <a:solidFill>
                  <a:srgbClr val="0070C0"/>
                </a:solidFill>
              </a:rPr>
              <a:t>,…)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79885" name="AutoShape 19"/>
          <p:cNvSpPr>
            <a:spLocks noChangeArrowheads="1"/>
          </p:cNvSpPr>
          <p:nvPr/>
        </p:nvSpPr>
        <p:spPr bwMode="auto">
          <a:xfrm>
            <a:off x="4460240" y="1651469"/>
            <a:ext cx="4592320" cy="2383746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9DE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fr-FR"/>
          </a:p>
        </p:txBody>
      </p:sp>
      <p:sp>
        <p:nvSpPr>
          <p:cNvPr id="79886" name="AutoShape 20"/>
          <p:cNvSpPr>
            <a:spLocks noChangeArrowheads="1"/>
          </p:cNvSpPr>
          <p:nvPr/>
        </p:nvSpPr>
        <p:spPr bwMode="auto">
          <a:xfrm>
            <a:off x="1258888" y="3849790"/>
            <a:ext cx="384175" cy="504825"/>
          </a:xfrm>
          <a:prstGeom prst="upArrow">
            <a:avLst>
              <a:gd name="adj1" fmla="val 50000"/>
              <a:gd name="adj2" fmla="val 24997"/>
            </a:avLst>
          </a:prstGeom>
          <a:solidFill>
            <a:schemeClr val="accent6"/>
          </a:solidFill>
          <a:ln w="25400">
            <a:solidFill>
              <a:schemeClr val="accent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fr-FR">
              <a:solidFill>
                <a:srgbClr val="0000FF"/>
              </a:solidFill>
            </a:endParaRPr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auto">
          <a:xfrm>
            <a:off x="785813" y="5264253"/>
            <a:ext cx="1333500" cy="936625"/>
          </a:xfrm>
          <a:prstGeom prst="can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fr-FR"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785813" y="4421290"/>
            <a:ext cx="1333500" cy="938213"/>
          </a:xfrm>
          <a:prstGeom prst="can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fr-FR">
              <a:latin typeface="Times" pitchFamily="8" charset="0"/>
              <a:ea typeface="+mn-ea"/>
              <a:cs typeface="+mn-cs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087438" y="4661003"/>
            <a:ext cx="652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3200" b="1" dirty="0">
                <a:solidFill>
                  <a:schemeClr val="bg1"/>
                </a:solidFill>
                <a:ea typeface="+mn-ea"/>
                <a:cs typeface="+mn-cs"/>
              </a:rPr>
              <a:t>+5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079220" y="5378023"/>
            <a:ext cx="652743" cy="856238"/>
          </a:xfrm>
          <a:prstGeom prst="can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altLang="fr-FR" sz="3200" b="1" dirty="0">
                <a:solidFill>
                  <a:schemeClr val="bg1"/>
                </a:solidFill>
                <a:ea typeface="+mn-ea"/>
                <a:cs typeface="+mn-cs"/>
              </a:rPr>
              <a:t>+4</a:t>
            </a:r>
          </a:p>
        </p:txBody>
      </p:sp>
      <p:pic>
        <p:nvPicPr>
          <p:cNvPr id="2" name="Image 1" descr="What is &lt;strong&gt;International&lt;/strong&gt; Emergency Medicine?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51" y="1383631"/>
            <a:ext cx="1155799" cy="11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6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3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36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FR" sz="3600" b="1" dirty="0" smtClean="0"/>
              <a:t>L</a:t>
            </a:r>
            <a:r>
              <a:rPr lang="fr-FR" sz="3600" dirty="0"/>
              <a:t>a</a:t>
            </a:r>
            <a:r>
              <a:rPr lang="fr-FR" sz="3600" b="1" dirty="0" smtClean="0"/>
              <a:t> Licence : vocabulaire</a:t>
            </a:r>
          </a:p>
        </p:txBody>
      </p:sp>
      <p:sp>
        <p:nvSpPr>
          <p:cNvPr id="22529" name="Rectangle 1027"/>
          <p:cNvSpPr>
            <a:spLocks noGrp="1" noChangeArrowheads="1"/>
          </p:cNvSpPr>
          <p:nvPr>
            <p:ph idx="1"/>
          </p:nvPr>
        </p:nvSpPr>
        <p:spPr>
          <a:xfrm>
            <a:off x="0" y="1890502"/>
            <a:ext cx="9144000" cy="3836967"/>
          </a:xfrm>
        </p:spPr>
        <p:txBody>
          <a:bodyPr>
            <a:normAutofit/>
          </a:bodyPr>
          <a:lstStyle/>
          <a:p>
            <a:pPr algn="just" eaLnBrk="1" hangingPunct="1">
              <a:spcBef>
                <a:spcPct val="60000"/>
              </a:spcBef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800" b="1" dirty="0" smtClean="0"/>
              <a:t>Chaque année comprend </a:t>
            </a:r>
            <a:r>
              <a:rPr lang="fr-FR" sz="2800" b="1" dirty="0"/>
              <a:t>2</a:t>
            </a:r>
            <a:r>
              <a:rPr lang="fr-FR" sz="2800" b="1" dirty="0" smtClean="0"/>
              <a:t> </a:t>
            </a:r>
            <a:r>
              <a:rPr lang="fr-FR" sz="2800" b="1" dirty="0" smtClean="0">
                <a:solidFill>
                  <a:srgbClr val="FF6600"/>
                </a:solidFill>
              </a:rPr>
              <a:t>semestres </a:t>
            </a:r>
            <a:r>
              <a:rPr lang="fr-FR" sz="2800" b="1" dirty="0" smtClean="0"/>
              <a:t>(automne et printemps)</a:t>
            </a:r>
          </a:p>
          <a:p>
            <a:pPr algn="just" eaLnBrk="1" hangingPunct="1">
              <a:spcBef>
                <a:spcPct val="60000"/>
              </a:spcBef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800" b="1" dirty="0" smtClean="0"/>
              <a:t>Pour chaque semestre, les enseignements sont dispensés sous forme de plusieurs </a:t>
            </a:r>
            <a:r>
              <a:rPr lang="fr-FR" sz="2800" b="1" dirty="0" smtClean="0">
                <a:solidFill>
                  <a:srgbClr val="FF6600"/>
                </a:solidFill>
              </a:rPr>
              <a:t>Unités d’Enseignement (UE)</a:t>
            </a:r>
          </a:p>
          <a:p>
            <a:pPr algn="just" eaLnBrk="1" hangingPunct="1">
              <a:spcBef>
                <a:spcPct val="60000"/>
              </a:spcBef>
              <a:buClr>
                <a:srgbClr val="0070C0"/>
              </a:buClr>
              <a:buFont typeface="Times" pitchFamily="-72" charset="0"/>
              <a:buChar char="►"/>
            </a:pPr>
            <a:r>
              <a:rPr lang="fr-FR" sz="2800" b="1" dirty="0" smtClean="0"/>
              <a:t>A chaque UE est associé un nombre de </a:t>
            </a:r>
            <a:r>
              <a:rPr lang="fr-FR" sz="2800" b="1" dirty="0" smtClean="0">
                <a:solidFill>
                  <a:srgbClr val="FF6600"/>
                </a:solidFill>
              </a:rPr>
              <a:t>crédits </a:t>
            </a:r>
            <a:r>
              <a:rPr lang="fr-FR" sz="2800" b="1" dirty="0" smtClean="0"/>
              <a:t>proportionnel au volume de travail nécessaire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e 17">
      <a:dk1>
        <a:srgbClr val="000000"/>
      </a:dk1>
      <a:lt1>
        <a:srgbClr val="FFFFFF"/>
      </a:lt1>
      <a:dk2>
        <a:srgbClr val="BEAD8A"/>
      </a:dk2>
      <a:lt2>
        <a:srgbClr val="443A31"/>
      </a:lt2>
      <a:accent1>
        <a:srgbClr val="009DE0"/>
      </a:accent1>
      <a:accent2>
        <a:srgbClr val="63C6F5"/>
      </a:accent2>
      <a:accent3>
        <a:srgbClr val="9FDAF9"/>
      </a:accent3>
      <a:accent4>
        <a:srgbClr val="9F3E91"/>
      </a:accent4>
      <a:accent5>
        <a:srgbClr val="DACC52"/>
      </a:accent5>
      <a:accent6>
        <a:srgbClr val="EC6C43"/>
      </a:accent6>
      <a:hlink>
        <a:srgbClr val="9F3E91"/>
      </a:hlink>
      <a:folHlink>
        <a:srgbClr val="34B1A9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15250</TotalTime>
  <Words>2517</Words>
  <Application>Microsoft Office PowerPoint</Application>
  <PresentationFormat>Affichage à l'écran (4:3)</PresentationFormat>
  <Paragraphs>600</Paragraphs>
  <Slides>58</Slides>
  <Notes>37</Notes>
  <HiddenSlides>5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72" baseType="lpstr">
      <vt:lpstr>ＭＳ Ｐゴシック</vt:lpstr>
      <vt:lpstr>ＭＳ Ｐゴシック</vt:lpstr>
      <vt:lpstr>Arial</vt:lpstr>
      <vt:lpstr>Bahnschrift SemiBold Condensed</vt:lpstr>
      <vt:lpstr>Bell MT</vt:lpstr>
      <vt:lpstr>Brix Slab Bold</vt:lpstr>
      <vt:lpstr>Calibri</vt:lpstr>
      <vt:lpstr>Comic Sans MS</vt:lpstr>
      <vt:lpstr>Georgia</vt:lpstr>
      <vt:lpstr>Lucida Grande</vt:lpstr>
      <vt:lpstr>Mangal</vt:lpstr>
      <vt:lpstr>Times</vt:lpstr>
      <vt:lpstr>Wingdings</vt:lpstr>
      <vt:lpstr>Thème Office</vt:lpstr>
      <vt:lpstr>Août 2019</vt:lpstr>
      <vt:lpstr>Programme de la demi-journée</vt:lpstr>
      <vt:lpstr>Licence  Master  Doctorat</vt:lpstr>
      <vt:lpstr>Licence  Master  Doctorat</vt:lpstr>
      <vt:lpstr>Présentation PowerPoint</vt:lpstr>
      <vt:lpstr>Présentation PowerPoint</vt:lpstr>
      <vt:lpstr>Présentation PowerPoint</vt:lpstr>
      <vt:lpstr>Les métiers de la Recherche</vt:lpstr>
      <vt:lpstr>La Licence : vocabulaire</vt:lpstr>
      <vt:lpstr>La Licence : vocabulaire</vt:lpstr>
      <vt:lpstr>Intitulé du diplôme de Licence</vt:lpstr>
      <vt:lpstr>Semestre 1</vt:lpstr>
      <vt:lpstr>Une orientation progressive</vt:lpstr>
      <vt:lpstr>Présentation PowerPoint</vt:lpstr>
      <vt:lpstr>Le semestre d’orientation SVSTC</vt:lpstr>
      <vt:lpstr>Présentation PowerPoint</vt:lpstr>
      <vt:lpstr>Le semestre d’orientation MISIPCG</vt:lpstr>
      <vt:lpstr>Parcours sélectifs</vt:lpstr>
      <vt:lpstr>Présentation PowerPoint</vt:lpstr>
      <vt:lpstr> </vt:lpstr>
      <vt:lpstr> </vt:lpstr>
      <vt:lpstr>MISIPCG: Parcours Internationaux</vt:lpstr>
      <vt:lpstr>MISIPCG : Parcours internationaux</vt:lpstr>
      <vt:lpstr>Présentation PowerPoint</vt:lpstr>
      <vt:lpstr> Qu’est-ce que le Cursus Master Ingénierie ?  </vt:lpstr>
      <vt:lpstr>Le cursus – structure</vt:lpstr>
      <vt:lpstr>CMI au Collège Sciences et Technologies</vt:lpstr>
      <vt:lpstr>CMI Ingénierie et Maintenance pour l’Aéronautique et les Transports (IMSAT)</vt:lpstr>
      <vt:lpstr>CMI Ingénierie Mécanique Génie Civil Energétique (MGCE) </vt:lpstr>
      <vt:lpstr>Présentation PowerPoint</vt:lpstr>
      <vt:lpstr>Présentation PowerPoint</vt:lpstr>
      <vt:lpstr>Présentation PowerPoint</vt:lpstr>
      <vt:lpstr>CMI Ingénierie Géologique et Civile (IGéoC)</vt:lpstr>
      <vt:lpstr>Places libres en Cursus Master Ingénierie</vt:lpstr>
      <vt:lpstr>J’entre à l’université</vt:lpstr>
      <vt:lpstr>Quelques questions simples</vt:lpstr>
      <vt:lpstr>Qui va assurer et accompagner ma formation ?</vt:lpstr>
      <vt:lpstr>Comment se déroule ma formation ?</vt:lpstr>
      <vt:lpstr>La semaine type en premier semestre</vt:lpstr>
      <vt:lpstr>La semaine type en premier semestre</vt:lpstr>
      <vt:lpstr>Le contrôle continu en semestre 1 de Licence</vt:lpstr>
      <vt:lpstr>Les aides à ma disposition</vt:lpstr>
      <vt:lpstr>Le service PHASE</vt:lpstr>
      <vt:lpstr>Le département Licence</vt:lpstr>
      <vt:lpstr>Accompagnement des étudiants</vt:lpstr>
      <vt:lpstr>Dispositif d’Accompagnement à la Réussite </vt:lpstr>
      <vt:lpstr>Dispositif d’Accompagnement à la Réussite </vt:lpstr>
      <vt:lpstr>Les objectifs de l’université pour la Licence</vt:lpstr>
      <vt:lpstr>Des formations qui conduisent à l’emploi à Bac +3, +5, +8</vt:lpstr>
      <vt:lpstr>Après cet exposé ?</vt:lpstr>
      <vt:lpstr>Présentation PowerPoint</vt:lpstr>
      <vt:lpstr>Présentation PowerPoint</vt:lpstr>
      <vt:lpstr>L’entretien pédagogique avec un Enseignant</vt:lpstr>
      <vt:lpstr>L’entretien pédagogique avec un Enseignant</vt:lpstr>
      <vt:lpstr>Présentation PowerPoint</vt:lpstr>
      <vt:lpstr>Inscription Administrative</vt:lpstr>
      <vt:lpstr>Visites de campus et autres informations utiles</vt:lpstr>
      <vt:lpstr>Présentation PowerPoint</vt:lpstr>
    </vt:vector>
  </TitlesOfParts>
  <Company>UBx1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université Bx1</dc:creator>
  <cp:lastModifiedBy>blanc</cp:lastModifiedBy>
  <cp:revision>285</cp:revision>
  <cp:lastPrinted>2019-07-06T08:37:08Z</cp:lastPrinted>
  <dcterms:created xsi:type="dcterms:W3CDTF">2013-12-13T12:27:54Z</dcterms:created>
  <dcterms:modified xsi:type="dcterms:W3CDTF">2019-08-31T07:02:55Z</dcterms:modified>
</cp:coreProperties>
</file>