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A6241-20F6-4A5F-91B0-97907F66BEB3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4E0BC-04F4-4E21-B2F1-524E3DE5B18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0CC26-F43A-4C1C-A8DB-4A2E45BB17BC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88A26-B1FF-4EE7-95B8-DA2E4FB1AA2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7601-BFCD-4B5A-B09E-5F6C4FF4607C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CEF1-1D95-4223-8B84-54EE6D13464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C031D-581B-4E7E-95C3-4AF476F2EB73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B3239-6A0F-4528-9D03-0A2F8D4B93E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C6FD-3242-42CC-BB3B-7E8D2EDD41CB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B6780-84AB-4420-9E65-3C2046AF01A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3F2B-5777-436A-98E7-F2E82212F9F9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A7B4A-12A5-422E-BE88-60ADC7E708A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B6F-8EA3-45FA-A2F7-15F693E1112F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09862-1309-4622-8527-90247C8087B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A0355-2C58-45AC-BEC7-97EB4EF3D3A2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36D44-B852-4EA7-AF25-CB44C5F94DA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E45F7-B5BC-44CA-A1B9-BE1DF87904ED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3DD28-A5FC-4C39-BCFC-0C2E2139946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047C6-DA9C-4CFE-A1AA-E43C349C3FAD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5E7E-5DFE-46C6-81B5-FA823242110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3E173-9078-4D21-B777-B4D7906DEAE5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F6C45-4679-41F5-909A-5FACE60E16F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30D48C-75A8-4871-8D46-8FD50458CAC8}" type="datetimeFigureOut">
              <a:rPr lang="fr-FR"/>
              <a:pPr>
                <a:defRPr/>
              </a:pPr>
              <a:t>07/09/2010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4C382E-9878-4671-BCE8-D3778BEFBE4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012825"/>
          </a:xfrm>
        </p:spPr>
        <p:txBody>
          <a:bodyPr/>
          <a:lstStyle/>
          <a:p>
            <a:r>
              <a:rPr lang="fr-FR" sz="3800" dirty="0" smtClean="0">
                <a:solidFill>
                  <a:schemeClr val="bg1"/>
                </a:solidFill>
              </a:rPr>
              <a:t>INF 162 Probabilités pour l’informatique</a:t>
            </a:r>
            <a:br>
              <a:rPr lang="fr-FR" sz="3800" dirty="0" smtClean="0">
                <a:solidFill>
                  <a:schemeClr val="bg1"/>
                </a:solidFill>
              </a:rPr>
            </a:br>
            <a:r>
              <a:rPr lang="fr-FR" sz="3800" dirty="0" smtClean="0">
                <a:solidFill>
                  <a:schemeClr val="bg1"/>
                </a:solidFill>
              </a:rPr>
              <a:t>Licence informatique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79512" y="3678733"/>
            <a:ext cx="8784976" cy="2558579"/>
          </a:xfrm>
        </p:spPr>
        <p:txBody>
          <a:bodyPr/>
          <a:lstStyle/>
          <a:p>
            <a:r>
              <a:rPr lang="de-DE" sz="2600" dirty="0" smtClean="0">
                <a:solidFill>
                  <a:schemeClr val="bg1"/>
                </a:solidFill>
              </a:rPr>
              <a:t>http://dept-info.labri.fr/ENSEIGNEMENT/probastats</a:t>
            </a:r>
          </a:p>
          <a:p>
            <a:r>
              <a:rPr lang="de-DE" sz="2600" dirty="0" smtClean="0">
                <a:solidFill>
                  <a:schemeClr val="bg1"/>
                </a:solidFill>
              </a:rPr>
              <a:t>Guy Melançon (CM, TD)</a:t>
            </a:r>
          </a:p>
          <a:p>
            <a:r>
              <a:rPr lang="de-DE" sz="2600" dirty="0" smtClean="0">
                <a:solidFill>
                  <a:schemeClr val="bg1"/>
                </a:solidFill>
              </a:rPr>
              <a:t>Guy.Melancon@u-bordeaux1.fr</a:t>
            </a:r>
          </a:p>
          <a:p>
            <a:endParaRPr lang="de-DE" sz="2600" dirty="0" smtClean="0">
              <a:solidFill>
                <a:schemeClr val="bg1"/>
              </a:solidFill>
            </a:endParaRPr>
          </a:p>
          <a:p>
            <a:r>
              <a:rPr lang="de-DE" sz="2600" dirty="0" smtClean="0">
                <a:solidFill>
                  <a:schemeClr val="bg1"/>
                </a:solidFill>
              </a:rPr>
              <a:t>Axel Bacher (TD)</a:t>
            </a:r>
            <a:endParaRPr lang="fr-FR" sz="2600" dirty="0" smtClean="0">
              <a:solidFill>
                <a:schemeClr val="bg1"/>
              </a:solidFill>
            </a:endParaRPr>
          </a:p>
        </p:txBody>
      </p:sp>
      <p:pic>
        <p:nvPicPr>
          <p:cNvPr id="4" name="Image 3" descr="Logo_U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041415"/>
            <a:ext cx="707045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FR" dirty="0" smtClean="0"/>
              <a:t>C’est parti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 bwMode="auto">
          <a:xfrm>
            <a:off x="1691680" y="1916832"/>
            <a:ext cx="7416824" cy="255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http://dept-info.labri.fr/ENSEIGNEMENT/probastats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Serveur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news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lst.officiel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(CREMI)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Guy Melançon (CM, TD)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Guy.Melancon@u-bordeaux1.fr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Axel Bacher (TD)</a:t>
            </a: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FR" dirty="0" err="1" smtClean="0"/>
              <a:t>Etudier</a:t>
            </a:r>
            <a:r>
              <a:rPr lang="fr-FR" dirty="0" smtClean="0"/>
              <a:t> les probabilités ???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r>
              <a:rPr lang="fr-FR" sz="2800" dirty="0" smtClean="0"/>
              <a:t>… méthodes probabilistes pour la planification </a:t>
            </a:r>
            <a:r>
              <a:rPr lang="fr-FR" sz="2800" dirty="0" smtClean="0"/>
              <a:t>mouvement </a:t>
            </a:r>
            <a:r>
              <a:rPr lang="fr-FR" sz="2800" dirty="0" smtClean="0"/>
              <a:t>en robotique …</a:t>
            </a:r>
          </a:p>
          <a:p>
            <a:r>
              <a:rPr lang="fr-FR" sz="2800" dirty="0" smtClean="0"/>
              <a:t>… études de fiabilité du contrôle-commande pour des centrales …  (protection du réacteur, …) – 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AREVA</a:t>
            </a:r>
          </a:p>
          <a:p>
            <a:r>
              <a:rPr lang="fr-FR" sz="2800" dirty="0" smtClean="0"/>
              <a:t>indicateur probabiliste du cycle d’accélération pour l’économie … </a:t>
            </a:r>
            <a:r>
              <a:rPr lang="fr-FR" sz="2800" dirty="0" smtClean="0"/>
              <a:t>identification </a:t>
            </a:r>
            <a:r>
              <a:rPr lang="fr-FR" sz="2800" dirty="0" smtClean="0"/>
              <a:t>des moments précis où les cycles économiques se </a:t>
            </a:r>
            <a:r>
              <a:rPr lang="fr-FR" sz="2800" dirty="0" smtClean="0"/>
              <a:t>retournent …</a:t>
            </a:r>
            <a:endParaRPr lang="fr-FR" sz="2800" dirty="0" smtClean="0"/>
          </a:p>
          <a:p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bg1"/>
                </a:solidFill>
              </a:rPr>
              <a:t>Etudier</a:t>
            </a:r>
            <a:r>
              <a:rPr lang="fr-FR" dirty="0" smtClean="0">
                <a:solidFill>
                  <a:schemeClr val="bg1"/>
                </a:solidFill>
              </a:rPr>
              <a:t> les probabilités ???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0562"/>
          </a:xfrm>
        </p:spPr>
        <p:txBody>
          <a:bodyPr/>
          <a:lstStyle/>
          <a:p>
            <a:r>
              <a:rPr lang="fr-FR" dirty="0" smtClean="0"/>
              <a:t>validation et enrichissement interactifs … paramètres … réseau </a:t>
            </a:r>
            <a:r>
              <a:rPr lang="fr-FR" dirty="0" err="1" smtClean="0"/>
              <a:t>bayésien</a:t>
            </a:r>
            <a:r>
              <a:rPr lang="fr-FR" dirty="0" smtClean="0"/>
              <a:t> dynamique appliqué aux procédés alimentaires</a:t>
            </a:r>
          </a:p>
          <a:p>
            <a:r>
              <a:rPr lang="fr-FR" dirty="0" smtClean="0"/>
              <a:t>un </a:t>
            </a:r>
            <a:r>
              <a:rPr lang="fr-FR" dirty="0" smtClean="0"/>
              <a:t>algorithme probabiliste est un algorithme qui fait des choix aléatoires au cours de son exécution</a:t>
            </a:r>
          </a:p>
          <a:p>
            <a:r>
              <a:rPr lang="fr-FR" dirty="0" smtClean="0"/>
              <a:t>… mise en œuvre d’outils de pilotage dans le domaine de la logistique –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Crédit Agricole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bg1"/>
                </a:solidFill>
              </a:rPr>
              <a:t>Etudier</a:t>
            </a:r>
            <a:r>
              <a:rPr lang="fr-FR" dirty="0" smtClean="0">
                <a:solidFill>
                  <a:schemeClr val="bg1"/>
                </a:solidFill>
              </a:rPr>
              <a:t> les probabilités ???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1213296"/>
          </a:xfrm>
        </p:spPr>
        <p:txBody>
          <a:bodyPr/>
          <a:lstStyle/>
          <a:p>
            <a:r>
              <a:rPr lang="fr-FR" dirty="0" smtClean="0"/>
              <a:t>traitement d’images, SIG, télédétection, …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comment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utiliser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histogrammes d'une image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4415" y="3090609"/>
            <a:ext cx="3552081" cy="271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contenu 4"/>
          <p:cNvSpPr txBox="1">
            <a:spLocks/>
          </p:cNvSpPr>
          <p:nvPr/>
        </p:nvSpPr>
        <p:spPr bwMode="auto">
          <a:xfrm>
            <a:off x="467544" y="3871888"/>
            <a:ext cx="4968552" cy="121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modèles de profils clients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fouille de données (data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mining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Objectifs du cours</a:t>
            </a: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0562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Maîtriser la notion de probabilités, de distribution de probabilités, de variables aléatoires, d’espérance et de variance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Connaître les propriétés de certaines lois, savoir les utiliser dans les situations appropriées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Pouvoir implémenter effectivement certaines lois de probabilités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Lois discrètes, lois continues</a:t>
            </a:r>
          </a:p>
          <a:p>
            <a:endParaRPr lang="fr-F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FR" dirty="0" smtClean="0"/>
              <a:t>Ca sert vraiment ?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r>
              <a:rPr lang="fr-FR" sz="2800" dirty="0" smtClean="0"/>
              <a:t>Vous mettez au point un algorithme qui doit certifier l’origine S ou T d’un signal</a:t>
            </a:r>
          </a:p>
          <a:p>
            <a:pPr lvl="1"/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vous avez testé votre algorithme, il dit vrai 99,9% des fois lorsqu’on lui présente le cas qu’il doit détecter</a:t>
            </a:r>
          </a:p>
          <a:p>
            <a:pPr lvl="1"/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il commet une erreur dans 0,5% des cas lorsqu’on lui présente un signal de type T</a:t>
            </a:r>
          </a:p>
          <a:p>
            <a:pPr lvl="1"/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vous connaissez la proportion de S dans la nature: 74%</a:t>
            </a:r>
          </a:p>
          <a:p>
            <a:pPr lvl="1"/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quelle est la probabilité que le signal soit de type T alors que le programme annonce que c’est un type S ? (R. </a:t>
            </a:r>
            <a:r>
              <a:rPr lang="fr-FR" sz="2400" baseline="-2000" dirty="0" smtClean="0">
                <a:solidFill>
                  <a:schemeClr val="bg1">
                    <a:lumMod val="50000"/>
                  </a:schemeClr>
                </a:solidFill>
              </a:rPr>
              <a:t>~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 2%)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FR" dirty="0" smtClean="0"/>
              <a:t>Ca sert vraiment ?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r>
              <a:rPr lang="fr-FR" sz="2800" dirty="0" smtClean="0"/>
              <a:t>Les probabilités sont intimement liées à l’inférence statistique:</a:t>
            </a:r>
          </a:p>
          <a:p>
            <a:pPr lvl="1"/>
            <a:r>
              <a:rPr lang="fr-FR" sz="2400" dirty="0" smtClean="0"/>
              <a:t>Vous voulez tester et démontrer la supériorité de votre nouvelle interface graphique (d’un nouvel </a:t>
            </a:r>
            <a:r>
              <a:rPr lang="fr-FR" sz="2400" dirty="0" err="1" smtClean="0"/>
              <a:t>interacteur</a:t>
            </a:r>
            <a:r>
              <a:rPr lang="fr-FR" sz="2400" dirty="0" smtClean="0"/>
              <a:t>)</a:t>
            </a:r>
          </a:p>
          <a:p>
            <a:pPr lvl="1"/>
            <a:r>
              <a:rPr lang="fr-FR" sz="2400" dirty="0" smtClean="0"/>
              <a:t>Vous </a:t>
            </a:r>
            <a:r>
              <a:rPr lang="fr-FR" sz="2400" dirty="0" smtClean="0"/>
              <a:t>mettez au point un algorithme qui doit certifier l’origine S ou T d’un signal</a:t>
            </a:r>
          </a:p>
          <a:p>
            <a:pPr lvl="1"/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vous avez testé votre algorithme, il dit vrai 99,9% des fois lorsqu’on lui présente le cas qu’il doit détecter</a:t>
            </a:r>
          </a:p>
          <a:p>
            <a:pPr lvl="1"/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il commet une erreur dans 0,5% des cas lorsqu’on lui présente un signal de type T</a:t>
            </a:r>
          </a:p>
          <a:p>
            <a:pPr lvl="1"/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vous connaissez la proportion de S dans la nature: 74%</a:t>
            </a:r>
          </a:p>
          <a:p>
            <a:pPr lvl="1"/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quelle est la probabilité que le signal soit de type T alors que le programme annonce que c’est un type S ? (R. </a:t>
            </a:r>
            <a:r>
              <a:rPr lang="fr-FR" sz="2400" baseline="-2000" dirty="0" smtClean="0">
                <a:solidFill>
                  <a:schemeClr val="bg1">
                    <a:lumMod val="50000"/>
                  </a:schemeClr>
                </a:solidFill>
              </a:rPr>
              <a:t>~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 2%)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Déroulement du cours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0562"/>
          </a:xfrm>
        </p:spPr>
        <p:txBody>
          <a:bodyPr/>
          <a:lstStyle/>
          <a:p>
            <a:r>
              <a:rPr lang="fr-FR" sz="2800" dirty="0" smtClean="0"/>
              <a:t>Des cours magistraux (8</a:t>
            </a:r>
            <a:r>
              <a:rPr lang="fr-FR" sz="2800" dirty="0" smtClean="0"/>
              <a:t>):</a:t>
            </a:r>
          </a:p>
          <a:p>
            <a:pPr lvl="1"/>
            <a:r>
              <a:rPr lang="fr-FR" sz="2400" dirty="0" smtClean="0"/>
              <a:t>on </a:t>
            </a:r>
            <a:r>
              <a:rPr lang="fr-FR" sz="2400" dirty="0" smtClean="0"/>
              <a:t>vous raconte des histoires, on explique et illustre les notions de la théorie, on travaille des exemples</a:t>
            </a:r>
          </a:p>
          <a:p>
            <a:r>
              <a:rPr lang="fr-FR" sz="2800" dirty="0" smtClean="0"/>
              <a:t>Des TD (6</a:t>
            </a:r>
            <a:r>
              <a:rPr lang="fr-FR" sz="2800" dirty="0" smtClean="0"/>
              <a:t>):</a:t>
            </a:r>
          </a:p>
          <a:p>
            <a:pPr lvl="1"/>
            <a:r>
              <a:rPr lang="fr-FR" sz="2400" dirty="0" smtClean="0"/>
              <a:t>vous </a:t>
            </a:r>
            <a:r>
              <a:rPr lang="fr-FR" sz="2400" dirty="0" smtClean="0"/>
              <a:t>résolvez des exercices, vous écrivez de courts programmes pour bien « sentir » la théorie</a:t>
            </a:r>
          </a:p>
          <a:p>
            <a:r>
              <a:rPr lang="fr-FR" sz="2800" dirty="0" smtClean="0"/>
              <a:t>Du temps de travail personnel (∞</a:t>
            </a:r>
            <a:r>
              <a:rPr lang="fr-FR" sz="2800" dirty="0" smtClean="0"/>
              <a:t>):</a:t>
            </a:r>
          </a:p>
          <a:p>
            <a:pPr lvl="1"/>
            <a:r>
              <a:rPr lang="fr-FR" sz="2400" dirty="0" smtClean="0"/>
              <a:t>vous </a:t>
            </a:r>
            <a:r>
              <a:rPr lang="fr-FR" sz="2400" dirty="0" smtClean="0"/>
              <a:t>faites des exercices, vous relisez le cours, vous </a:t>
            </a:r>
            <a:r>
              <a:rPr lang="fr-FR" sz="2400" dirty="0" smtClean="0"/>
              <a:t>programmez, vous regardez les anales d’examen</a:t>
            </a:r>
            <a:endParaRPr lang="fr-FR" sz="2400" dirty="0" smtClean="0"/>
          </a:p>
          <a:p>
            <a:r>
              <a:rPr lang="fr-FR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Vous venez en cours et en TD avec des questions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bg1"/>
                </a:solidFill>
              </a:rPr>
              <a:t>Evaluation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0562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3 ECTS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Contrôle continu (CC): interrogation en TD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Examen </a:t>
            </a:r>
            <a:r>
              <a:rPr lang="fr-FR" dirty="0" smtClean="0">
                <a:solidFill>
                  <a:schemeClr val="bg1"/>
                </a:solidFill>
              </a:rPr>
              <a:t>final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Note: (3*EX1 + max(CC,EX1)) / </a:t>
            </a:r>
            <a:r>
              <a:rPr lang="fr-FR" dirty="0" smtClean="0">
                <a:solidFill>
                  <a:schemeClr val="bg1"/>
                </a:solidFill>
              </a:rPr>
              <a:t>4</a:t>
            </a:r>
            <a:endParaRPr lang="fr-F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515</Words>
  <Application>Microsoft Office PowerPoint</Application>
  <PresentationFormat>Affichage à l'écran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138</vt:lpstr>
      <vt:lpstr>INF 162 Probabilités pour l’informatique Licence informatique</vt:lpstr>
      <vt:lpstr>Etudier les probabilités ???</vt:lpstr>
      <vt:lpstr>Etudier les probabilités ???</vt:lpstr>
      <vt:lpstr>Etudier les probabilités ???</vt:lpstr>
      <vt:lpstr>Objectifs du cours</vt:lpstr>
      <vt:lpstr>Ca sert vraiment ?</vt:lpstr>
      <vt:lpstr>Ca sert vraiment ?</vt:lpstr>
      <vt:lpstr>Déroulement du cours</vt:lpstr>
      <vt:lpstr>Evaluation</vt:lpstr>
      <vt:lpstr>C’est parti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Admin</dc:creator>
  <cp:lastModifiedBy>Guy Melançon</cp:lastModifiedBy>
  <cp:revision>23</cp:revision>
  <dcterms:created xsi:type="dcterms:W3CDTF">2009-10-05T22:18:33Z</dcterms:created>
  <dcterms:modified xsi:type="dcterms:W3CDTF">2010-09-07T14:54:16Z</dcterms:modified>
</cp:coreProperties>
</file>