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13217410323709"/>
          <c:y val="0.0277777777777778"/>
          <c:w val="0.612270997375328"/>
          <c:h val="0.715987897346165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Feuil1!$E$1:$E$24</c:f>
              <c:numCache>
                <c:formatCode>0.0</c:formatCode>
                <c:ptCount val="24"/>
                <c:pt idx="0">
                  <c:v>1.0</c:v>
                </c:pt>
                <c:pt idx="1">
                  <c:v>1.998660029330398</c:v>
                </c:pt>
                <c:pt idx="2">
                  <c:v>2.974898979558517</c:v>
                </c:pt>
                <c:pt idx="3">
                  <c:v>3.967056344758197</c:v>
                </c:pt>
                <c:pt idx="4">
                  <c:v>4.949721828796941</c:v>
                </c:pt>
                <c:pt idx="5">
                  <c:v>5.923974492088279</c:v>
                </c:pt>
                <c:pt idx="6">
                  <c:v>6.92012942210364</c:v>
                </c:pt>
                <c:pt idx="7">
                  <c:v>7.93235123404864</c:v>
                </c:pt>
                <c:pt idx="8">
                  <c:v>8.883978538948575</c:v>
                </c:pt>
                <c:pt idx="9">
                  <c:v>9.891872073602353</c:v>
                </c:pt>
                <c:pt idx="10">
                  <c:v>10.89732205355893</c:v>
                </c:pt>
                <c:pt idx="11">
                  <c:v>11.84865749508125</c:v>
                </c:pt>
                <c:pt idx="12">
                  <c:v>12.75522805053371</c:v>
                </c:pt>
                <c:pt idx="13">
                  <c:v>13.82053510281998</c:v>
                </c:pt>
                <c:pt idx="14">
                  <c:v>14.79680760752393</c:v>
                </c:pt>
                <c:pt idx="15">
                  <c:v>15.82584608779108</c:v>
                </c:pt>
                <c:pt idx="16">
                  <c:v>16.74255532903508</c:v>
                </c:pt>
                <c:pt idx="17">
                  <c:v>17.78687689298782</c:v>
                </c:pt>
                <c:pt idx="18">
                  <c:v>18.78055582613387</c:v>
                </c:pt>
                <c:pt idx="19">
                  <c:v>19.6723017864473</c:v>
                </c:pt>
                <c:pt idx="20">
                  <c:v>20.68463866334031</c:v>
                </c:pt>
                <c:pt idx="21">
                  <c:v>21.87802625606648</c:v>
                </c:pt>
                <c:pt idx="22">
                  <c:v>22.61545055238549</c:v>
                </c:pt>
                <c:pt idx="23">
                  <c:v>23.01818635990864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val>
            <c:numRef>
              <c:f>Feuil1!$F$1:$F$24</c:f>
              <c:numCache>
                <c:formatCode>0.0</c:formatCode>
                <c:ptCount val="24"/>
                <c:pt idx="0">
                  <c:v>1.0</c:v>
                </c:pt>
                <c:pt idx="1">
                  <c:v>1.998660029330398</c:v>
                </c:pt>
                <c:pt idx="2">
                  <c:v>2.99538639825834</c:v>
                </c:pt>
                <c:pt idx="3">
                  <c:v>3.985007456682873</c:v>
                </c:pt>
                <c:pt idx="4">
                  <c:v>4.934895083719203</c:v>
                </c:pt>
                <c:pt idx="5">
                  <c:v>5.949787366369584</c:v>
                </c:pt>
                <c:pt idx="6">
                  <c:v>6.958493916398157</c:v>
                </c:pt>
                <c:pt idx="7">
                  <c:v>7.929906831826504</c:v>
                </c:pt>
                <c:pt idx="8">
                  <c:v>8.98838705050161</c:v>
                </c:pt>
                <c:pt idx="9">
                  <c:v>9.929193268016423</c:v>
                </c:pt>
                <c:pt idx="10">
                  <c:v>10.88058048650256</c:v>
                </c:pt>
                <c:pt idx="11">
                  <c:v>11.30810279657874</c:v>
                </c:pt>
                <c:pt idx="12">
                  <c:v>11.32977587564538</c:v>
                </c:pt>
                <c:pt idx="13">
                  <c:v>11.38260216795104</c:v>
                </c:pt>
                <c:pt idx="14">
                  <c:v>11.40498756634883</c:v>
                </c:pt>
                <c:pt idx="15">
                  <c:v>11.30605224602327</c:v>
                </c:pt>
                <c:pt idx="16">
                  <c:v>11.38145471206411</c:v>
                </c:pt>
                <c:pt idx="17">
                  <c:v>11.28848476768936</c:v>
                </c:pt>
                <c:pt idx="18">
                  <c:v>11.1330574092631</c:v>
                </c:pt>
                <c:pt idx="19">
                  <c:v>11.03702398969939</c:v>
                </c:pt>
                <c:pt idx="20">
                  <c:v>10.5165086037075</c:v>
                </c:pt>
                <c:pt idx="21">
                  <c:v>9.612617270106104</c:v>
                </c:pt>
                <c:pt idx="22">
                  <c:v>10.41681746131359</c:v>
                </c:pt>
                <c:pt idx="23">
                  <c:v>9.02278235858447</c:v>
                </c:pt>
              </c:numCache>
            </c:numRef>
          </c:val>
          <c:smooth val="0"/>
        </c:ser>
        <c:ser>
          <c:idx val="2"/>
          <c:order val="2"/>
          <c:marker>
            <c:symbol val="none"/>
          </c:marker>
          <c:val>
            <c:numRef>
              <c:f>Feuil1!$G$1:$G$24</c:f>
              <c:numCache>
                <c:formatCode>0.0</c:formatCode>
                <c:ptCount val="24"/>
                <c:pt idx="0">
                  <c:v>1.0</c:v>
                </c:pt>
                <c:pt idx="1">
                  <c:v>2.04588485557339</c:v>
                </c:pt>
                <c:pt idx="2">
                  <c:v>3.064369089564452</c:v>
                </c:pt>
                <c:pt idx="3">
                  <c:v>4.081142704364943</c:v>
                </c:pt>
                <c:pt idx="4">
                  <c:v>5.047785954562086</c:v>
                </c:pt>
                <c:pt idx="5">
                  <c:v>5.595720930398699</c:v>
                </c:pt>
                <c:pt idx="6">
                  <c:v>4.039860682798702</c:v>
                </c:pt>
                <c:pt idx="7">
                  <c:v>3.170103238168716</c:v>
                </c:pt>
                <c:pt idx="8">
                  <c:v>3.584138373537797</c:v>
                </c:pt>
                <c:pt idx="9">
                  <c:v>3.345783114678142</c:v>
                </c:pt>
                <c:pt idx="10">
                  <c:v>3.159819455039436</c:v>
                </c:pt>
                <c:pt idx="11">
                  <c:v>3.27738835567547</c:v>
                </c:pt>
                <c:pt idx="12">
                  <c:v>3.438712009740872</c:v>
                </c:pt>
                <c:pt idx="13">
                  <c:v>3.51508750504698</c:v>
                </c:pt>
                <c:pt idx="14">
                  <c:v>3.54156241756096</c:v>
                </c:pt>
                <c:pt idx="15">
                  <c:v>3.61871919532241</c:v>
                </c:pt>
                <c:pt idx="16">
                  <c:v>3.529446836038562</c:v>
                </c:pt>
                <c:pt idx="17">
                  <c:v>3.537548110647078</c:v>
                </c:pt>
                <c:pt idx="18">
                  <c:v>3.060596517556611</c:v>
                </c:pt>
                <c:pt idx="19">
                  <c:v>3.216424948306787</c:v>
                </c:pt>
                <c:pt idx="20">
                  <c:v>3.62544476689145</c:v>
                </c:pt>
                <c:pt idx="21">
                  <c:v>3.206209656694387</c:v>
                </c:pt>
                <c:pt idx="22">
                  <c:v>3.570878419261053</c:v>
                </c:pt>
                <c:pt idx="23">
                  <c:v>3.588167740258223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721432"/>
        <c:axId val="934356600"/>
      </c:lineChart>
      <c:catAx>
        <c:axId val="963721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nb procs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934356600"/>
        <c:crosses val="autoZero"/>
        <c:auto val="1"/>
        <c:lblAlgn val="ctr"/>
        <c:lblOffset val="100"/>
        <c:noMultiLvlLbl val="0"/>
      </c:catAx>
      <c:valAx>
        <c:axId val="9343566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speedup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63721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60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07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2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10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96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95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27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93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37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9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95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02526-AB6B-D84A-B69D-48F7D8750550}" type="datetimeFigureOut">
              <a:rPr lang="fr-FR" smtClean="0"/>
              <a:t>09/02/11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F1FB5-9B12-3B45-B893-A38B15CED3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6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Approche mémoire </a:t>
            </a:r>
            <a:r>
              <a:rPr lang="fr-FR" b="1" dirty="0" smtClean="0"/>
              <a:t>partagée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382" y="1551510"/>
            <a:ext cx="6486069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Threads</a:t>
            </a:r>
          </a:p>
          <a:p>
            <a:pPr lvl="1"/>
            <a:r>
              <a:rPr lang="fr-FR" dirty="0" smtClean="0"/>
              <a:t>Paradigme de l’approche</a:t>
            </a:r>
          </a:p>
          <a:p>
            <a:pPr lvl="1"/>
            <a:r>
              <a:rPr lang="fr-FR" dirty="0" smtClean="0"/>
              <a:t>Objets exécutés par les processeurs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threads vs processus, </a:t>
            </a:r>
          </a:p>
          <a:p>
            <a:pPr lvl="1"/>
            <a:r>
              <a:rPr lang="fr-FR" dirty="0" smtClean="0"/>
              <a:t>un thread possède :</a:t>
            </a:r>
          </a:p>
          <a:p>
            <a:pPr lvl="2"/>
            <a:r>
              <a:rPr lang="fr-FR" dirty="0" smtClean="0"/>
              <a:t>Ses registres, sa pile, des </a:t>
            </a:r>
            <a:r>
              <a:rPr lang="fr-FR" dirty="0"/>
              <a:t>données propres (</a:t>
            </a:r>
            <a:r>
              <a:rPr lang="fr-FR" dirty="0" err="1"/>
              <a:t>errno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Son masque de signaux, ses signaux pendants</a:t>
            </a:r>
          </a:p>
          <a:p>
            <a:pPr lvl="2"/>
            <a:r>
              <a:rPr lang="fr-FR" dirty="0" smtClean="0"/>
              <a:t>Des propriétés (mode d’ordonnancement, taille de la pile)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Accès </a:t>
            </a:r>
            <a:r>
              <a:rPr lang="fr-FR" dirty="0"/>
              <a:t>aux ressources partagées</a:t>
            </a:r>
          </a:p>
          <a:p>
            <a:pPr lvl="2"/>
            <a:r>
              <a:rPr lang="fr-FR" dirty="0" err="1" smtClean="0"/>
              <a:t>Mutex</a:t>
            </a:r>
            <a:r>
              <a:rPr lang="fr-FR" dirty="0" smtClean="0"/>
              <a:t> et Condition vs </a:t>
            </a:r>
            <a:r>
              <a:rPr lang="fr-FR" dirty="0" err="1" smtClean="0"/>
              <a:t>semaphore</a:t>
            </a:r>
            <a:r>
              <a:rPr lang="fr-FR" dirty="0" smtClean="0"/>
              <a:t> </a:t>
            </a:r>
            <a:r>
              <a:rPr lang="fr-FR" dirty="0" err="1" smtClean="0"/>
              <a:t>posix</a:t>
            </a:r>
            <a:r>
              <a:rPr lang="fr-FR" dirty="0" smtClean="0"/>
              <a:t> + </a:t>
            </a:r>
            <a:r>
              <a:rPr lang="fr-FR" dirty="0" err="1" smtClean="0"/>
              <a:t>mmap</a:t>
            </a:r>
            <a:endParaRPr lang="fr-FR" dirty="0" smtClean="0"/>
          </a:p>
          <a:p>
            <a:pPr lvl="1">
              <a:buFont typeface="Wingdings" charset="2"/>
              <a:buChar char="ü"/>
            </a:pPr>
            <a:r>
              <a:rPr lang="fr-FR" dirty="0"/>
              <a:t>F</a:t>
            </a:r>
            <a:r>
              <a:rPr lang="fr-FR" dirty="0" smtClean="0"/>
              <a:t>aible coût relatif des opérations de base (création,…)</a:t>
            </a:r>
          </a:p>
          <a:p>
            <a:pPr lvl="1">
              <a:buFont typeface="Lucida Grande"/>
              <a:buChar char="-"/>
            </a:pPr>
            <a:r>
              <a:rPr lang="fr-FR" dirty="0" smtClean="0"/>
              <a:t>Pas de protection mémoire</a:t>
            </a:r>
          </a:p>
          <a:p>
            <a:pPr lvl="1"/>
            <a:endParaRPr lang="fr-FR" dirty="0"/>
          </a:p>
          <a:p>
            <a:pPr lvl="2"/>
            <a:endParaRPr lang="fr-FR" dirty="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7070535" y="2180630"/>
            <a:ext cx="1295400" cy="1098550"/>
          </a:xfrm>
          <a:prstGeom prst="rect">
            <a:avLst/>
          </a:prstGeom>
          <a:solidFill>
            <a:srgbClr val="FFD32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152735" dir="2700000" algn="ctr" rotWithShape="0">
              <a:srgbClr val="808080"/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fr-FR">
              <a:ea typeface="+mn-ea"/>
              <a:cs typeface="+mn-cs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7610285" y="3396655"/>
            <a:ext cx="557213" cy="530225"/>
          </a:xfrm>
          <a:prstGeom prst="rect">
            <a:avLst/>
          </a:prstGeom>
          <a:solidFill>
            <a:srgbClr val="47B8B8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>
                <a:solidFill>
                  <a:srgbClr val="000000"/>
                </a:solidFill>
                <a:ea typeface="+mn-ea"/>
                <a:cs typeface="+mn-cs"/>
              </a:rPr>
              <a:t>M.</a:t>
            </a:r>
          </a:p>
        </p:txBody>
      </p:sp>
      <p:sp>
        <p:nvSpPr>
          <p:cNvPr id="6" name="Oval 23"/>
          <p:cNvSpPr>
            <a:spLocks noChangeArrowheads="1"/>
          </p:cNvSpPr>
          <p:nvPr/>
        </p:nvSpPr>
        <p:spPr bwMode="auto">
          <a:xfrm>
            <a:off x="7141973" y="2756892"/>
            <a:ext cx="557212" cy="471488"/>
          </a:xfrm>
          <a:prstGeom prst="ellipse">
            <a:avLst/>
          </a:prstGeom>
          <a:solidFill>
            <a:srgbClr val="FF950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7141973" y="2217142"/>
            <a:ext cx="557212" cy="471488"/>
          </a:xfrm>
          <a:prstGeom prst="ellipse">
            <a:avLst/>
          </a:prstGeom>
          <a:solidFill>
            <a:srgbClr val="FF950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8" name="Oval 25"/>
          <p:cNvSpPr>
            <a:spLocks noChangeArrowheads="1"/>
          </p:cNvSpPr>
          <p:nvPr/>
        </p:nvSpPr>
        <p:spPr bwMode="auto">
          <a:xfrm>
            <a:off x="7754748" y="2756892"/>
            <a:ext cx="557212" cy="471488"/>
          </a:xfrm>
          <a:prstGeom prst="ellipse">
            <a:avLst/>
          </a:prstGeom>
          <a:solidFill>
            <a:srgbClr val="FF950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9" name="Oval 26"/>
          <p:cNvSpPr>
            <a:spLocks noChangeArrowheads="1"/>
          </p:cNvSpPr>
          <p:nvPr/>
        </p:nvSpPr>
        <p:spPr bwMode="auto">
          <a:xfrm>
            <a:off x="7754748" y="2220317"/>
            <a:ext cx="557212" cy="471488"/>
          </a:xfrm>
          <a:prstGeom prst="ellipse">
            <a:avLst/>
          </a:prstGeom>
          <a:solidFill>
            <a:srgbClr val="FF950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10" name="Line 27"/>
          <p:cNvSpPr>
            <a:spLocks noChangeShapeType="1"/>
          </p:cNvSpPr>
          <p:nvPr/>
        </p:nvSpPr>
        <p:spPr bwMode="auto">
          <a:xfrm flipH="1">
            <a:off x="8619934" y="2217142"/>
            <a:ext cx="0" cy="2715816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>
            <a:off x="8365935" y="2721967"/>
            <a:ext cx="233363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 flipV="1">
            <a:off x="7835679" y="3279180"/>
            <a:ext cx="0" cy="117476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7070535" y="4142780"/>
            <a:ext cx="1295400" cy="1098550"/>
          </a:xfrm>
          <a:prstGeom prst="rect">
            <a:avLst/>
          </a:prstGeom>
          <a:solidFill>
            <a:srgbClr val="FFD32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152735" dir="2700000" algn="ctr" rotWithShape="0">
              <a:srgbClr val="808080"/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fr-FR">
              <a:ea typeface="+mn-ea"/>
              <a:cs typeface="+mn-cs"/>
            </a:endParaRPr>
          </a:p>
        </p:txBody>
      </p:sp>
      <p:sp>
        <p:nvSpPr>
          <p:cNvPr id="22" name="Oval 39"/>
          <p:cNvSpPr>
            <a:spLocks noChangeArrowheads="1"/>
          </p:cNvSpPr>
          <p:nvPr/>
        </p:nvSpPr>
        <p:spPr bwMode="auto">
          <a:xfrm>
            <a:off x="7141973" y="4719043"/>
            <a:ext cx="557212" cy="471488"/>
          </a:xfrm>
          <a:prstGeom prst="ellipse">
            <a:avLst/>
          </a:prstGeom>
          <a:solidFill>
            <a:srgbClr val="FF950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23" name="Oval 40"/>
          <p:cNvSpPr>
            <a:spLocks noChangeArrowheads="1"/>
          </p:cNvSpPr>
          <p:nvPr/>
        </p:nvSpPr>
        <p:spPr bwMode="auto">
          <a:xfrm>
            <a:off x="7141973" y="4179293"/>
            <a:ext cx="557212" cy="471488"/>
          </a:xfrm>
          <a:prstGeom prst="ellipse">
            <a:avLst/>
          </a:prstGeom>
          <a:solidFill>
            <a:srgbClr val="FF950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24" name="Oval 41"/>
          <p:cNvSpPr>
            <a:spLocks noChangeArrowheads="1"/>
          </p:cNvSpPr>
          <p:nvPr/>
        </p:nvSpPr>
        <p:spPr bwMode="auto">
          <a:xfrm>
            <a:off x="7754748" y="4719043"/>
            <a:ext cx="557212" cy="471488"/>
          </a:xfrm>
          <a:prstGeom prst="ellipse">
            <a:avLst/>
          </a:prstGeom>
          <a:solidFill>
            <a:srgbClr val="FF950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25" name="Oval 42"/>
          <p:cNvSpPr>
            <a:spLocks noChangeArrowheads="1"/>
          </p:cNvSpPr>
          <p:nvPr/>
        </p:nvSpPr>
        <p:spPr bwMode="auto">
          <a:xfrm>
            <a:off x="7754748" y="4182468"/>
            <a:ext cx="557212" cy="471488"/>
          </a:xfrm>
          <a:prstGeom prst="ellipse">
            <a:avLst/>
          </a:prstGeom>
          <a:solidFill>
            <a:srgbClr val="FF950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26" name="Line 43"/>
          <p:cNvSpPr>
            <a:spLocks noChangeShapeType="1"/>
          </p:cNvSpPr>
          <p:nvPr/>
        </p:nvSpPr>
        <p:spPr bwMode="auto">
          <a:xfrm>
            <a:off x="8365935" y="4682531"/>
            <a:ext cx="233363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64"/>
          <p:cNvSpPr>
            <a:spLocks noChangeArrowheads="1"/>
          </p:cNvSpPr>
          <p:nvPr/>
        </p:nvSpPr>
        <p:spPr bwMode="auto">
          <a:xfrm>
            <a:off x="7630923" y="5376268"/>
            <a:ext cx="557212" cy="530225"/>
          </a:xfrm>
          <a:prstGeom prst="rect">
            <a:avLst/>
          </a:prstGeom>
          <a:solidFill>
            <a:srgbClr val="47B8B8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152735" dir="2700000" algn="ctr" rotWithShape="0">
              <a:srgbClr val="808080"/>
            </a:outerShdw>
          </a:effectLst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en-US">
                <a:solidFill>
                  <a:srgbClr val="000000"/>
                </a:solidFill>
                <a:ea typeface="+mn-ea"/>
                <a:cs typeface="+mn-cs"/>
              </a:rPr>
              <a:t>M.</a:t>
            </a:r>
          </a:p>
        </p:txBody>
      </p:sp>
      <p:sp>
        <p:nvSpPr>
          <p:cNvPr id="28" name="Line 65"/>
          <p:cNvSpPr>
            <a:spLocks noChangeShapeType="1"/>
          </p:cNvSpPr>
          <p:nvPr/>
        </p:nvSpPr>
        <p:spPr bwMode="auto">
          <a:xfrm flipV="1">
            <a:off x="7907687" y="5241331"/>
            <a:ext cx="0" cy="13493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3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Implémentation d’une barrière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fr-FR" sz="1800" dirty="0" err="1"/>
              <a:t>typedef</a:t>
            </a:r>
            <a:r>
              <a:rPr lang="fr-FR" sz="1800" dirty="0"/>
              <a:t> </a:t>
            </a:r>
            <a:r>
              <a:rPr lang="fr-FR" sz="1800" dirty="0" err="1"/>
              <a:t>struct</a:t>
            </a:r>
            <a:r>
              <a:rPr lang="fr-FR" sz="1800" dirty="0"/>
              <a:t> </a:t>
            </a:r>
            <a:r>
              <a:rPr lang="fr-FR" sz="1800" dirty="0" smtClean="0"/>
              <a:t>{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</a:t>
            </a:r>
            <a:r>
              <a:rPr lang="fr-FR" sz="1800" dirty="0" err="1"/>
              <a:t>pthread_cond_t</a:t>
            </a:r>
            <a:r>
              <a:rPr lang="fr-FR" sz="1800" dirty="0"/>
              <a:t> condition;</a:t>
            </a:r>
          </a:p>
          <a:p>
            <a:pPr marL="0" indent="0">
              <a:buNone/>
            </a:pPr>
            <a:r>
              <a:rPr lang="fr-FR" sz="1800" dirty="0"/>
              <a:t>  </a:t>
            </a:r>
            <a:r>
              <a:rPr lang="fr-FR" sz="1800" dirty="0" err="1"/>
              <a:t>pthread_mutex_t</a:t>
            </a:r>
            <a:r>
              <a:rPr lang="fr-FR" sz="1800" dirty="0"/>
              <a:t> </a:t>
            </a:r>
            <a:r>
              <a:rPr lang="fr-FR" sz="1800" dirty="0" err="1"/>
              <a:t>mutex</a:t>
            </a:r>
            <a:r>
              <a:rPr lang="fr-FR" sz="1800" dirty="0"/>
              <a:t>;</a:t>
            </a:r>
          </a:p>
          <a:p>
            <a:pPr marL="0" indent="0">
              <a:buNone/>
            </a:pPr>
            <a:r>
              <a:rPr lang="fr-FR" sz="1800" dirty="0"/>
              <a:t>  </a:t>
            </a:r>
            <a:r>
              <a:rPr lang="fr-FR" sz="1800" dirty="0" err="1"/>
              <a:t>int</a:t>
            </a:r>
            <a:r>
              <a:rPr lang="fr-FR" sz="1800" dirty="0"/>
              <a:t> attendus; </a:t>
            </a:r>
          </a:p>
          <a:p>
            <a:pPr marL="0" indent="0">
              <a:buNone/>
            </a:pPr>
            <a:r>
              <a:rPr lang="fr-FR" sz="1800" dirty="0"/>
              <a:t>  </a:t>
            </a:r>
            <a:r>
              <a:rPr lang="fr-FR" sz="1800" dirty="0" err="1"/>
              <a:t>int</a:t>
            </a:r>
            <a:r>
              <a:rPr lang="fr-FR" sz="1800" dirty="0"/>
              <a:t> arrives;</a:t>
            </a:r>
          </a:p>
          <a:p>
            <a:pPr marL="0" indent="0">
              <a:buNone/>
            </a:pPr>
            <a:r>
              <a:rPr lang="fr-FR" sz="1800" dirty="0"/>
              <a:t>} </a:t>
            </a:r>
            <a:r>
              <a:rPr lang="fr-FR" sz="1800" dirty="0" err="1" smtClean="0"/>
              <a:t>barrier_t</a:t>
            </a:r>
            <a:r>
              <a:rPr lang="fr-FR" sz="1800" dirty="0" smtClean="0"/>
              <a:t> </a:t>
            </a:r>
            <a:r>
              <a:rPr lang="fr-FR" sz="1800" dirty="0"/>
              <a:t>;</a:t>
            </a:r>
          </a:p>
          <a:p>
            <a:pPr marL="0" indent="0">
              <a:buNone/>
            </a:pPr>
            <a:r>
              <a:rPr lang="fr-FR" sz="1800" dirty="0"/>
              <a:t> </a:t>
            </a:r>
          </a:p>
          <a:p>
            <a:pPr marL="0" indent="0">
              <a:buNone/>
            </a:pPr>
            <a:r>
              <a:rPr lang="fr-FR" sz="1800" dirty="0" err="1"/>
              <a:t>int</a:t>
            </a:r>
            <a:endParaRPr lang="fr-FR" sz="1800" dirty="0"/>
          </a:p>
          <a:p>
            <a:pPr marL="0" indent="0">
              <a:buNone/>
            </a:pPr>
            <a:r>
              <a:rPr lang="fr-FR" sz="1800" dirty="0" err="1"/>
              <a:t>barrier_wait</a:t>
            </a:r>
            <a:r>
              <a:rPr lang="fr-FR" sz="1800" dirty="0"/>
              <a:t>(</a:t>
            </a:r>
            <a:r>
              <a:rPr lang="fr-FR" sz="1800" dirty="0" err="1"/>
              <a:t>barrier</a:t>
            </a:r>
            <a:r>
              <a:rPr lang="fr-FR" sz="1800" dirty="0"/>
              <a:t> *b)</a:t>
            </a:r>
          </a:p>
          <a:p>
            <a:pPr marL="0" indent="0">
              <a:buNone/>
            </a:pPr>
            <a:r>
              <a:rPr lang="fr-FR" sz="1800" dirty="0"/>
              <a:t>{</a:t>
            </a:r>
          </a:p>
          <a:p>
            <a:pPr marL="0" indent="0">
              <a:buNone/>
            </a:pPr>
            <a:r>
              <a:rPr lang="fr-FR" sz="1800" dirty="0" err="1"/>
              <a:t>int</a:t>
            </a:r>
            <a:r>
              <a:rPr lang="fr-FR" sz="1800" dirty="0"/>
              <a:t> val = 0</a:t>
            </a:r>
            <a:r>
              <a:rPr lang="fr-FR" sz="1800" dirty="0" smtClean="0"/>
              <a:t>;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 err="1"/>
              <a:t>pthread_mutex_lock</a:t>
            </a:r>
            <a:r>
              <a:rPr lang="fr-FR" sz="1800" dirty="0"/>
              <a:t>(&amp;b-&gt;</a:t>
            </a:r>
            <a:r>
              <a:rPr lang="fr-FR" sz="1800" dirty="0" err="1"/>
              <a:t>mutex</a:t>
            </a:r>
            <a:r>
              <a:rPr lang="fr-FR" sz="1800" dirty="0"/>
              <a:t>)</a:t>
            </a:r>
            <a:r>
              <a:rPr lang="fr-FR" sz="1800" dirty="0" smtClean="0"/>
              <a:t>;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b-&gt;arrives++</a:t>
            </a:r>
            <a:r>
              <a:rPr lang="fr-FR" sz="1800" dirty="0" smtClean="0"/>
              <a:t>;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if ( b-&gt;arrives != b-&gt;attendus)</a:t>
            </a:r>
          </a:p>
          <a:p>
            <a:pPr marL="0" indent="0">
              <a:buNone/>
            </a:pPr>
            <a:r>
              <a:rPr lang="fr-FR" sz="1800" dirty="0"/>
              <a:t>  </a:t>
            </a:r>
            <a:r>
              <a:rPr lang="fr-FR" sz="1800" dirty="0" err="1"/>
              <a:t>pthread_cond_wait</a:t>
            </a:r>
            <a:r>
              <a:rPr lang="fr-FR" sz="1800" dirty="0"/>
              <a:t>(&amp;b-&gt;condition, 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                            &amp;</a:t>
            </a:r>
            <a:r>
              <a:rPr lang="fr-FR" sz="1800" dirty="0"/>
              <a:t>b-&gt;</a:t>
            </a:r>
            <a:r>
              <a:rPr lang="fr-FR" sz="1800" dirty="0" err="1"/>
              <a:t>mutex</a:t>
            </a:r>
            <a:r>
              <a:rPr lang="fr-FR" sz="1800" dirty="0"/>
              <a:t>) ;</a:t>
            </a:r>
          </a:p>
          <a:p>
            <a:pPr marL="0" indent="0">
              <a:buNone/>
            </a:pPr>
            <a:r>
              <a:rPr lang="fr-FR" sz="1800" dirty="0" err="1" smtClean="0"/>
              <a:t>else</a:t>
            </a:r>
            <a:r>
              <a:rPr lang="fr-FR" sz="1800" dirty="0" smtClean="0"/>
              <a:t> </a:t>
            </a:r>
            <a:r>
              <a:rPr lang="fr-FR" sz="1800" dirty="0"/>
              <a:t>{</a:t>
            </a:r>
          </a:p>
          <a:p>
            <a:pPr marL="0" indent="0">
              <a:buNone/>
            </a:pPr>
            <a:r>
              <a:rPr lang="fr-FR" sz="1800" dirty="0"/>
              <a:t>   val=1;</a:t>
            </a:r>
          </a:p>
          <a:p>
            <a:pPr marL="0" indent="0">
              <a:buNone/>
            </a:pPr>
            <a:r>
              <a:rPr lang="fr-FR" sz="1800" dirty="0"/>
              <a:t>   b-&gt;arrives = 0;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pthread_cond_broadcast</a:t>
            </a:r>
            <a:r>
              <a:rPr lang="fr-FR" sz="1800" dirty="0"/>
              <a:t>(b-&gt;condition);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}</a:t>
            </a:r>
            <a:endParaRPr lang="fr-FR" sz="1800" dirty="0"/>
          </a:p>
          <a:p>
            <a:pPr marL="0" indent="0">
              <a:buNone/>
            </a:pPr>
            <a:r>
              <a:rPr lang="fr-FR" sz="1800" dirty="0" err="1"/>
              <a:t>pthread_mutex_unlock</a:t>
            </a:r>
            <a:r>
              <a:rPr lang="fr-FR" sz="1800" dirty="0"/>
              <a:t>(&amp;b-&gt;</a:t>
            </a:r>
            <a:r>
              <a:rPr lang="fr-FR" sz="1800" dirty="0" err="1"/>
              <a:t>mutex</a:t>
            </a:r>
            <a:r>
              <a:rPr lang="fr-FR" sz="1800" dirty="0"/>
              <a:t>);</a:t>
            </a:r>
          </a:p>
          <a:p>
            <a:pPr marL="0" indent="0">
              <a:buNone/>
            </a:pPr>
            <a:r>
              <a:rPr lang="fr-FR" sz="1800" dirty="0"/>
              <a:t>return </a:t>
            </a:r>
            <a:r>
              <a:rPr lang="fr-FR" sz="1800" dirty="0" smtClean="0"/>
              <a:t>val;</a:t>
            </a:r>
          </a:p>
          <a:p>
            <a:pPr marL="0" indent="0">
              <a:buNone/>
            </a:pPr>
            <a:r>
              <a:rPr lang="fr-FR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4734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 de la </a:t>
            </a:r>
            <a:r>
              <a:rPr lang="fr-FR" dirty="0" smtClean="0"/>
              <a:t>vie par </a:t>
            </a:r>
            <a:r>
              <a:rPr lang="fr-FR" dirty="0" err="1" smtClean="0"/>
              <a:t>Conway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4035425" cy="5099049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À chaque étape, l’évolution d’une cellule est entièrement déterminée par l’état de ses huit voisines de la façon suivante :</a:t>
            </a:r>
          </a:p>
          <a:p>
            <a:pPr lvl="1"/>
            <a:r>
              <a:rPr lang="fr-FR" dirty="0"/>
              <a:t>Une cellule morte possédant exactement trois voisines vivantes devient vivante (elle naît).</a:t>
            </a:r>
          </a:p>
          <a:p>
            <a:pPr lvl="1"/>
            <a:r>
              <a:rPr lang="fr-FR" dirty="0"/>
              <a:t>Une cellule vivante possédant deux ou trois voisines vivantes le reste, sinon elle meurt</a:t>
            </a:r>
            <a:r>
              <a:rPr lang="fr-FR" dirty="0" smtClean="0"/>
              <a:t>.</a:t>
            </a:r>
          </a:p>
          <a:p>
            <a:pPr lvl="1"/>
            <a:endParaRPr lang="fr-FR" dirty="0"/>
          </a:p>
          <a:p>
            <a:r>
              <a:rPr lang="fr-FR" dirty="0" smtClean="0"/>
              <a:t>Intérêts pour le calcul parallèle :</a:t>
            </a:r>
          </a:p>
          <a:p>
            <a:pPr lvl="1"/>
            <a:r>
              <a:rPr lang="fr-FR" i="1" dirty="0" smtClean="0"/>
              <a:t>Stencil </a:t>
            </a:r>
            <a:r>
              <a:rPr lang="fr-FR" dirty="0" smtClean="0"/>
              <a:t>: classe importante d’application</a:t>
            </a:r>
            <a:endParaRPr lang="fr-FR" i="1" dirty="0" smtClean="0"/>
          </a:p>
          <a:p>
            <a:pPr lvl="1"/>
            <a:r>
              <a:rPr lang="fr-FR" dirty="0" smtClean="0"/>
              <a:t>Turing puissant </a:t>
            </a:r>
          </a:p>
          <a:p>
            <a:pPr lvl="2"/>
            <a:r>
              <a:rPr lang="fr-FR" dirty="0" smtClean="0"/>
              <a:t>Problème Régulier ou Irrégulier 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950" y="1417638"/>
            <a:ext cx="3702050" cy="458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9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Jeu de la vie - séquentiel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24426" cy="4845050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fr-FR" sz="1800" dirty="0" err="1"/>
              <a:t>int</a:t>
            </a:r>
            <a:r>
              <a:rPr lang="fr-FR" sz="1800" dirty="0"/>
              <a:t> </a:t>
            </a:r>
            <a:r>
              <a:rPr lang="fr-FR" sz="1800" dirty="0" err="1"/>
              <a:t>T</a:t>
            </a:r>
            <a:r>
              <a:rPr lang="fr-FR" sz="1800" dirty="0"/>
              <a:t>[2][DIM][DIM]</a:t>
            </a:r>
            <a:r>
              <a:rPr lang="fr-FR" sz="1800" dirty="0" smtClean="0"/>
              <a:t>;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for(</a:t>
            </a:r>
            <a:r>
              <a:rPr lang="fr-FR" sz="1800" dirty="0" err="1"/>
              <a:t>etape</a:t>
            </a:r>
            <a:r>
              <a:rPr lang="fr-FR" sz="1800" dirty="0"/>
              <a:t> = 0; </a:t>
            </a:r>
            <a:r>
              <a:rPr lang="fr-FR" sz="1800" dirty="0" err="1"/>
              <a:t>etape</a:t>
            </a:r>
            <a:r>
              <a:rPr lang="fr-FR" sz="1800" dirty="0"/>
              <a:t> &lt; ETAPE; </a:t>
            </a:r>
            <a:r>
              <a:rPr lang="fr-FR" sz="1800" dirty="0" err="1"/>
              <a:t>etape</a:t>
            </a:r>
            <a:r>
              <a:rPr lang="fr-FR" sz="1800" dirty="0"/>
              <a:t>++)</a:t>
            </a:r>
          </a:p>
          <a:p>
            <a:pPr marL="0" indent="0">
              <a:buNone/>
            </a:pPr>
            <a:r>
              <a:rPr lang="fr-FR" sz="1800" dirty="0"/>
              <a:t>{</a:t>
            </a:r>
          </a:p>
          <a:p>
            <a:pPr marL="0" indent="0">
              <a:buNone/>
            </a:pPr>
            <a:r>
              <a:rPr lang="fr-FR" sz="1800" dirty="0"/>
              <a:t>        in = 1-in;</a:t>
            </a:r>
          </a:p>
          <a:p>
            <a:pPr marL="0" indent="0">
              <a:buNone/>
            </a:pPr>
            <a:r>
              <a:rPr lang="fr-FR" sz="1800" dirty="0"/>
              <a:t>        out = 1 - out;</a:t>
            </a:r>
          </a:p>
          <a:p>
            <a:pPr marL="0" indent="0">
              <a:buNone/>
            </a:pPr>
            <a:r>
              <a:rPr lang="fr-FR" sz="1800" dirty="0"/>
              <a:t>        </a:t>
            </a:r>
            <a:r>
              <a:rPr lang="fr-FR" sz="1800" dirty="0" err="1"/>
              <a:t>nb_cellules</a:t>
            </a:r>
            <a:r>
              <a:rPr lang="fr-FR" sz="1800" dirty="0"/>
              <a:t> = 0;</a:t>
            </a:r>
          </a:p>
          <a:p>
            <a:pPr marL="0" indent="0">
              <a:buNone/>
            </a:pPr>
            <a:r>
              <a:rPr lang="fr-FR" sz="1800" dirty="0"/>
              <a:t>	  for(i=1; i &lt; DIM-1; i++)</a:t>
            </a:r>
          </a:p>
          <a:p>
            <a:pPr marL="0" indent="0">
              <a:buNone/>
            </a:pPr>
            <a:r>
              <a:rPr lang="fr-FR" sz="1800" dirty="0"/>
              <a:t>	  </a:t>
            </a:r>
            <a:r>
              <a:rPr lang="fr-FR" sz="1800" dirty="0" smtClean="0"/>
              <a:t>   for</a:t>
            </a:r>
            <a:r>
              <a:rPr lang="fr-FR" sz="1800" dirty="0"/>
              <a:t>(j=1; j &lt; DIM-1; i++)</a:t>
            </a:r>
          </a:p>
          <a:p>
            <a:pPr marL="0" indent="0">
              <a:buNone/>
            </a:pPr>
            <a:r>
              <a:rPr lang="fr-FR" sz="1800" dirty="0"/>
              <a:t>	  	</a:t>
            </a:r>
            <a:r>
              <a:rPr lang="fr-FR" sz="1800" dirty="0" smtClean="0"/>
              <a:t>{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		 </a:t>
            </a:r>
            <a:r>
              <a:rPr lang="fr-FR" sz="1800" dirty="0" smtClean="0"/>
              <a:t> </a:t>
            </a:r>
            <a:r>
              <a:rPr lang="fr-FR" sz="1800" dirty="0" err="1" smtClean="0"/>
              <a:t>T</a:t>
            </a:r>
            <a:r>
              <a:rPr lang="fr-FR" sz="1800" dirty="0"/>
              <a:t>[out][i][j] =f(</a:t>
            </a:r>
            <a:r>
              <a:rPr lang="fr-FR" sz="1800" dirty="0" err="1"/>
              <a:t>T</a:t>
            </a:r>
            <a:r>
              <a:rPr lang="fr-FR" sz="1800" dirty="0"/>
              <a:t>[in][i][j], </a:t>
            </a:r>
            <a:r>
              <a:rPr lang="fr-FR" sz="1800" dirty="0" err="1"/>
              <a:t>T</a:t>
            </a:r>
            <a:r>
              <a:rPr lang="fr-FR" sz="1800" dirty="0"/>
              <a:t>[in][i-</a:t>
            </a:r>
            <a:r>
              <a:rPr lang="fr-FR" sz="1800" dirty="0" smtClean="0"/>
              <a:t>1[</a:t>
            </a:r>
            <a:r>
              <a:rPr lang="fr-FR" sz="1800" dirty="0"/>
              <a:t>j], ...) </a:t>
            </a:r>
          </a:p>
          <a:p>
            <a:pPr marL="0" indent="0">
              <a:buNone/>
            </a:pPr>
            <a:r>
              <a:rPr lang="fr-FR" sz="1800" dirty="0"/>
              <a:t>    		      if (</a:t>
            </a:r>
            <a:r>
              <a:rPr lang="fr-FR" sz="1800" dirty="0" err="1"/>
              <a:t>T</a:t>
            </a:r>
            <a:r>
              <a:rPr lang="fr-FR" sz="1800" dirty="0"/>
              <a:t>[out][i][j] &gt; 0) </a:t>
            </a:r>
          </a:p>
          <a:p>
            <a:pPr marL="0" indent="0">
              <a:buNone/>
            </a:pPr>
            <a:r>
              <a:rPr lang="fr-FR" sz="1800" dirty="0"/>
              <a:t>		       </a:t>
            </a:r>
            <a:r>
              <a:rPr lang="fr-FR" sz="1800" dirty="0" err="1"/>
              <a:t>nb_cellules</a:t>
            </a:r>
            <a:r>
              <a:rPr lang="fr-FR" sz="1800" dirty="0"/>
              <a:t>++; </a:t>
            </a:r>
          </a:p>
          <a:p>
            <a:pPr marL="0" indent="0">
              <a:buNone/>
            </a:pPr>
            <a:r>
              <a:rPr lang="fr-FR" sz="1800" dirty="0"/>
              <a:t>		  }</a:t>
            </a:r>
          </a:p>
          <a:p>
            <a:pPr marL="0" indent="0">
              <a:buNone/>
            </a:pPr>
            <a:r>
              <a:rPr lang="fr-FR" sz="1800" dirty="0"/>
              <a:t>       </a:t>
            </a:r>
            <a:r>
              <a:rPr lang="fr-FR" sz="1800" dirty="0" err="1"/>
              <a:t>printf</a:t>
            </a:r>
            <a:r>
              <a:rPr lang="fr-FR" sz="1800" dirty="0"/>
              <a:t>("%d =&gt; %d", </a:t>
            </a:r>
            <a:r>
              <a:rPr lang="fr-FR" sz="1800" dirty="0" err="1"/>
              <a:t>etape</a:t>
            </a:r>
            <a:r>
              <a:rPr lang="fr-FR" sz="1800" dirty="0"/>
              <a:t>, </a:t>
            </a:r>
            <a:r>
              <a:rPr lang="fr-FR" sz="1800" dirty="0" err="1"/>
              <a:t>nb_cellules</a:t>
            </a:r>
            <a:r>
              <a:rPr lang="fr-FR" sz="1800" dirty="0"/>
              <a:t>); </a:t>
            </a:r>
          </a:p>
          <a:p>
            <a:pPr marL="0" indent="0">
              <a:buNone/>
            </a:pPr>
            <a:r>
              <a:rPr lang="fr-FR" sz="1800" dirty="0"/>
              <a:t>}</a:t>
            </a:r>
          </a:p>
          <a:p>
            <a:pPr marL="0" indent="0">
              <a:buNone/>
            </a:pPr>
            <a:endParaRPr lang="fr-FR" sz="1700" dirty="0"/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18125" y="1838325"/>
            <a:ext cx="26828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programme affiche le nombre de cellules vivantes à chaque étapes.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55869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 de la vie - </a:t>
            </a:r>
            <a:r>
              <a:rPr lang="fr-FR" dirty="0" smtClean="0"/>
              <a:t>parallèle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fr-FR" sz="1800" dirty="0" err="1"/>
              <a:t>void</a:t>
            </a:r>
            <a:r>
              <a:rPr lang="fr-FR" sz="1800" dirty="0"/>
              <a:t> calculer(</a:t>
            </a:r>
            <a:r>
              <a:rPr lang="fr-FR" sz="1800" dirty="0" err="1"/>
              <a:t>void</a:t>
            </a:r>
            <a:r>
              <a:rPr lang="fr-FR" sz="1800" dirty="0"/>
              <a:t> *id)</a:t>
            </a:r>
          </a:p>
          <a:p>
            <a:pPr marL="0" indent="0">
              <a:buNone/>
            </a:pPr>
            <a:r>
              <a:rPr lang="fr-FR" sz="1800" dirty="0"/>
              <a:t>{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int</a:t>
            </a:r>
            <a:r>
              <a:rPr lang="fr-FR" sz="1800" dirty="0"/>
              <a:t> </a:t>
            </a:r>
            <a:r>
              <a:rPr lang="fr-FR" sz="1800" dirty="0" err="1"/>
              <a:t>mon_ordre</a:t>
            </a:r>
            <a:r>
              <a:rPr lang="fr-FR" sz="1800" dirty="0"/>
              <a:t> = (</a:t>
            </a:r>
            <a:r>
              <a:rPr lang="fr-FR" sz="1800" dirty="0" err="1"/>
              <a:t>int</a:t>
            </a:r>
            <a:r>
              <a:rPr lang="fr-FR" sz="1800" dirty="0"/>
              <a:t>) id;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int</a:t>
            </a:r>
            <a:r>
              <a:rPr lang="fr-FR" sz="1800" dirty="0"/>
              <a:t> </a:t>
            </a:r>
            <a:r>
              <a:rPr lang="fr-FR" sz="1800" dirty="0" err="1"/>
              <a:t>etape</a:t>
            </a:r>
            <a:r>
              <a:rPr lang="fr-FR" sz="1800" dirty="0"/>
              <a:t>, in = 0, out = 1 ; 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int</a:t>
            </a:r>
            <a:r>
              <a:rPr lang="fr-FR" sz="1800" dirty="0"/>
              <a:t> </a:t>
            </a:r>
            <a:r>
              <a:rPr lang="fr-FR" sz="1800" dirty="0" err="1"/>
              <a:t>debut</a:t>
            </a:r>
            <a:r>
              <a:rPr lang="fr-FR" sz="1800" dirty="0"/>
              <a:t> = id * …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int</a:t>
            </a:r>
            <a:r>
              <a:rPr lang="fr-FR" sz="1800" dirty="0"/>
              <a:t> fin = (id +1) * …</a:t>
            </a:r>
          </a:p>
          <a:p>
            <a:pPr marL="0" indent="0">
              <a:buNone/>
            </a:pPr>
            <a:r>
              <a:rPr lang="fr-FR" sz="1800" dirty="0"/>
              <a:t>  for (</a:t>
            </a:r>
            <a:r>
              <a:rPr lang="fr-FR" sz="1800" dirty="0" err="1"/>
              <a:t>etape</a:t>
            </a:r>
            <a:r>
              <a:rPr lang="fr-FR" sz="1800" dirty="0"/>
              <a:t>=0 ...)</a:t>
            </a:r>
          </a:p>
          <a:p>
            <a:pPr marL="0" indent="0">
              <a:buNone/>
            </a:pPr>
            <a:r>
              <a:rPr lang="fr-FR" sz="1800" dirty="0"/>
              <a:t>  {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for</a:t>
            </a:r>
            <a:r>
              <a:rPr lang="fr-FR" sz="1800" dirty="0"/>
              <a:t>(i = </a:t>
            </a:r>
            <a:r>
              <a:rPr lang="fr-FR" sz="1800" dirty="0" err="1"/>
              <a:t>debut</a:t>
            </a:r>
            <a:r>
              <a:rPr lang="fr-FR" sz="1800" dirty="0"/>
              <a:t> ; i &lt;  fin ; i++)</a:t>
            </a:r>
          </a:p>
          <a:p>
            <a:pPr marL="0" indent="0">
              <a:buNone/>
            </a:pPr>
            <a:r>
              <a:rPr lang="fr-FR" sz="1800" dirty="0"/>
              <a:t>       </a:t>
            </a:r>
            <a:r>
              <a:rPr lang="fr-FR" sz="1800" dirty="0" smtClean="0"/>
              <a:t>…</a:t>
            </a:r>
          </a:p>
          <a:p>
            <a:pPr marL="0" indent="0">
              <a:buNone/>
            </a:pPr>
            <a:r>
              <a:rPr lang="fr-FR" sz="1800" dirty="0" smtClean="0"/>
              <a:t>    if (</a:t>
            </a:r>
            <a:r>
              <a:rPr lang="fr-FR" sz="1800" dirty="0" err="1" smtClean="0"/>
              <a:t>T</a:t>
            </a:r>
            <a:r>
              <a:rPr lang="fr-FR" sz="1800" dirty="0" smtClean="0"/>
              <a:t>[out][i][j]) // cellule vivante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{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smtClean="0"/>
              <a:t> </a:t>
            </a:r>
            <a:r>
              <a:rPr lang="fr-FR" sz="1800" dirty="0" err="1" smtClean="0"/>
              <a:t>pthread_mutex_lock</a:t>
            </a:r>
            <a:r>
              <a:rPr lang="fr-FR" sz="1800" dirty="0"/>
              <a:t>(&amp;</a:t>
            </a:r>
            <a:r>
              <a:rPr lang="fr-FR" sz="1800" dirty="0" err="1"/>
              <a:t>mutex_cell</a:t>
            </a:r>
            <a:r>
              <a:rPr lang="fr-FR" sz="1800" dirty="0"/>
              <a:t>);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smtClean="0"/>
              <a:t> </a:t>
            </a:r>
            <a:r>
              <a:rPr lang="fr-FR" sz="1800" dirty="0" err="1" smtClean="0"/>
              <a:t>nb_cellules</a:t>
            </a:r>
            <a:r>
              <a:rPr lang="fr-FR" sz="1800" dirty="0" smtClean="0"/>
              <a:t> +</a:t>
            </a:r>
            <a:r>
              <a:rPr lang="fr-FR" sz="1800" dirty="0"/>
              <a:t>+</a:t>
            </a:r>
            <a:r>
              <a:rPr lang="fr-FR" sz="1800" dirty="0" smtClean="0"/>
              <a:t>;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  </a:t>
            </a:r>
            <a:r>
              <a:rPr lang="fr-FR" sz="1800" dirty="0" smtClean="0"/>
              <a:t>  </a:t>
            </a:r>
            <a:r>
              <a:rPr lang="fr-FR" sz="1800" dirty="0" err="1"/>
              <a:t>pthread_mutex_unlock</a:t>
            </a:r>
            <a:r>
              <a:rPr lang="fr-FR" sz="1800" dirty="0"/>
              <a:t>(&amp;</a:t>
            </a:r>
            <a:r>
              <a:rPr lang="fr-FR" sz="1800" dirty="0" err="1"/>
              <a:t>mutex_cell</a:t>
            </a:r>
            <a:r>
              <a:rPr lang="fr-FR" sz="1800" dirty="0"/>
              <a:t>)</a:t>
            </a:r>
          </a:p>
          <a:p>
            <a:pPr marL="0" indent="0">
              <a:buNone/>
            </a:pPr>
            <a:r>
              <a:rPr lang="fr-FR" sz="1800" dirty="0"/>
              <a:t>  </a:t>
            </a:r>
            <a:r>
              <a:rPr lang="fr-FR" sz="1800" dirty="0" smtClean="0"/>
              <a:t>} </a:t>
            </a:r>
          </a:p>
          <a:p>
            <a:pPr marL="0" indent="0">
              <a:buNone/>
            </a:pPr>
            <a:r>
              <a:rPr lang="fr-FR" sz="1800" dirty="0" smtClean="0"/>
              <a:t>}/* for i */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err="1" smtClean="0"/>
              <a:t>pthread_barrier_wait</a:t>
            </a:r>
            <a:r>
              <a:rPr lang="fr-FR" sz="1800" dirty="0"/>
              <a:t>(&amp;bar);</a:t>
            </a:r>
          </a:p>
          <a:p>
            <a:pPr marL="0" indent="0">
              <a:buNone/>
            </a:pPr>
            <a:r>
              <a:rPr lang="fr-FR" sz="1800" dirty="0"/>
              <a:t>   </a:t>
            </a:r>
          </a:p>
          <a:p>
            <a:pPr marL="0" indent="0">
              <a:buNone/>
            </a:pPr>
            <a:r>
              <a:rPr lang="fr-FR" sz="1800" dirty="0"/>
              <a:t>  </a:t>
            </a:r>
            <a:r>
              <a:rPr lang="fr-FR" sz="1800" dirty="0" smtClean="0"/>
              <a:t>if </a:t>
            </a:r>
            <a:r>
              <a:rPr lang="fr-FR" sz="1800" dirty="0"/>
              <a:t>(</a:t>
            </a:r>
            <a:r>
              <a:rPr lang="fr-FR" sz="1800" dirty="0" err="1"/>
              <a:t>mon_ordre</a:t>
            </a:r>
            <a:r>
              <a:rPr lang="fr-FR" sz="1800" dirty="0"/>
              <a:t> == 0)</a:t>
            </a:r>
          </a:p>
          <a:p>
            <a:pPr marL="0" indent="0">
              <a:buNone/>
            </a:pPr>
            <a:r>
              <a:rPr lang="fr-FR" sz="1800" dirty="0"/>
              <a:t>    {</a:t>
            </a:r>
          </a:p>
          <a:p>
            <a:pPr marL="0" indent="0">
              <a:buNone/>
            </a:pPr>
            <a:r>
              <a:rPr lang="fr-FR" sz="1800" dirty="0"/>
              <a:t>      </a:t>
            </a:r>
            <a:r>
              <a:rPr lang="fr-FR" sz="1800" dirty="0" err="1"/>
              <a:t>printf</a:t>
            </a:r>
            <a:r>
              <a:rPr lang="fr-FR" sz="1800" dirty="0"/>
              <a:t>(...);</a:t>
            </a:r>
          </a:p>
          <a:p>
            <a:pPr marL="0" indent="0">
              <a:buNone/>
            </a:pPr>
            <a:r>
              <a:rPr lang="fr-FR" sz="1800" dirty="0"/>
              <a:t>      </a:t>
            </a:r>
            <a:r>
              <a:rPr lang="fr-FR" sz="1800" dirty="0" err="1"/>
              <a:t>nb_cellules</a:t>
            </a:r>
            <a:r>
              <a:rPr lang="fr-FR" sz="1800" dirty="0"/>
              <a:t> = 0;</a:t>
            </a:r>
          </a:p>
          <a:p>
            <a:pPr marL="0" indent="0">
              <a:buNone/>
            </a:pPr>
            <a:r>
              <a:rPr lang="fr-FR" sz="1800" dirty="0"/>
              <a:t>    }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pthread_barrier_wait</a:t>
            </a:r>
            <a:r>
              <a:rPr lang="fr-FR" sz="1800" dirty="0"/>
              <a:t>(&amp;bar);</a:t>
            </a:r>
          </a:p>
          <a:p>
            <a:pPr marL="0" indent="0">
              <a:buNone/>
            </a:pPr>
            <a:r>
              <a:rPr lang="fr-FR" sz="1800" dirty="0"/>
              <a:t>  } </a:t>
            </a:r>
          </a:p>
        </p:txBody>
      </p:sp>
    </p:spTree>
    <p:extLst>
      <p:ext uri="{BB962C8B-B14F-4D97-AF65-F5344CB8AC3E}">
        <p14:creationId xmlns:p14="http://schemas.microsoft.com/office/powerpoint/2010/main" val="2570731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 de la vie - </a:t>
            </a:r>
            <a:r>
              <a:rPr lang="fr-FR" dirty="0" smtClean="0"/>
              <a:t>parallèle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fr-FR" sz="1800" dirty="0" err="1"/>
              <a:t>void</a:t>
            </a:r>
            <a:r>
              <a:rPr lang="fr-FR" sz="1800" dirty="0"/>
              <a:t> calculer(</a:t>
            </a:r>
            <a:r>
              <a:rPr lang="fr-FR" sz="1800" dirty="0" err="1"/>
              <a:t>void</a:t>
            </a:r>
            <a:r>
              <a:rPr lang="fr-FR" sz="1800" dirty="0"/>
              <a:t> *id)</a:t>
            </a:r>
          </a:p>
          <a:p>
            <a:pPr marL="0" indent="0">
              <a:buNone/>
            </a:pPr>
            <a:r>
              <a:rPr lang="fr-FR" sz="1800" dirty="0"/>
              <a:t>{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int</a:t>
            </a:r>
            <a:r>
              <a:rPr lang="fr-FR" sz="1800" dirty="0"/>
              <a:t> </a:t>
            </a:r>
            <a:r>
              <a:rPr lang="fr-FR" sz="1800" dirty="0" err="1"/>
              <a:t>mon_ordre</a:t>
            </a:r>
            <a:r>
              <a:rPr lang="fr-FR" sz="1800" dirty="0"/>
              <a:t> = (</a:t>
            </a:r>
            <a:r>
              <a:rPr lang="fr-FR" sz="1800" dirty="0" err="1"/>
              <a:t>int</a:t>
            </a:r>
            <a:r>
              <a:rPr lang="fr-FR" sz="1800" dirty="0"/>
              <a:t>) id;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int</a:t>
            </a:r>
            <a:r>
              <a:rPr lang="fr-FR" sz="1800" dirty="0"/>
              <a:t> </a:t>
            </a:r>
            <a:r>
              <a:rPr lang="fr-FR" sz="1800" dirty="0" err="1"/>
              <a:t>etape</a:t>
            </a:r>
            <a:r>
              <a:rPr lang="fr-FR" sz="1800" dirty="0"/>
              <a:t>, in = 0, out = 1 ; 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smtClean="0"/>
              <a:t>   </a:t>
            </a:r>
            <a:r>
              <a:rPr lang="fr-FR" sz="1800" dirty="0" err="1"/>
              <a:t>int</a:t>
            </a:r>
            <a:r>
              <a:rPr lang="fr-FR" sz="1800" dirty="0"/>
              <a:t> </a:t>
            </a:r>
            <a:r>
              <a:rPr lang="fr-FR" sz="1800" dirty="0" err="1"/>
              <a:t>debut</a:t>
            </a:r>
            <a:r>
              <a:rPr lang="fr-FR" sz="1800" dirty="0"/>
              <a:t> = id * …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int</a:t>
            </a:r>
            <a:r>
              <a:rPr lang="fr-FR" sz="1800" dirty="0"/>
              <a:t> fin = (id +1) * …</a:t>
            </a:r>
          </a:p>
          <a:p>
            <a:pPr marL="0" indent="0">
              <a:buNone/>
            </a:pPr>
            <a:r>
              <a:rPr lang="fr-FR" sz="1800" dirty="0"/>
              <a:t>  for (</a:t>
            </a:r>
            <a:r>
              <a:rPr lang="fr-FR" sz="1800" dirty="0" err="1"/>
              <a:t>etape</a:t>
            </a:r>
            <a:r>
              <a:rPr lang="fr-FR" sz="1800" dirty="0"/>
              <a:t>=0 ...)</a:t>
            </a:r>
          </a:p>
          <a:p>
            <a:pPr marL="0" indent="0">
              <a:buNone/>
            </a:pPr>
            <a:r>
              <a:rPr lang="fr-FR" sz="1800" dirty="0"/>
              <a:t>  {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b="1" dirty="0"/>
              <a:t> </a:t>
            </a:r>
            <a:r>
              <a:rPr lang="fr-FR" sz="1800" b="1" dirty="0" err="1"/>
              <a:t>int</a:t>
            </a:r>
            <a:r>
              <a:rPr lang="fr-FR" sz="1800" b="1" dirty="0"/>
              <a:t> </a:t>
            </a:r>
            <a:r>
              <a:rPr lang="fr-FR" sz="1800" b="1" dirty="0" err="1"/>
              <a:t>mes_cellules</a:t>
            </a:r>
            <a:r>
              <a:rPr lang="fr-FR" sz="1800" b="1" dirty="0"/>
              <a:t> = 0;</a:t>
            </a:r>
          </a:p>
          <a:p>
            <a:pPr marL="0" indent="0">
              <a:buNone/>
            </a:pPr>
            <a:r>
              <a:rPr lang="fr-FR" sz="1800" dirty="0"/>
              <a:t>   for(i = </a:t>
            </a:r>
            <a:r>
              <a:rPr lang="fr-FR" sz="1800" dirty="0" err="1"/>
              <a:t>debut</a:t>
            </a:r>
            <a:r>
              <a:rPr lang="fr-FR" sz="1800" dirty="0"/>
              <a:t> ; i &lt;  fin ; i++)</a:t>
            </a:r>
          </a:p>
          <a:p>
            <a:pPr marL="0" indent="0">
              <a:buNone/>
            </a:pPr>
            <a:r>
              <a:rPr lang="fr-FR" sz="1800" dirty="0"/>
              <a:t>      </a:t>
            </a:r>
            <a:r>
              <a:rPr lang="fr-FR" sz="1800" dirty="0" smtClean="0"/>
              <a:t>{ </a:t>
            </a:r>
            <a:r>
              <a:rPr lang="fr-FR" sz="1800" dirty="0"/>
              <a:t>…</a:t>
            </a:r>
          </a:p>
          <a:p>
            <a:pPr marL="0" indent="0">
              <a:buNone/>
            </a:pPr>
            <a:r>
              <a:rPr lang="fr-FR" sz="1800" b="1" dirty="0"/>
              <a:t>       </a:t>
            </a:r>
            <a:r>
              <a:rPr lang="fr-FR" sz="1800" b="1" dirty="0" err="1"/>
              <a:t>mes_cellules</a:t>
            </a:r>
            <a:r>
              <a:rPr lang="fr-FR" sz="1800" b="1" dirty="0"/>
              <a:t>++ ;</a:t>
            </a:r>
          </a:p>
          <a:p>
            <a:pPr marL="0" indent="0">
              <a:buNone/>
            </a:pPr>
            <a:r>
              <a:rPr lang="fr-FR" sz="1800" dirty="0"/>
              <a:t>       …</a:t>
            </a:r>
          </a:p>
          <a:p>
            <a:pPr marL="0" indent="0">
              <a:buNone/>
            </a:pPr>
            <a:r>
              <a:rPr lang="fr-FR" sz="1800" dirty="0" smtClean="0"/>
              <a:t>       }</a:t>
            </a:r>
          </a:p>
          <a:p>
            <a:pPr marL="0" indent="0">
              <a:buNone/>
            </a:pPr>
            <a:r>
              <a:rPr lang="fr-FR" sz="1800" dirty="0"/>
              <a:t> 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pthread_mutex_lock</a:t>
            </a:r>
            <a:r>
              <a:rPr lang="fr-FR" sz="1800" dirty="0"/>
              <a:t>(&amp;</a:t>
            </a:r>
            <a:r>
              <a:rPr lang="fr-FR" sz="1800" dirty="0" err="1"/>
              <a:t>mutex_cell</a:t>
            </a:r>
            <a:r>
              <a:rPr lang="fr-FR" sz="1800" dirty="0"/>
              <a:t>);</a:t>
            </a:r>
          </a:p>
          <a:p>
            <a:pPr marL="0" indent="0">
              <a:buNone/>
            </a:pPr>
            <a:r>
              <a:rPr lang="fr-FR" sz="1800" b="1" dirty="0" smtClean="0"/>
              <a:t>   </a:t>
            </a:r>
            <a:r>
              <a:rPr lang="fr-FR" sz="1800" b="1" dirty="0" err="1" smtClean="0"/>
              <a:t>nb_cellules</a:t>
            </a:r>
            <a:r>
              <a:rPr lang="fr-FR" sz="1800" b="1" dirty="0" smtClean="0"/>
              <a:t> += </a:t>
            </a:r>
            <a:r>
              <a:rPr lang="fr-FR" sz="1800" b="1" dirty="0" err="1" smtClean="0"/>
              <a:t>mes_cellules</a:t>
            </a:r>
            <a:r>
              <a:rPr lang="fr-FR" sz="1800" b="1" dirty="0" smtClean="0"/>
              <a:t>;</a:t>
            </a:r>
          </a:p>
          <a:p>
            <a:pPr marL="0" indent="0">
              <a:buNone/>
            </a:pPr>
            <a:r>
              <a:rPr lang="fr-FR" sz="1800" dirty="0" smtClean="0"/>
              <a:t>   </a:t>
            </a:r>
            <a:r>
              <a:rPr lang="fr-FR" sz="1800" dirty="0" err="1" smtClean="0"/>
              <a:t>pthread_mutex_unlock</a:t>
            </a:r>
            <a:r>
              <a:rPr lang="fr-FR" sz="1800" dirty="0" smtClean="0"/>
              <a:t>(&amp;</a:t>
            </a:r>
            <a:r>
              <a:rPr lang="fr-FR" sz="1800" dirty="0" err="1" smtClean="0"/>
              <a:t>mutex_cell</a:t>
            </a:r>
            <a:r>
              <a:rPr lang="fr-FR" sz="1800" dirty="0" smtClean="0"/>
              <a:t>)</a:t>
            </a:r>
          </a:p>
          <a:p>
            <a:pPr marL="0" indent="0">
              <a:buNone/>
            </a:pPr>
            <a:r>
              <a:rPr lang="fr-FR" sz="1800" dirty="0" smtClean="0"/>
              <a:t>   </a:t>
            </a:r>
            <a:r>
              <a:rPr lang="fr-FR" sz="1800" dirty="0" err="1"/>
              <a:t>pthread_barrier_wait</a:t>
            </a:r>
            <a:r>
              <a:rPr lang="fr-FR" sz="1800" dirty="0"/>
              <a:t>(&amp;bar);</a:t>
            </a:r>
          </a:p>
          <a:p>
            <a:pPr marL="0" indent="0">
              <a:buNone/>
            </a:pPr>
            <a:r>
              <a:rPr lang="fr-FR" sz="1800" dirty="0"/>
              <a:t>     </a:t>
            </a:r>
          </a:p>
          <a:p>
            <a:pPr marL="0" indent="0">
              <a:buNone/>
            </a:pPr>
            <a:r>
              <a:rPr lang="fr-FR" sz="1800" dirty="0"/>
              <a:t>   if (</a:t>
            </a:r>
            <a:r>
              <a:rPr lang="fr-FR" sz="1800" dirty="0" err="1"/>
              <a:t>mon_ordre</a:t>
            </a:r>
            <a:r>
              <a:rPr lang="fr-FR" sz="1800" dirty="0"/>
              <a:t> == 0)</a:t>
            </a:r>
          </a:p>
          <a:p>
            <a:pPr marL="0" indent="0">
              <a:buNone/>
            </a:pPr>
            <a:r>
              <a:rPr lang="fr-FR" sz="1800" dirty="0"/>
              <a:t>    {</a:t>
            </a:r>
          </a:p>
          <a:p>
            <a:pPr marL="0" indent="0">
              <a:buNone/>
            </a:pPr>
            <a:r>
              <a:rPr lang="fr-FR" sz="1800" dirty="0"/>
              <a:t>      </a:t>
            </a:r>
            <a:r>
              <a:rPr lang="fr-FR" sz="1800" dirty="0" err="1"/>
              <a:t>printf</a:t>
            </a:r>
            <a:r>
              <a:rPr lang="fr-FR" sz="1800" dirty="0"/>
              <a:t>(...);</a:t>
            </a:r>
          </a:p>
          <a:p>
            <a:pPr marL="0" indent="0">
              <a:buNone/>
            </a:pPr>
            <a:r>
              <a:rPr lang="fr-FR" sz="1800" dirty="0"/>
              <a:t>      </a:t>
            </a:r>
            <a:r>
              <a:rPr lang="fr-FR" sz="1800" dirty="0" err="1"/>
              <a:t>nb_cellules</a:t>
            </a:r>
            <a:r>
              <a:rPr lang="fr-FR" sz="1800" dirty="0"/>
              <a:t> = 0;</a:t>
            </a:r>
          </a:p>
          <a:p>
            <a:pPr marL="0" indent="0">
              <a:buNone/>
            </a:pPr>
            <a:r>
              <a:rPr lang="fr-FR" sz="1800" dirty="0"/>
              <a:t>    }</a:t>
            </a:r>
          </a:p>
          <a:p>
            <a:pPr marL="0" indent="0">
              <a:buNone/>
            </a:pPr>
            <a:r>
              <a:rPr lang="fr-FR" sz="1800" dirty="0"/>
              <a:t>   </a:t>
            </a:r>
            <a:r>
              <a:rPr lang="fr-FR" sz="1800" dirty="0" err="1"/>
              <a:t>pthread_barrier_wait</a:t>
            </a:r>
            <a:r>
              <a:rPr lang="fr-FR" sz="1800" dirty="0"/>
              <a:t>(&amp;bar);</a:t>
            </a:r>
          </a:p>
          <a:p>
            <a:pPr marL="0" indent="0">
              <a:buNone/>
            </a:pPr>
            <a:r>
              <a:rPr lang="fr-FR" sz="1800" dirty="0"/>
              <a:t>  } </a:t>
            </a:r>
          </a:p>
        </p:txBody>
      </p:sp>
    </p:spTree>
    <p:extLst>
      <p:ext uri="{BB962C8B-B14F-4D97-AF65-F5344CB8AC3E}">
        <p14:creationId xmlns:p14="http://schemas.microsoft.com/office/powerpoint/2010/main" val="794559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Jeu de la 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threads sont très synchronisés</a:t>
            </a:r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485922"/>
              </p:ext>
            </p:extLst>
          </p:nvPr>
        </p:nvGraphicFramePr>
        <p:xfrm>
          <a:off x="933336" y="2473173"/>
          <a:ext cx="20828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11" name="Connecteur droit avec flèche 10"/>
          <p:cNvCxnSpPr>
            <a:cxnSpLocks noChangeAspect="1"/>
          </p:cNvCxnSpPr>
          <p:nvPr/>
        </p:nvCxnSpPr>
        <p:spPr>
          <a:xfrm>
            <a:off x="3396726" y="4957037"/>
            <a:ext cx="2509292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 noChangeAspect="1"/>
          </p:cNvCxnSpPr>
          <p:nvPr/>
        </p:nvCxnSpPr>
        <p:spPr>
          <a:xfrm>
            <a:off x="3396726" y="4466859"/>
            <a:ext cx="1820767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cxnSpLocks noChangeAspect="1"/>
          </p:cNvCxnSpPr>
          <p:nvPr/>
        </p:nvCxnSpPr>
        <p:spPr>
          <a:xfrm>
            <a:off x="3396726" y="3896614"/>
            <a:ext cx="2126778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 noChangeAspect="1"/>
          </p:cNvCxnSpPr>
          <p:nvPr/>
        </p:nvCxnSpPr>
        <p:spPr>
          <a:xfrm>
            <a:off x="3396726" y="3318207"/>
            <a:ext cx="1820767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cxnSpLocks noChangeAspect="1"/>
          </p:cNvCxnSpPr>
          <p:nvPr/>
        </p:nvCxnSpPr>
        <p:spPr>
          <a:xfrm>
            <a:off x="6058418" y="4957037"/>
            <a:ext cx="2234488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cxnSpLocks noChangeAspect="1"/>
          </p:cNvCxnSpPr>
          <p:nvPr/>
        </p:nvCxnSpPr>
        <p:spPr>
          <a:xfrm>
            <a:off x="6058418" y="4466859"/>
            <a:ext cx="1820767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cxnSpLocks noChangeAspect="1"/>
          </p:cNvCxnSpPr>
          <p:nvPr/>
        </p:nvCxnSpPr>
        <p:spPr>
          <a:xfrm>
            <a:off x="6058418" y="3896614"/>
            <a:ext cx="2509292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cxnSpLocks noChangeAspect="1"/>
          </p:cNvCxnSpPr>
          <p:nvPr/>
        </p:nvCxnSpPr>
        <p:spPr>
          <a:xfrm>
            <a:off x="6058418" y="3318207"/>
            <a:ext cx="1438859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951921" y="2473173"/>
            <a:ext cx="0" cy="3202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8655595" y="2473173"/>
            <a:ext cx="0" cy="3202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176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Jeu de la 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Désynchroniser en calculant d’abord les bords</a:t>
            </a:r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91855"/>
              </p:ext>
            </p:extLst>
          </p:nvPr>
        </p:nvGraphicFramePr>
        <p:xfrm>
          <a:off x="933336" y="2473173"/>
          <a:ext cx="20828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Connecteur droit avec flèche 10"/>
          <p:cNvCxnSpPr>
            <a:cxnSpLocks noChangeAspect="1"/>
          </p:cNvCxnSpPr>
          <p:nvPr/>
        </p:nvCxnSpPr>
        <p:spPr>
          <a:xfrm>
            <a:off x="3396726" y="4957037"/>
            <a:ext cx="734426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 noChangeAspect="1"/>
          </p:cNvCxnSpPr>
          <p:nvPr/>
        </p:nvCxnSpPr>
        <p:spPr>
          <a:xfrm>
            <a:off x="3396726" y="4466859"/>
            <a:ext cx="474317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cxnSpLocks noChangeAspect="1"/>
          </p:cNvCxnSpPr>
          <p:nvPr/>
        </p:nvCxnSpPr>
        <p:spPr>
          <a:xfrm>
            <a:off x="3396726" y="3896614"/>
            <a:ext cx="612022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 noChangeAspect="1"/>
          </p:cNvCxnSpPr>
          <p:nvPr/>
        </p:nvCxnSpPr>
        <p:spPr>
          <a:xfrm>
            <a:off x="3396726" y="3318207"/>
            <a:ext cx="474317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725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Jeu de la 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Puis l’intérieur des régions</a:t>
            </a:r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03794"/>
              </p:ext>
            </p:extLst>
          </p:nvPr>
        </p:nvGraphicFramePr>
        <p:xfrm>
          <a:off x="933336" y="2473173"/>
          <a:ext cx="20828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11" name="Connecteur droit avec flèche 10"/>
          <p:cNvCxnSpPr>
            <a:cxnSpLocks noChangeAspect="1"/>
          </p:cNvCxnSpPr>
          <p:nvPr/>
        </p:nvCxnSpPr>
        <p:spPr>
          <a:xfrm>
            <a:off x="3396726" y="4957037"/>
            <a:ext cx="2509292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 noChangeAspect="1"/>
          </p:cNvCxnSpPr>
          <p:nvPr/>
        </p:nvCxnSpPr>
        <p:spPr>
          <a:xfrm>
            <a:off x="3396726" y="4466859"/>
            <a:ext cx="1820767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cxnSpLocks noChangeAspect="1"/>
          </p:cNvCxnSpPr>
          <p:nvPr/>
        </p:nvCxnSpPr>
        <p:spPr>
          <a:xfrm>
            <a:off x="3396726" y="3896614"/>
            <a:ext cx="2126778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 noChangeAspect="1"/>
          </p:cNvCxnSpPr>
          <p:nvPr/>
        </p:nvCxnSpPr>
        <p:spPr>
          <a:xfrm>
            <a:off x="3396726" y="3318207"/>
            <a:ext cx="1820767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 noChangeAspect="1"/>
          </p:cNvCxnSpPr>
          <p:nvPr/>
        </p:nvCxnSpPr>
        <p:spPr>
          <a:xfrm>
            <a:off x="3457320" y="4956447"/>
            <a:ext cx="734426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cxnSpLocks noChangeAspect="1"/>
          </p:cNvCxnSpPr>
          <p:nvPr/>
        </p:nvCxnSpPr>
        <p:spPr>
          <a:xfrm>
            <a:off x="3457320" y="4466269"/>
            <a:ext cx="474317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cxnSpLocks noChangeAspect="1"/>
          </p:cNvCxnSpPr>
          <p:nvPr/>
        </p:nvCxnSpPr>
        <p:spPr>
          <a:xfrm>
            <a:off x="3457320" y="3896024"/>
            <a:ext cx="612022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cxnSpLocks noChangeAspect="1"/>
          </p:cNvCxnSpPr>
          <p:nvPr/>
        </p:nvCxnSpPr>
        <p:spPr>
          <a:xfrm>
            <a:off x="3472621" y="3317617"/>
            <a:ext cx="474317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914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Jeu de la 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threads s’attendent moins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88538"/>
              </p:ext>
            </p:extLst>
          </p:nvPr>
        </p:nvGraphicFramePr>
        <p:xfrm>
          <a:off x="933336" y="2473173"/>
          <a:ext cx="20828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11" name="Connecteur droit avec flèche 10"/>
          <p:cNvCxnSpPr>
            <a:cxnSpLocks noChangeAspect="1"/>
          </p:cNvCxnSpPr>
          <p:nvPr/>
        </p:nvCxnSpPr>
        <p:spPr>
          <a:xfrm>
            <a:off x="3396726" y="4957037"/>
            <a:ext cx="2509292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 noChangeAspect="1"/>
          </p:cNvCxnSpPr>
          <p:nvPr/>
        </p:nvCxnSpPr>
        <p:spPr>
          <a:xfrm>
            <a:off x="3396726" y="4466859"/>
            <a:ext cx="1820767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cxnSpLocks noChangeAspect="1"/>
          </p:cNvCxnSpPr>
          <p:nvPr/>
        </p:nvCxnSpPr>
        <p:spPr>
          <a:xfrm>
            <a:off x="3396726" y="3896614"/>
            <a:ext cx="2126778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 noChangeAspect="1"/>
          </p:cNvCxnSpPr>
          <p:nvPr/>
        </p:nvCxnSpPr>
        <p:spPr>
          <a:xfrm>
            <a:off x="3946938" y="3318207"/>
            <a:ext cx="1270555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cxnSpLocks noChangeAspect="1"/>
          </p:cNvCxnSpPr>
          <p:nvPr/>
        </p:nvCxnSpPr>
        <p:spPr>
          <a:xfrm>
            <a:off x="6532430" y="4957037"/>
            <a:ext cx="1760476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cxnSpLocks noChangeAspect="1"/>
          </p:cNvCxnSpPr>
          <p:nvPr/>
        </p:nvCxnSpPr>
        <p:spPr>
          <a:xfrm>
            <a:off x="5523504" y="4466859"/>
            <a:ext cx="1820767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cxnSpLocks noChangeAspect="1"/>
          </p:cNvCxnSpPr>
          <p:nvPr/>
        </p:nvCxnSpPr>
        <p:spPr>
          <a:xfrm>
            <a:off x="5523504" y="3896614"/>
            <a:ext cx="2509292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cxnSpLocks noChangeAspect="1"/>
          </p:cNvCxnSpPr>
          <p:nvPr/>
        </p:nvCxnSpPr>
        <p:spPr>
          <a:xfrm>
            <a:off x="5523504" y="3318207"/>
            <a:ext cx="1438859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 noChangeAspect="1"/>
          </p:cNvCxnSpPr>
          <p:nvPr/>
        </p:nvCxnSpPr>
        <p:spPr>
          <a:xfrm>
            <a:off x="3457320" y="4956447"/>
            <a:ext cx="7344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cxnSpLocks noChangeAspect="1"/>
          </p:cNvCxnSpPr>
          <p:nvPr/>
        </p:nvCxnSpPr>
        <p:spPr>
          <a:xfrm>
            <a:off x="3457320" y="4466269"/>
            <a:ext cx="47431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cxnSpLocks noChangeAspect="1"/>
          </p:cNvCxnSpPr>
          <p:nvPr/>
        </p:nvCxnSpPr>
        <p:spPr>
          <a:xfrm>
            <a:off x="3457320" y="3896024"/>
            <a:ext cx="61202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cxnSpLocks noChangeAspect="1"/>
          </p:cNvCxnSpPr>
          <p:nvPr/>
        </p:nvCxnSpPr>
        <p:spPr>
          <a:xfrm>
            <a:off x="3472621" y="3317617"/>
            <a:ext cx="47431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cxnSpLocks noChangeAspect="1"/>
          </p:cNvCxnSpPr>
          <p:nvPr/>
        </p:nvCxnSpPr>
        <p:spPr>
          <a:xfrm>
            <a:off x="5889504" y="4957037"/>
            <a:ext cx="6429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cxnSpLocks noChangeAspect="1"/>
          </p:cNvCxnSpPr>
          <p:nvPr/>
        </p:nvCxnSpPr>
        <p:spPr>
          <a:xfrm>
            <a:off x="5217493" y="4466859"/>
            <a:ext cx="67201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cxnSpLocks noChangeAspect="1"/>
          </p:cNvCxnSpPr>
          <p:nvPr/>
        </p:nvCxnSpPr>
        <p:spPr>
          <a:xfrm>
            <a:off x="5415186" y="3896614"/>
            <a:ext cx="567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cxnSpLocks noChangeAspect="1"/>
          </p:cNvCxnSpPr>
          <p:nvPr/>
        </p:nvCxnSpPr>
        <p:spPr>
          <a:xfrm>
            <a:off x="5216253" y="3317617"/>
            <a:ext cx="49085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187221" y="2625573"/>
            <a:ext cx="0" cy="3202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496089" y="2625573"/>
            <a:ext cx="0" cy="3202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136699" y="5834404"/>
            <a:ext cx="23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etape+1 est disponible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5589015" y="5915597"/>
            <a:ext cx="23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etape+2 est disponible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24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Jeu de la 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threads s’attendent un peu moins…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32745"/>
              </p:ext>
            </p:extLst>
          </p:nvPr>
        </p:nvGraphicFramePr>
        <p:xfrm>
          <a:off x="933336" y="2473173"/>
          <a:ext cx="20828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necteur droit avec flèche 11"/>
          <p:cNvCxnSpPr>
            <a:cxnSpLocks noChangeAspect="1"/>
          </p:cNvCxnSpPr>
          <p:nvPr/>
        </p:nvCxnSpPr>
        <p:spPr>
          <a:xfrm>
            <a:off x="3809841" y="4466859"/>
            <a:ext cx="1407652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cxnSpLocks noChangeAspect="1"/>
          </p:cNvCxnSpPr>
          <p:nvPr/>
        </p:nvCxnSpPr>
        <p:spPr>
          <a:xfrm>
            <a:off x="4069342" y="3896614"/>
            <a:ext cx="1454162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 noChangeAspect="1"/>
          </p:cNvCxnSpPr>
          <p:nvPr/>
        </p:nvCxnSpPr>
        <p:spPr>
          <a:xfrm>
            <a:off x="3809841" y="3318207"/>
            <a:ext cx="688525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cxnSpLocks noChangeAspect="1"/>
          </p:cNvCxnSpPr>
          <p:nvPr/>
        </p:nvCxnSpPr>
        <p:spPr>
          <a:xfrm>
            <a:off x="6594540" y="4957037"/>
            <a:ext cx="1637160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cxnSpLocks noChangeAspect="1"/>
          </p:cNvCxnSpPr>
          <p:nvPr/>
        </p:nvCxnSpPr>
        <p:spPr>
          <a:xfrm>
            <a:off x="6670743" y="4466859"/>
            <a:ext cx="1438253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cxnSpLocks noChangeAspect="1"/>
          </p:cNvCxnSpPr>
          <p:nvPr/>
        </p:nvCxnSpPr>
        <p:spPr>
          <a:xfrm>
            <a:off x="6513209" y="3896024"/>
            <a:ext cx="2173591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cxnSpLocks noChangeAspect="1"/>
          </p:cNvCxnSpPr>
          <p:nvPr/>
        </p:nvCxnSpPr>
        <p:spPr>
          <a:xfrm>
            <a:off x="6899657" y="3317617"/>
            <a:ext cx="488985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 noChangeAspect="1"/>
          </p:cNvCxnSpPr>
          <p:nvPr/>
        </p:nvCxnSpPr>
        <p:spPr>
          <a:xfrm>
            <a:off x="3457320" y="4956447"/>
            <a:ext cx="30751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cxnSpLocks noChangeAspect="1"/>
          </p:cNvCxnSpPr>
          <p:nvPr/>
        </p:nvCxnSpPr>
        <p:spPr>
          <a:xfrm>
            <a:off x="3457320" y="4466269"/>
            <a:ext cx="47431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cxnSpLocks noChangeAspect="1"/>
          </p:cNvCxnSpPr>
          <p:nvPr/>
        </p:nvCxnSpPr>
        <p:spPr>
          <a:xfrm>
            <a:off x="3457320" y="3896024"/>
            <a:ext cx="61202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cxnSpLocks noChangeAspect="1"/>
          </p:cNvCxnSpPr>
          <p:nvPr/>
        </p:nvCxnSpPr>
        <p:spPr>
          <a:xfrm>
            <a:off x="3472621" y="3317617"/>
            <a:ext cx="3372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cxnSpLocks noChangeAspect="1"/>
          </p:cNvCxnSpPr>
          <p:nvPr/>
        </p:nvCxnSpPr>
        <p:spPr>
          <a:xfrm>
            <a:off x="6532430" y="4466859"/>
            <a:ext cx="6117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cxnSpLocks noChangeAspect="1"/>
          </p:cNvCxnSpPr>
          <p:nvPr/>
        </p:nvCxnSpPr>
        <p:spPr>
          <a:xfrm>
            <a:off x="6594540" y="3331132"/>
            <a:ext cx="29043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532430" y="2625573"/>
            <a:ext cx="0" cy="3202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386817" y="5941497"/>
            <a:ext cx="241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é</a:t>
            </a:r>
            <a:r>
              <a:rPr lang="fr-FR" dirty="0" smtClean="0"/>
              <a:t>tape +</a:t>
            </a:r>
            <a:r>
              <a:rPr lang="fr-FR" dirty="0"/>
              <a:t> 1</a:t>
            </a:r>
            <a:r>
              <a:rPr lang="fr-FR" dirty="0" smtClean="0"/>
              <a:t> est disponible</a:t>
            </a:r>
            <a:endParaRPr lang="fr-FR" dirty="0"/>
          </a:p>
        </p:txBody>
      </p:sp>
      <p:cxnSp>
        <p:nvCxnSpPr>
          <p:cNvPr id="29" name="Connecteur droit avec flèche 28"/>
          <p:cNvCxnSpPr>
            <a:cxnSpLocks noChangeAspect="1"/>
          </p:cNvCxnSpPr>
          <p:nvPr/>
        </p:nvCxnSpPr>
        <p:spPr>
          <a:xfrm>
            <a:off x="6594540" y="3875368"/>
            <a:ext cx="6117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18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Calcul en parallèle de Y[i] = f(</a:t>
            </a:r>
            <a:r>
              <a:rPr lang="fr-FR" dirty="0" err="1"/>
              <a:t>T,i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for( </a:t>
            </a:r>
            <a:r>
              <a:rPr lang="fr-FR" sz="2400" dirty="0" err="1"/>
              <a:t>int</a:t>
            </a:r>
            <a:r>
              <a:rPr lang="fr-FR" sz="2400" dirty="0"/>
              <a:t> n= </a:t>
            </a:r>
            <a:r>
              <a:rPr lang="fr-FR" sz="2400" dirty="0" err="1"/>
              <a:t>debut</a:t>
            </a:r>
            <a:r>
              <a:rPr lang="fr-FR" sz="2400" dirty="0"/>
              <a:t>; n &lt; fin; n+</a:t>
            </a:r>
            <a:r>
              <a:rPr lang="fr-FR" sz="2400" dirty="0" smtClean="0"/>
              <a:t>+)</a:t>
            </a:r>
            <a:br>
              <a:rPr lang="fr-FR" sz="2400" dirty="0" smtClean="0"/>
            </a:br>
            <a:r>
              <a:rPr lang="fr-FR" sz="2400" dirty="0" smtClean="0"/>
              <a:t>          Y[n] </a:t>
            </a:r>
            <a:r>
              <a:rPr lang="fr-FR" sz="2400" dirty="0"/>
              <a:t>= f(</a:t>
            </a:r>
            <a:r>
              <a:rPr lang="fr-FR" sz="2400" dirty="0" err="1"/>
              <a:t>T</a:t>
            </a:r>
            <a:r>
              <a:rPr lang="fr-FR" sz="2400" dirty="0" err="1" smtClean="0"/>
              <a:t>,n</a:t>
            </a:r>
            <a:r>
              <a:rPr lang="fr-FR" sz="2400" dirty="0" smtClean="0"/>
              <a:t>)</a:t>
            </a:r>
          </a:p>
          <a:p>
            <a:endParaRPr lang="fr-FR" sz="2400" dirty="0"/>
          </a:p>
          <a:p>
            <a:r>
              <a:rPr lang="fr-FR" sz="2400" dirty="0" smtClean="0"/>
              <a:t>approche </a:t>
            </a:r>
            <a:r>
              <a:rPr lang="fr-FR" sz="2400" dirty="0"/>
              <a:t>statique : on distribue les indices au moment de la création des threads</a:t>
            </a:r>
          </a:p>
          <a:p>
            <a:r>
              <a:rPr lang="fr-FR" sz="2400" dirty="0"/>
              <a:t>approche dynamique : on distribue les indices au fur et à mesure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3738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Jeu de la vie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threads s’attendent un peu moins…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779355"/>
              </p:ext>
            </p:extLst>
          </p:nvPr>
        </p:nvGraphicFramePr>
        <p:xfrm>
          <a:off x="933336" y="2473173"/>
          <a:ext cx="20828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11" name="Connecteur droit avec flèche 10"/>
          <p:cNvCxnSpPr>
            <a:cxnSpLocks noChangeAspect="1"/>
          </p:cNvCxnSpPr>
          <p:nvPr/>
        </p:nvCxnSpPr>
        <p:spPr>
          <a:xfrm>
            <a:off x="4191746" y="4957037"/>
            <a:ext cx="1714272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 noChangeAspect="1"/>
          </p:cNvCxnSpPr>
          <p:nvPr/>
        </p:nvCxnSpPr>
        <p:spPr>
          <a:xfrm>
            <a:off x="3809841" y="4466859"/>
            <a:ext cx="1407652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cxnSpLocks noChangeAspect="1"/>
          </p:cNvCxnSpPr>
          <p:nvPr/>
        </p:nvCxnSpPr>
        <p:spPr>
          <a:xfrm>
            <a:off x="4069342" y="3896614"/>
            <a:ext cx="1454162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 noChangeAspect="1"/>
          </p:cNvCxnSpPr>
          <p:nvPr/>
        </p:nvCxnSpPr>
        <p:spPr>
          <a:xfrm>
            <a:off x="3809841" y="3318207"/>
            <a:ext cx="688525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cxnSpLocks noChangeAspect="1"/>
          </p:cNvCxnSpPr>
          <p:nvPr/>
        </p:nvCxnSpPr>
        <p:spPr>
          <a:xfrm>
            <a:off x="6594540" y="4957037"/>
            <a:ext cx="1637160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cxnSpLocks noChangeAspect="1"/>
          </p:cNvCxnSpPr>
          <p:nvPr/>
        </p:nvCxnSpPr>
        <p:spPr>
          <a:xfrm>
            <a:off x="5906018" y="4466859"/>
            <a:ext cx="1438253" cy="0"/>
          </a:xfrm>
          <a:prstGeom prst="straightConnector1">
            <a:avLst/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cxnSpLocks noChangeAspect="1"/>
          </p:cNvCxnSpPr>
          <p:nvPr/>
        </p:nvCxnSpPr>
        <p:spPr>
          <a:xfrm>
            <a:off x="5523504" y="3896614"/>
            <a:ext cx="2509292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cxnSpLocks noChangeAspect="1"/>
          </p:cNvCxnSpPr>
          <p:nvPr/>
        </p:nvCxnSpPr>
        <p:spPr>
          <a:xfrm>
            <a:off x="4788799" y="3331132"/>
            <a:ext cx="488985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 noChangeAspect="1"/>
          </p:cNvCxnSpPr>
          <p:nvPr/>
        </p:nvCxnSpPr>
        <p:spPr>
          <a:xfrm>
            <a:off x="3457320" y="4956447"/>
            <a:ext cx="7344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cxnSpLocks noChangeAspect="1"/>
          </p:cNvCxnSpPr>
          <p:nvPr/>
        </p:nvCxnSpPr>
        <p:spPr>
          <a:xfrm>
            <a:off x="3457320" y="4466269"/>
            <a:ext cx="47431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cxnSpLocks noChangeAspect="1"/>
          </p:cNvCxnSpPr>
          <p:nvPr/>
        </p:nvCxnSpPr>
        <p:spPr>
          <a:xfrm>
            <a:off x="3457320" y="3896024"/>
            <a:ext cx="61202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cxnSpLocks noChangeAspect="1"/>
          </p:cNvCxnSpPr>
          <p:nvPr/>
        </p:nvCxnSpPr>
        <p:spPr>
          <a:xfrm>
            <a:off x="3472621" y="3317617"/>
            <a:ext cx="3372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cxnSpLocks noChangeAspect="1"/>
          </p:cNvCxnSpPr>
          <p:nvPr/>
        </p:nvCxnSpPr>
        <p:spPr>
          <a:xfrm>
            <a:off x="5906018" y="4957037"/>
            <a:ext cx="6264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cxnSpLocks noChangeAspect="1"/>
          </p:cNvCxnSpPr>
          <p:nvPr/>
        </p:nvCxnSpPr>
        <p:spPr>
          <a:xfrm>
            <a:off x="5262483" y="4482158"/>
            <a:ext cx="6117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cxnSpLocks noChangeAspect="1"/>
          </p:cNvCxnSpPr>
          <p:nvPr/>
        </p:nvCxnSpPr>
        <p:spPr>
          <a:xfrm>
            <a:off x="5523504" y="3896614"/>
            <a:ext cx="45901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cxnSpLocks noChangeAspect="1"/>
          </p:cNvCxnSpPr>
          <p:nvPr/>
        </p:nvCxnSpPr>
        <p:spPr>
          <a:xfrm>
            <a:off x="4498366" y="3331132"/>
            <a:ext cx="29043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532430" y="2625573"/>
            <a:ext cx="0" cy="3202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cxnSpLocks noChangeAspect="1"/>
          </p:cNvCxnSpPr>
          <p:nvPr/>
        </p:nvCxnSpPr>
        <p:spPr>
          <a:xfrm>
            <a:off x="6532430" y="3331132"/>
            <a:ext cx="3372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386817" y="5941497"/>
            <a:ext cx="241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é</a:t>
            </a:r>
            <a:r>
              <a:rPr lang="fr-FR" dirty="0" smtClean="0"/>
              <a:t>tape +</a:t>
            </a:r>
            <a:r>
              <a:rPr lang="fr-FR" dirty="0"/>
              <a:t> </a:t>
            </a:r>
            <a:r>
              <a:rPr lang="fr-FR" dirty="0" smtClean="0"/>
              <a:t>2 est disponible</a:t>
            </a:r>
            <a:endParaRPr lang="fr-FR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4187221" y="2625573"/>
            <a:ext cx="0" cy="3202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954630" y="5941497"/>
            <a:ext cx="241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é</a:t>
            </a:r>
            <a:r>
              <a:rPr lang="fr-FR" dirty="0" smtClean="0"/>
              <a:t>tape +</a:t>
            </a:r>
            <a:r>
              <a:rPr lang="fr-FR" dirty="0"/>
              <a:t> 1</a:t>
            </a:r>
            <a:r>
              <a:rPr lang="fr-FR" dirty="0" smtClean="0"/>
              <a:t> est disponible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9704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Barrière </a:t>
            </a:r>
            <a:r>
              <a:rPr lang="fr-FR" dirty="0"/>
              <a:t>en 2 temps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 err="1"/>
              <a:t>i</a:t>
            </a:r>
            <a:r>
              <a:rPr lang="fr-FR" dirty="0" err="1" smtClean="0"/>
              <a:t>nt</a:t>
            </a:r>
            <a:r>
              <a:rPr lang="fr-FR" dirty="0" smtClean="0"/>
              <a:t> </a:t>
            </a:r>
            <a:r>
              <a:rPr lang="fr-FR" dirty="0" err="1"/>
              <a:t>pthread_barrier_wait_begin</a:t>
            </a:r>
            <a:r>
              <a:rPr lang="fr-FR" dirty="0"/>
              <a:t>(</a:t>
            </a:r>
            <a:r>
              <a:rPr lang="fr-FR" dirty="0" err="1"/>
              <a:t>barrier_t</a:t>
            </a:r>
            <a:r>
              <a:rPr lang="fr-FR" dirty="0"/>
              <a:t> *bar)</a:t>
            </a:r>
            <a:r>
              <a:rPr lang="fr-FR" dirty="0" smtClean="0"/>
              <a:t>;</a:t>
            </a:r>
            <a:endParaRPr lang="fr-FR" sz="4000" dirty="0"/>
          </a:p>
          <a:p>
            <a:pPr lvl="2"/>
            <a:r>
              <a:rPr lang="fr-FR" dirty="0"/>
              <a:t>Non bloquant </a:t>
            </a:r>
            <a:endParaRPr lang="fr-FR" dirty="0" smtClean="0"/>
          </a:p>
          <a:p>
            <a:pPr lvl="2"/>
            <a:endParaRPr lang="fr-FR" sz="4000" dirty="0"/>
          </a:p>
          <a:p>
            <a:pPr lvl="2"/>
            <a:endParaRPr lang="fr-FR" sz="4000" dirty="0" smtClean="0"/>
          </a:p>
          <a:p>
            <a:pPr lvl="2"/>
            <a:endParaRPr lang="fr-FR" sz="4000" dirty="0"/>
          </a:p>
          <a:p>
            <a:pPr lvl="1"/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pthread_barrier_wait_end</a:t>
            </a:r>
            <a:r>
              <a:rPr lang="fr-FR" dirty="0"/>
              <a:t>(</a:t>
            </a:r>
            <a:r>
              <a:rPr lang="fr-FR" dirty="0" err="1"/>
              <a:t>barrier_t</a:t>
            </a:r>
            <a:r>
              <a:rPr lang="fr-FR" dirty="0"/>
              <a:t> *bar)</a:t>
            </a:r>
            <a:r>
              <a:rPr lang="fr-FR" dirty="0" smtClean="0"/>
              <a:t>;</a:t>
            </a:r>
          </a:p>
          <a:p>
            <a:pPr lvl="2"/>
            <a:r>
              <a:rPr lang="fr-FR" dirty="0"/>
              <a:t>B</a:t>
            </a:r>
            <a:r>
              <a:rPr lang="fr-FR" dirty="0" smtClean="0"/>
              <a:t>loquant </a:t>
            </a:r>
            <a:endParaRPr lang="fr-FR" sz="4000" dirty="0"/>
          </a:p>
          <a:p>
            <a:pPr lvl="1"/>
            <a:endParaRPr lang="fr-FR" dirty="0"/>
          </a:p>
        </p:txBody>
      </p:sp>
      <p:cxnSp>
        <p:nvCxnSpPr>
          <p:cNvPr id="11" name="Connecteur droit avec flèche 10"/>
          <p:cNvCxnSpPr>
            <a:cxnSpLocks noChangeAspect="1"/>
          </p:cNvCxnSpPr>
          <p:nvPr/>
        </p:nvCxnSpPr>
        <p:spPr>
          <a:xfrm>
            <a:off x="3839823" y="3855509"/>
            <a:ext cx="1086038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 noChangeAspect="1"/>
          </p:cNvCxnSpPr>
          <p:nvPr/>
        </p:nvCxnSpPr>
        <p:spPr>
          <a:xfrm>
            <a:off x="3610924" y="4603400"/>
            <a:ext cx="1927870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 noChangeAspect="1"/>
          </p:cNvCxnSpPr>
          <p:nvPr/>
        </p:nvCxnSpPr>
        <p:spPr>
          <a:xfrm>
            <a:off x="3105397" y="3854919"/>
            <a:ext cx="7344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cxnSpLocks noChangeAspect="1"/>
          </p:cNvCxnSpPr>
          <p:nvPr/>
        </p:nvCxnSpPr>
        <p:spPr>
          <a:xfrm>
            <a:off x="3273704" y="4616326"/>
            <a:ext cx="3372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538794" y="3381226"/>
            <a:ext cx="0" cy="1669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342681" y="2921646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Fin du travail personnel</a:t>
            </a:r>
            <a:endParaRPr lang="fr-FR" dirty="0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835298" y="2585614"/>
            <a:ext cx="4525" cy="21719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2511905" y="4726986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Fin du travail collectif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995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 de la vie </a:t>
            </a:r>
            <a:r>
              <a:rPr lang="fr-FR" dirty="0" smtClean="0"/>
              <a:t>(barrière en 2 temps)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41531" y="1826328"/>
            <a:ext cx="78452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calculer_bordure</a:t>
            </a:r>
            <a:r>
              <a:rPr lang="fr-FR" dirty="0"/>
              <a:t>(</a:t>
            </a:r>
            <a:r>
              <a:rPr lang="fr-FR" dirty="0" err="1"/>
              <a:t>mon_ordre</a:t>
            </a:r>
            <a:r>
              <a:rPr lang="fr-FR" dirty="0"/>
              <a:t>, in, out);</a:t>
            </a:r>
          </a:p>
          <a:p>
            <a:r>
              <a:rPr lang="fr-FR" dirty="0" err="1"/>
              <a:t>pthread_barrier_wait_begin</a:t>
            </a:r>
            <a:r>
              <a:rPr lang="fr-FR" dirty="0"/>
              <a:t>(&amp;bar);</a:t>
            </a:r>
          </a:p>
          <a:p>
            <a:r>
              <a:rPr lang="fr-FR" dirty="0" err="1"/>
              <a:t>calculer_centre</a:t>
            </a:r>
            <a:r>
              <a:rPr lang="fr-FR" dirty="0"/>
              <a:t>(</a:t>
            </a:r>
            <a:r>
              <a:rPr lang="fr-FR" dirty="0" err="1"/>
              <a:t>mon_ordre</a:t>
            </a:r>
            <a:r>
              <a:rPr lang="fr-FR" dirty="0"/>
              <a:t>, in, out);</a:t>
            </a:r>
          </a:p>
          <a:p>
            <a:r>
              <a:rPr lang="fr-FR" dirty="0" err="1"/>
              <a:t>pthread_mutex_lock</a:t>
            </a:r>
            <a:r>
              <a:rPr lang="fr-FR" dirty="0"/>
              <a:t>(&amp;</a:t>
            </a:r>
            <a:r>
              <a:rPr lang="fr-FR" dirty="0" err="1"/>
              <a:t>mutex_cell</a:t>
            </a:r>
            <a:r>
              <a:rPr lang="fr-FR" dirty="0"/>
              <a:t>);</a:t>
            </a:r>
          </a:p>
          <a:p>
            <a:r>
              <a:rPr lang="fr-FR" dirty="0" err="1"/>
              <a:t>nb_cellules</a:t>
            </a:r>
            <a:r>
              <a:rPr lang="fr-FR" dirty="0"/>
              <a:t> += </a:t>
            </a:r>
            <a:r>
              <a:rPr lang="fr-FR" dirty="0" err="1"/>
              <a:t>mes_cellules</a:t>
            </a:r>
            <a:r>
              <a:rPr lang="fr-FR" dirty="0"/>
              <a:t>;</a:t>
            </a:r>
          </a:p>
          <a:p>
            <a:r>
              <a:rPr lang="fr-FR" dirty="0" err="1"/>
              <a:t>pthread_mutex_unlock</a:t>
            </a:r>
            <a:r>
              <a:rPr lang="fr-FR" dirty="0"/>
              <a:t>(&amp;</a:t>
            </a:r>
            <a:r>
              <a:rPr lang="fr-FR" dirty="0" err="1"/>
              <a:t>mutex_cell</a:t>
            </a:r>
            <a:r>
              <a:rPr lang="fr-FR" dirty="0"/>
              <a:t>)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if( </a:t>
            </a:r>
            <a:r>
              <a:rPr lang="fr-FR" dirty="0" err="1"/>
              <a:t>pthread_barrier_wait_end</a:t>
            </a:r>
            <a:r>
              <a:rPr lang="fr-FR" dirty="0"/>
              <a:t>(&amp;bar) == 0) // dernier thread a avoir franchi la barrière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	</a:t>
            </a:r>
            <a:r>
              <a:rPr lang="fr-FR" dirty="0" err="1"/>
              <a:t>pthread_mutex_lock</a:t>
            </a:r>
            <a:r>
              <a:rPr lang="fr-FR" dirty="0"/>
              <a:t>(&amp;</a:t>
            </a:r>
            <a:r>
              <a:rPr lang="fr-FR" dirty="0" err="1"/>
              <a:t>mutex_cell</a:t>
            </a:r>
            <a:r>
              <a:rPr lang="fr-FR" dirty="0"/>
              <a:t>);</a:t>
            </a:r>
          </a:p>
          <a:p>
            <a:r>
              <a:rPr lang="fr-FR" dirty="0"/>
              <a:t>   	</a:t>
            </a:r>
            <a:r>
              <a:rPr lang="fr-FR" dirty="0" err="1"/>
              <a:t>printf</a:t>
            </a:r>
            <a:r>
              <a:rPr lang="fr-FR" dirty="0"/>
              <a:t>(</a:t>
            </a:r>
            <a:r>
              <a:rPr lang="fr-FR" dirty="0" err="1"/>
              <a:t>nb_cellules</a:t>
            </a:r>
            <a:r>
              <a:rPr lang="fr-FR" dirty="0"/>
              <a:t>);</a:t>
            </a:r>
          </a:p>
          <a:p>
            <a:r>
              <a:rPr lang="fr-FR" dirty="0"/>
              <a:t>   	</a:t>
            </a:r>
            <a:r>
              <a:rPr lang="fr-FR" dirty="0" err="1"/>
              <a:t>pthread_mutex_unlock</a:t>
            </a:r>
            <a:r>
              <a:rPr lang="fr-FR" dirty="0"/>
              <a:t>(&amp;</a:t>
            </a:r>
            <a:r>
              <a:rPr lang="fr-FR" dirty="0" err="1"/>
              <a:t>mutex_cell</a:t>
            </a:r>
            <a:r>
              <a:rPr lang="fr-FR" dirty="0"/>
              <a:t>) ;</a:t>
            </a:r>
          </a:p>
          <a:p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7758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 de la vie </a:t>
            </a:r>
            <a:r>
              <a:rPr lang="fr-FR" dirty="0" smtClean="0"/>
              <a:t>(barrière en 2 temps)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41531" y="1826328"/>
            <a:ext cx="78452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calculer_bordure</a:t>
            </a:r>
            <a:r>
              <a:rPr lang="fr-FR" dirty="0"/>
              <a:t>(</a:t>
            </a:r>
            <a:r>
              <a:rPr lang="fr-FR" dirty="0" err="1"/>
              <a:t>mon_ordre</a:t>
            </a:r>
            <a:r>
              <a:rPr lang="fr-FR" dirty="0"/>
              <a:t>, in, out);</a:t>
            </a:r>
          </a:p>
          <a:p>
            <a:r>
              <a:rPr lang="fr-FR" dirty="0" err="1"/>
              <a:t>pthread_barrier_wait_begin</a:t>
            </a:r>
            <a:r>
              <a:rPr lang="fr-FR" dirty="0"/>
              <a:t>(&amp;bar);</a:t>
            </a:r>
          </a:p>
          <a:p>
            <a:r>
              <a:rPr lang="fr-FR" dirty="0" err="1"/>
              <a:t>calculer_centre</a:t>
            </a:r>
            <a:r>
              <a:rPr lang="fr-FR" dirty="0"/>
              <a:t>(</a:t>
            </a:r>
            <a:r>
              <a:rPr lang="fr-FR" dirty="0" err="1"/>
              <a:t>mon_ordre</a:t>
            </a:r>
            <a:r>
              <a:rPr lang="fr-FR" dirty="0"/>
              <a:t>, in, out);</a:t>
            </a:r>
          </a:p>
          <a:p>
            <a:r>
              <a:rPr lang="fr-FR" dirty="0" err="1"/>
              <a:t>pthread_mutex_lock</a:t>
            </a:r>
            <a:r>
              <a:rPr lang="fr-FR" dirty="0"/>
              <a:t>(&amp;</a:t>
            </a:r>
            <a:r>
              <a:rPr lang="fr-FR" dirty="0" err="1"/>
              <a:t>mutex_cell</a:t>
            </a:r>
            <a:r>
              <a:rPr lang="fr-FR" dirty="0"/>
              <a:t>);</a:t>
            </a:r>
          </a:p>
          <a:p>
            <a:r>
              <a:rPr lang="fr-FR" dirty="0" err="1" smtClean="0"/>
              <a:t>nb_cellules</a:t>
            </a:r>
            <a:r>
              <a:rPr lang="fr-FR" b="1" dirty="0" smtClean="0"/>
              <a:t>[etape%2] </a:t>
            </a:r>
            <a:r>
              <a:rPr lang="fr-FR" dirty="0"/>
              <a:t>+= </a:t>
            </a:r>
            <a:r>
              <a:rPr lang="fr-FR" dirty="0" err="1"/>
              <a:t>mes_cellules</a:t>
            </a:r>
            <a:r>
              <a:rPr lang="fr-FR" dirty="0"/>
              <a:t>;</a:t>
            </a:r>
          </a:p>
          <a:p>
            <a:r>
              <a:rPr lang="fr-FR" dirty="0" err="1"/>
              <a:t>pthread_mutex_unlock</a:t>
            </a:r>
            <a:r>
              <a:rPr lang="fr-FR" dirty="0"/>
              <a:t>(&amp;</a:t>
            </a:r>
            <a:r>
              <a:rPr lang="fr-FR" dirty="0" err="1"/>
              <a:t>mutex_cell</a:t>
            </a:r>
            <a:r>
              <a:rPr lang="fr-FR" dirty="0"/>
              <a:t>)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if( </a:t>
            </a:r>
            <a:r>
              <a:rPr lang="fr-FR" dirty="0" err="1"/>
              <a:t>pthread_barrier_wait_end</a:t>
            </a:r>
            <a:r>
              <a:rPr lang="fr-FR" dirty="0"/>
              <a:t>(&amp;bar) == 0) // dernier thread a avoir franchi la barrière</a:t>
            </a:r>
          </a:p>
          <a:p>
            <a:r>
              <a:rPr lang="fr-FR" dirty="0" smtClean="0"/>
              <a:t>{</a:t>
            </a:r>
            <a:endParaRPr lang="fr-FR" dirty="0"/>
          </a:p>
          <a:p>
            <a:r>
              <a:rPr lang="fr-FR" dirty="0"/>
              <a:t>   	</a:t>
            </a:r>
            <a:r>
              <a:rPr lang="fr-FR" dirty="0" err="1"/>
              <a:t>printf</a:t>
            </a:r>
            <a:r>
              <a:rPr lang="fr-FR" dirty="0"/>
              <a:t>(</a:t>
            </a:r>
            <a:r>
              <a:rPr lang="fr-FR" dirty="0" err="1" smtClean="0"/>
              <a:t>nb_cellules</a:t>
            </a:r>
            <a:r>
              <a:rPr lang="fr-FR" b="1" dirty="0" smtClean="0"/>
              <a:t>[etape%2]</a:t>
            </a:r>
            <a:r>
              <a:rPr lang="fr-FR" dirty="0" smtClean="0"/>
              <a:t>);</a:t>
            </a:r>
          </a:p>
          <a:p>
            <a:r>
              <a:rPr lang="fr-FR" dirty="0"/>
              <a:t> </a:t>
            </a:r>
            <a:r>
              <a:rPr lang="fr-FR" dirty="0" smtClean="0"/>
              <a:t>        </a:t>
            </a:r>
            <a:r>
              <a:rPr lang="fr-FR" dirty="0" err="1"/>
              <a:t>nb_cellules</a:t>
            </a:r>
            <a:r>
              <a:rPr lang="fr-FR" b="1" dirty="0"/>
              <a:t>[etape%2</a:t>
            </a:r>
            <a:r>
              <a:rPr lang="fr-FR" b="1" dirty="0" smtClean="0"/>
              <a:t>] = 0;</a:t>
            </a:r>
            <a:endParaRPr lang="fr-FR" dirty="0"/>
          </a:p>
          <a:p>
            <a:r>
              <a:rPr lang="fr-FR" dirty="0"/>
              <a:t> </a:t>
            </a:r>
            <a:r>
              <a:rPr lang="fr-FR" dirty="0" smtClean="0"/>
              <a:t>}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188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 de la vie </a:t>
            </a:r>
            <a:r>
              <a:rPr lang="fr-FR" dirty="0" smtClean="0"/>
              <a:t>(barrière en 2 temps)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41531" y="1826328"/>
            <a:ext cx="78452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calculer_bordure</a:t>
            </a:r>
            <a:r>
              <a:rPr lang="fr-FR" dirty="0"/>
              <a:t>(</a:t>
            </a:r>
            <a:r>
              <a:rPr lang="fr-FR" dirty="0" err="1"/>
              <a:t>mon_ordre</a:t>
            </a:r>
            <a:r>
              <a:rPr lang="fr-FR" dirty="0"/>
              <a:t>, in, out);</a:t>
            </a:r>
          </a:p>
          <a:p>
            <a:r>
              <a:rPr lang="fr-FR" dirty="0" err="1"/>
              <a:t>pthread_barrier_wait_begin</a:t>
            </a:r>
            <a:r>
              <a:rPr lang="fr-FR" dirty="0"/>
              <a:t>(&amp;bar);</a:t>
            </a:r>
          </a:p>
          <a:p>
            <a:r>
              <a:rPr lang="fr-FR" dirty="0" err="1"/>
              <a:t>calculer_centre</a:t>
            </a:r>
            <a:r>
              <a:rPr lang="fr-FR" dirty="0"/>
              <a:t>(</a:t>
            </a:r>
            <a:r>
              <a:rPr lang="fr-FR" dirty="0" err="1"/>
              <a:t>mon_ordre</a:t>
            </a:r>
            <a:r>
              <a:rPr lang="fr-FR" dirty="0"/>
              <a:t>, in, out);</a:t>
            </a:r>
          </a:p>
          <a:p>
            <a:r>
              <a:rPr lang="fr-FR" dirty="0" err="1"/>
              <a:t>pthread_mutex_lock</a:t>
            </a:r>
            <a:r>
              <a:rPr lang="fr-FR" dirty="0"/>
              <a:t>(&amp;</a:t>
            </a:r>
            <a:r>
              <a:rPr lang="fr-FR" dirty="0" err="1"/>
              <a:t>mutex_cell</a:t>
            </a:r>
            <a:r>
              <a:rPr lang="fr-FR" dirty="0"/>
              <a:t>);</a:t>
            </a:r>
          </a:p>
          <a:p>
            <a:r>
              <a:rPr lang="fr-FR" dirty="0" err="1" smtClean="0"/>
              <a:t>nb_cellules</a:t>
            </a:r>
            <a:r>
              <a:rPr lang="fr-FR" b="1" dirty="0" smtClean="0"/>
              <a:t>[etape%2] </a:t>
            </a:r>
            <a:r>
              <a:rPr lang="fr-FR" dirty="0"/>
              <a:t>+= </a:t>
            </a:r>
            <a:r>
              <a:rPr lang="fr-FR" dirty="0" err="1"/>
              <a:t>mes_cellules</a:t>
            </a:r>
            <a:r>
              <a:rPr lang="fr-FR" dirty="0"/>
              <a:t>;</a:t>
            </a:r>
          </a:p>
          <a:p>
            <a:r>
              <a:rPr lang="fr-FR" dirty="0" err="1"/>
              <a:t>pthread_mutex_unlock</a:t>
            </a:r>
            <a:r>
              <a:rPr lang="fr-FR" dirty="0"/>
              <a:t>(&amp;</a:t>
            </a:r>
            <a:r>
              <a:rPr lang="fr-FR" dirty="0" err="1"/>
              <a:t>mutex_cell</a:t>
            </a:r>
            <a:r>
              <a:rPr lang="fr-FR" dirty="0"/>
              <a:t>)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if( </a:t>
            </a:r>
            <a:r>
              <a:rPr lang="fr-FR" dirty="0" err="1"/>
              <a:t>pthread_barrier_wait_end</a:t>
            </a:r>
            <a:r>
              <a:rPr lang="fr-FR" dirty="0"/>
              <a:t>(&amp;bar) == 0) // dernier thread a avoir franchi la barrière</a:t>
            </a:r>
          </a:p>
          <a:p>
            <a:r>
              <a:rPr lang="fr-FR" dirty="0"/>
              <a:t>{</a:t>
            </a:r>
          </a:p>
          <a:p>
            <a:r>
              <a:rPr lang="fr-FR" dirty="0" smtClean="0"/>
              <a:t>   </a:t>
            </a:r>
            <a:r>
              <a:rPr lang="fr-FR" dirty="0"/>
              <a:t>	</a:t>
            </a:r>
            <a:r>
              <a:rPr lang="fr-FR" dirty="0" err="1"/>
              <a:t>printf</a:t>
            </a:r>
            <a:r>
              <a:rPr lang="fr-FR" dirty="0"/>
              <a:t>(</a:t>
            </a:r>
            <a:r>
              <a:rPr lang="fr-FR" dirty="0" err="1" smtClean="0"/>
              <a:t>nb_cellules</a:t>
            </a:r>
            <a:r>
              <a:rPr lang="fr-FR" b="1" dirty="0" smtClean="0"/>
              <a:t>[etape%2]</a:t>
            </a:r>
            <a:r>
              <a:rPr lang="fr-FR" dirty="0" smtClean="0"/>
              <a:t>);</a:t>
            </a:r>
          </a:p>
          <a:p>
            <a:r>
              <a:rPr lang="fr-FR" dirty="0"/>
              <a:t> </a:t>
            </a:r>
            <a:r>
              <a:rPr lang="fr-FR" dirty="0" smtClean="0"/>
              <a:t>        </a:t>
            </a:r>
            <a:r>
              <a:rPr lang="fr-FR" dirty="0" err="1"/>
              <a:t>nb_cellules</a:t>
            </a:r>
            <a:r>
              <a:rPr lang="fr-FR" b="1" dirty="0"/>
              <a:t>[etape%2</a:t>
            </a:r>
            <a:r>
              <a:rPr lang="fr-FR" b="1" dirty="0" smtClean="0"/>
              <a:t>] = 0;</a:t>
            </a:r>
            <a:endParaRPr lang="fr-FR" dirty="0"/>
          </a:p>
          <a:p>
            <a:r>
              <a:rPr lang="fr-FR" dirty="0" smtClean="0"/>
              <a:t>}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7525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Barrière </a:t>
            </a:r>
            <a:r>
              <a:rPr lang="fr-FR" dirty="0"/>
              <a:t>en 2 temps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Difficulté</a:t>
            </a:r>
          </a:p>
          <a:p>
            <a:pPr marL="0" indent="0">
              <a:buNone/>
            </a:pPr>
            <a:r>
              <a:rPr lang="fr-FR" dirty="0" smtClean="0"/>
              <a:t>Deux générations de barrières doivent coexister. 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Utiliser deux barrières</a:t>
            </a:r>
          </a:p>
          <a:p>
            <a:pPr lvl="1"/>
            <a:endParaRPr lang="fr-FR" dirty="0" smtClean="0"/>
          </a:p>
        </p:txBody>
      </p:sp>
      <p:cxnSp>
        <p:nvCxnSpPr>
          <p:cNvPr id="30" name="Connecteur droit avec flèche 29"/>
          <p:cNvCxnSpPr>
            <a:cxnSpLocks noChangeAspect="1"/>
          </p:cNvCxnSpPr>
          <p:nvPr/>
        </p:nvCxnSpPr>
        <p:spPr>
          <a:xfrm>
            <a:off x="5287169" y="3431939"/>
            <a:ext cx="709033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cxnSpLocks noChangeAspect="1"/>
          </p:cNvCxnSpPr>
          <p:nvPr/>
        </p:nvCxnSpPr>
        <p:spPr>
          <a:xfrm>
            <a:off x="5062794" y="4179791"/>
            <a:ext cx="1927870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cxnSpLocks noChangeAspect="1"/>
          </p:cNvCxnSpPr>
          <p:nvPr/>
        </p:nvCxnSpPr>
        <p:spPr>
          <a:xfrm>
            <a:off x="4557267" y="3431310"/>
            <a:ext cx="7344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cxnSpLocks noChangeAspect="1"/>
          </p:cNvCxnSpPr>
          <p:nvPr/>
        </p:nvCxnSpPr>
        <p:spPr>
          <a:xfrm>
            <a:off x="4725574" y="4192717"/>
            <a:ext cx="3372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990590" y="2957617"/>
            <a:ext cx="0" cy="1669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5287169" y="2957617"/>
            <a:ext cx="4524" cy="1669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cxnSpLocks noChangeAspect="1"/>
          </p:cNvCxnSpPr>
          <p:nvPr/>
        </p:nvCxnSpPr>
        <p:spPr>
          <a:xfrm>
            <a:off x="6378716" y="3431939"/>
            <a:ext cx="366916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cxnSpLocks noChangeAspect="1"/>
          </p:cNvCxnSpPr>
          <p:nvPr/>
        </p:nvCxnSpPr>
        <p:spPr>
          <a:xfrm>
            <a:off x="6990590" y="4192717"/>
            <a:ext cx="3372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5995649" y="2957617"/>
            <a:ext cx="0" cy="1669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cxnSpLocks noChangeAspect="1"/>
          </p:cNvCxnSpPr>
          <p:nvPr/>
        </p:nvCxnSpPr>
        <p:spPr>
          <a:xfrm>
            <a:off x="5995649" y="3431939"/>
            <a:ext cx="38306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745632" y="2972326"/>
            <a:ext cx="0" cy="16691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6378716" y="2957617"/>
            <a:ext cx="0" cy="16691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5072345" y="2972326"/>
            <a:ext cx="4524" cy="1669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7326435" y="2972326"/>
            <a:ext cx="0" cy="16691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cxnSpLocks noChangeAspect="1"/>
          </p:cNvCxnSpPr>
          <p:nvPr/>
        </p:nvCxnSpPr>
        <p:spPr>
          <a:xfrm>
            <a:off x="7326435" y="4192717"/>
            <a:ext cx="699046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8025481" y="2972326"/>
            <a:ext cx="0" cy="16691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Barrière </a:t>
            </a:r>
            <a:r>
              <a:rPr lang="fr-FR" dirty="0"/>
              <a:t>en 2 temps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Difficulté</a:t>
            </a:r>
          </a:p>
          <a:p>
            <a:pPr marL="0" indent="0">
              <a:buNone/>
            </a:pPr>
            <a:r>
              <a:rPr lang="fr-FR" dirty="0" smtClean="0"/>
              <a:t>Deux générations de barrières doivent coexister. 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Utiliser deux barrières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Limiter </a:t>
            </a:r>
            <a:r>
              <a:rPr lang="fr-FR" dirty="0"/>
              <a:t>la concurrence</a:t>
            </a:r>
          </a:p>
          <a:p>
            <a:pPr lvl="2"/>
            <a:r>
              <a:rPr lang="fr-FR" dirty="0"/>
              <a:t>Les threads entre </a:t>
            </a:r>
            <a:r>
              <a:rPr lang="fr-FR" dirty="0" err="1"/>
              <a:t>begin</a:t>
            </a:r>
            <a:r>
              <a:rPr lang="fr-FR" dirty="0"/>
              <a:t> et end doivent être de la même génération</a:t>
            </a:r>
          </a:p>
          <a:p>
            <a:pPr lvl="1"/>
            <a:endParaRPr lang="fr-FR" dirty="0" smtClean="0"/>
          </a:p>
        </p:txBody>
      </p:sp>
      <p:cxnSp>
        <p:nvCxnSpPr>
          <p:cNvPr id="11" name="Connecteur droit avec flèche 10"/>
          <p:cNvCxnSpPr>
            <a:cxnSpLocks noChangeAspect="1"/>
          </p:cNvCxnSpPr>
          <p:nvPr/>
        </p:nvCxnSpPr>
        <p:spPr>
          <a:xfrm>
            <a:off x="5783868" y="3580117"/>
            <a:ext cx="709033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 noChangeAspect="1"/>
          </p:cNvCxnSpPr>
          <p:nvPr/>
        </p:nvCxnSpPr>
        <p:spPr>
          <a:xfrm>
            <a:off x="5559493" y="4327969"/>
            <a:ext cx="1927870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 noChangeAspect="1"/>
          </p:cNvCxnSpPr>
          <p:nvPr/>
        </p:nvCxnSpPr>
        <p:spPr>
          <a:xfrm>
            <a:off x="5053966" y="3579488"/>
            <a:ext cx="7344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cxnSpLocks noChangeAspect="1"/>
          </p:cNvCxnSpPr>
          <p:nvPr/>
        </p:nvCxnSpPr>
        <p:spPr>
          <a:xfrm>
            <a:off x="5222273" y="4340895"/>
            <a:ext cx="3372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7487289" y="3105795"/>
            <a:ext cx="0" cy="1669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5783868" y="3105795"/>
            <a:ext cx="4524" cy="1669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 noChangeAspect="1"/>
          </p:cNvCxnSpPr>
          <p:nvPr/>
        </p:nvCxnSpPr>
        <p:spPr>
          <a:xfrm>
            <a:off x="7487363" y="3580151"/>
            <a:ext cx="717680" cy="0"/>
          </a:xfrm>
          <a:prstGeom prst="straightConnector1">
            <a:avLst/>
          </a:prstGeom>
          <a:ln w="38100" cmpd="sng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cxnSpLocks noChangeAspect="1"/>
          </p:cNvCxnSpPr>
          <p:nvPr/>
        </p:nvCxnSpPr>
        <p:spPr>
          <a:xfrm>
            <a:off x="7487289" y="4340895"/>
            <a:ext cx="3372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492348" y="3105795"/>
            <a:ext cx="0" cy="1669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cxnSpLocks noChangeAspect="1"/>
          </p:cNvCxnSpPr>
          <p:nvPr/>
        </p:nvCxnSpPr>
        <p:spPr>
          <a:xfrm>
            <a:off x="6492348" y="3580117"/>
            <a:ext cx="38306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875415" y="3105795"/>
            <a:ext cx="0" cy="16691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5569044" y="3120504"/>
            <a:ext cx="4524" cy="1669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7807827" y="3120504"/>
            <a:ext cx="0" cy="16691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cxnSpLocks noChangeAspect="1"/>
          </p:cNvCxnSpPr>
          <p:nvPr/>
        </p:nvCxnSpPr>
        <p:spPr>
          <a:xfrm>
            <a:off x="7823134" y="4340895"/>
            <a:ext cx="699046" cy="0"/>
          </a:xfrm>
          <a:prstGeom prst="straightConnector1">
            <a:avLst/>
          </a:prstGeom>
          <a:ln w="3810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8522180" y="3120504"/>
            <a:ext cx="0" cy="16691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205043" y="3120504"/>
            <a:ext cx="0" cy="16691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793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Barrière en 2 temps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fr-FR" sz="2000" dirty="0" err="1"/>
              <a:t>typedef</a:t>
            </a:r>
            <a:r>
              <a:rPr lang="fr-FR" sz="2000" dirty="0"/>
              <a:t> </a:t>
            </a:r>
            <a:r>
              <a:rPr lang="fr-FR" sz="2000" dirty="0" err="1"/>
              <a:t>struct</a:t>
            </a:r>
            <a:r>
              <a:rPr lang="fr-FR" sz="2000" dirty="0"/>
              <a:t> </a:t>
            </a:r>
          </a:p>
          <a:p>
            <a:pPr marL="0" indent="0">
              <a:buNone/>
            </a:pPr>
            <a:r>
              <a:rPr lang="fr-FR" sz="2000" dirty="0"/>
              <a:t>{</a:t>
            </a:r>
          </a:p>
          <a:p>
            <a:pPr marL="0" indent="0">
              <a:buNone/>
            </a:pPr>
            <a:r>
              <a:rPr lang="fr-FR" sz="2000" dirty="0"/>
              <a:t>  </a:t>
            </a:r>
            <a:r>
              <a:rPr lang="fr-FR" sz="2000" dirty="0" err="1"/>
              <a:t>pthread_cond_t</a:t>
            </a:r>
            <a:r>
              <a:rPr lang="fr-FR" sz="2000" dirty="0"/>
              <a:t> </a:t>
            </a:r>
            <a:r>
              <a:rPr lang="fr-FR" sz="2000" dirty="0" err="1"/>
              <a:t>conditionB</a:t>
            </a:r>
            <a:r>
              <a:rPr lang="fr-FR" sz="2000" dirty="0"/>
              <a:t>;</a:t>
            </a:r>
          </a:p>
          <a:p>
            <a:pPr marL="0" indent="0">
              <a:buNone/>
            </a:pPr>
            <a:r>
              <a:rPr lang="fr-FR" sz="2000" dirty="0"/>
              <a:t>  </a:t>
            </a:r>
            <a:r>
              <a:rPr lang="fr-FR" sz="2000" dirty="0" err="1"/>
              <a:t>pthread_cond_t</a:t>
            </a:r>
            <a:r>
              <a:rPr lang="fr-FR" sz="2000" dirty="0"/>
              <a:t> </a:t>
            </a:r>
            <a:r>
              <a:rPr lang="fr-FR" sz="2000" dirty="0" err="1"/>
              <a:t>conditionE</a:t>
            </a:r>
            <a:r>
              <a:rPr lang="fr-FR" sz="2000" dirty="0"/>
              <a:t>;</a:t>
            </a:r>
          </a:p>
          <a:p>
            <a:pPr marL="0" indent="0">
              <a:buNone/>
            </a:pPr>
            <a:r>
              <a:rPr lang="fr-FR" sz="2000" dirty="0"/>
              <a:t>  </a:t>
            </a:r>
            <a:r>
              <a:rPr lang="fr-FR" sz="2000" dirty="0" err="1"/>
              <a:t>pthread_mutex_t</a:t>
            </a:r>
            <a:r>
              <a:rPr lang="fr-FR" sz="2000" dirty="0"/>
              <a:t> </a:t>
            </a:r>
            <a:r>
              <a:rPr lang="fr-FR" sz="2000" dirty="0" err="1"/>
              <a:t>mutex</a:t>
            </a:r>
            <a:r>
              <a:rPr lang="fr-FR" sz="2000" dirty="0"/>
              <a:t>;</a:t>
            </a:r>
          </a:p>
          <a:p>
            <a:pPr marL="0" indent="0">
              <a:buNone/>
            </a:pPr>
            <a:r>
              <a:rPr lang="fr-FR" sz="2000" dirty="0"/>
              <a:t>  </a:t>
            </a:r>
            <a:r>
              <a:rPr lang="fr-FR" sz="2000" dirty="0" err="1"/>
              <a:t>int</a:t>
            </a:r>
            <a:r>
              <a:rPr lang="fr-FR" sz="2000" dirty="0"/>
              <a:t> attendus; </a:t>
            </a:r>
          </a:p>
          <a:p>
            <a:pPr marL="0" indent="0">
              <a:buNone/>
            </a:pPr>
            <a:r>
              <a:rPr lang="fr-FR" sz="2000" dirty="0"/>
              <a:t>  </a:t>
            </a:r>
            <a:r>
              <a:rPr lang="fr-FR" sz="2000" dirty="0" err="1"/>
              <a:t>int</a:t>
            </a:r>
            <a:r>
              <a:rPr lang="fr-FR" sz="2000" dirty="0"/>
              <a:t> </a:t>
            </a:r>
            <a:r>
              <a:rPr lang="fr-FR" sz="2000" dirty="0" err="1"/>
              <a:t>leftB</a:t>
            </a:r>
            <a:r>
              <a:rPr lang="fr-FR" sz="2000" dirty="0"/>
              <a:t>;</a:t>
            </a:r>
          </a:p>
          <a:p>
            <a:pPr marL="0" indent="0">
              <a:buNone/>
            </a:pPr>
            <a:r>
              <a:rPr lang="fr-FR" sz="2000" dirty="0"/>
              <a:t>  </a:t>
            </a:r>
            <a:r>
              <a:rPr lang="fr-FR" sz="2000" dirty="0" err="1"/>
              <a:t>int</a:t>
            </a:r>
            <a:r>
              <a:rPr lang="fr-FR" sz="2000" dirty="0"/>
              <a:t> </a:t>
            </a:r>
            <a:r>
              <a:rPr lang="fr-FR" sz="2000" dirty="0" err="1"/>
              <a:t>leftE</a:t>
            </a:r>
            <a:r>
              <a:rPr lang="fr-FR" sz="2000" dirty="0"/>
              <a:t>;</a:t>
            </a:r>
          </a:p>
          <a:p>
            <a:pPr marL="0" indent="0">
              <a:buNone/>
            </a:pPr>
            <a:r>
              <a:rPr lang="fr-FR" sz="2000" dirty="0"/>
              <a:t>} </a:t>
            </a:r>
            <a:r>
              <a:rPr lang="fr-FR" sz="2000" dirty="0" err="1"/>
              <a:t>barrier</a:t>
            </a:r>
            <a:r>
              <a:rPr lang="fr-FR" sz="2000" dirty="0"/>
              <a:t> ;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 err="1"/>
              <a:t>void</a:t>
            </a:r>
            <a:r>
              <a:rPr lang="fr-FR" sz="2000" dirty="0"/>
              <a:t> </a:t>
            </a:r>
            <a:r>
              <a:rPr lang="fr-FR" sz="2000" dirty="0" err="1"/>
              <a:t>pthread_barrier_init</a:t>
            </a:r>
            <a:r>
              <a:rPr lang="fr-FR" sz="2000" dirty="0"/>
              <a:t>(</a:t>
            </a:r>
            <a:r>
              <a:rPr lang="fr-FR" sz="2000" dirty="0" err="1"/>
              <a:t>barrier_t</a:t>
            </a:r>
            <a:r>
              <a:rPr lang="fr-FR" sz="2000" dirty="0"/>
              <a:t> *b</a:t>
            </a:r>
            <a:r>
              <a:rPr lang="fr-FR" sz="2000" dirty="0" smtClean="0"/>
              <a:t>,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		          		 </a:t>
            </a:r>
            <a:r>
              <a:rPr lang="fr-FR" sz="2000" dirty="0" err="1"/>
              <a:t>int</a:t>
            </a:r>
            <a:r>
              <a:rPr lang="fr-FR" sz="2000" dirty="0"/>
              <a:t> attendus)</a:t>
            </a:r>
          </a:p>
          <a:p>
            <a:pPr marL="0" indent="0">
              <a:buNone/>
            </a:pPr>
            <a:r>
              <a:rPr lang="fr-FR" sz="2000" dirty="0"/>
              <a:t>{</a:t>
            </a:r>
          </a:p>
          <a:p>
            <a:pPr marL="0" indent="0">
              <a:buNone/>
            </a:pPr>
            <a:r>
              <a:rPr lang="fr-FR" sz="2000" dirty="0"/>
              <a:t>...</a:t>
            </a:r>
          </a:p>
          <a:p>
            <a:pPr marL="0" indent="0">
              <a:buNone/>
            </a:pPr>
            <a:r>
              <a:rPr lang="fr-FR" sz="2000" dirty="0"/>
              <a:t> b-&gt;</a:t>
            </a:r>
            <a:r>
              <a:rPr lang="fr-FR" sz="2000" dirty="0" err="1"/>
              <a:t>leftB</a:t>
            </a:r>
            <a:r>
              <a:rPr lang="fr-FR" sz="2000" dirty="0"/>
              <a:t> = attendus; </a:t>
            </a:r>
          </a:p>
          <a:p>
            <a:pPr marL="0" indent="0">
              <a:buNone/>
            </a:pPr>
            <a:r>
              <a:rPr lang="fr-FR" sz="2000" dirty="0"/>
              <a:t> b-&gt;</a:t>
            </a:r>
            <a:r>
              <a:rPr lang="fr-FR" sz="2000" dirty="0" err="1"/>
              <a:t>leftE</a:t>
            </a:r>
            <a:r>
              <a:rPr lang="fr-FR" sz="2000" dirty="0"/>
              <a:t> = 0;</a:t>
            </a:r>
          </a:p>
          <a:p>
            <a:pPr marL="0" indent="0">
              <a:buNone/>
            </a:pPr>
            <a:r>
              <a:rPr lang="fr-FR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367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Barrière en 2 temps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83607" y="1600200"/>
            <a:ext cx="8960393" cy="452596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fr-FR" sz="1600" dirty="0" err="1" smtClean="0"/>
              <a:t>int</a:t>
            </a:r>
            <a:r>
              <a:rPr lang="fr-FR" sz="1600" dirty="0" smtClean="0"/>
              <a:t> </a:t>
            </a:r>
            <a:r>
              <a:rPr lang="fr-FR" sz="1600" dirty="0" err="1"/>
              <a:t>pthread_barrier_wait_begin</a:t>
            </a:r>
            <a:r>
              <a:rPr lang="fr-FR" sz="1600" dirty="0"/>
              <a:t>(</a:t>
            </a:r>
            <a:r>
              <a:rPr lang="fr-FR" sz="1600" dirty="0" err="1"/>
              <a:t>barrier_t</a:t>
            </a:r>
            <a:r>
              <a:rPr lang="fr-FR" sz="1600" dirty="0"/>
              <a:t> *b)</a:t>
            </a:r>
          </a:p>
          <a:p>
            <a:pPr marL="0" indent="0">
              <a:buNone/>
            </a:pPr>
            <a:r>
              <a:rPr lang="fr-FR" sz="1600" dirty="0"/>
              <a:t>{</a:t>
            </a:r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err="1"/>
              <a:t>int</a:t>
            </a:r>
            <a:r>
              <a:rPr lang="fr-FR" sz="1600" dirty="0"/>
              <a:t> </a:t>
            </a:r>
            <a:r>
              <a:rPr lang="fr-FR" sz="1600" dirty="0" err="1"/>
              <a:t>ret</a:t>
            </a:r>
            <a:r>
              <a:rPr lang="fr-FR" sz="1600" dirty="0"/>
              <a:t> = 0;</a:t>
            </a:r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err="1"/>
              <a:t>pthread_mutex_lock</a:t>
            </a:r>
            <a:r>
              <a:rPr lang="fr-FR" sz="1600" dirty="0"/>
              <a:t>(&amp;b-&gt;</a:t>
            </a:r>
            <a:r>
              <a:rPr lang="fr-FR" sz="1600" dirty="0" err="1"/>
              <a:t>mutex</a:t>
            </a:r>
            <a:r>
              <a:rPr lang="fr-FR" sz="1600" dirty="0"/>
              <a:t>)</a:t>
            </a:r>
            <a:r>
              <a:rPr lang="fr-FR" sz="1600" dirty="0" smtClean="0"/>
              <a:t>;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if (b-&gt;</a:t>
            </a:r>
            <a:r>
              <a:rPr lang="fr-FR" sz="1600" dirty="0" err="1"/>
              <a:t>leftE</a:t>
            </a:r>
            <a:r>
              <a:rPr lang="fr-FR" sz="1600" dirty="0"/>
              <a:t>)</a:t>
            </a:r>
          </a:p>
          <a:p>
            <a:pPr marL="0" indent="0">
              <a:buNone/>
            </a:pPr>
            <a:r>
              <a:rPr lang="fr-FR" sz="1600" dirty="0"/>
              <a:t>  </a:t>
            </a:r>
            <a:r>
              <a:rPr lang="fr-FR" sz="1600" dirty="0" err="1"/>
              <a:t>pthread_cond_wait</a:t>
            </a:r>
            <a:r>
              <a:rPr lang="fr-FR" sz="1600" dirty="0"/>
              <a:t>(&amp;b-&gt;</a:t>
            </a:r>
            <a:r>
              <a:rPr lang="fr-FR" sz="1600" dirty="0" err="1"/>
              <a:t>conditionB</a:t>
            </a:r>
            <a:r>
              <a:rPr lang="fr-FR" sz="1600" dirty="0"/>
              <a:t>, &amp;b-&gt;</a:t>
            </a:r>
            <a:r>
              <a:rPr lang="fr-FR" sz="1600" dirty="0" err="1"/>
              <a:t>mutex</a:t>
            </a:r>
            <a:r>
              <a:rPr lang="fr-FR" sz="1600" dirty="0"/>
              <a:t>) </a:t>
            </a:r>
            <a:r>
              <a:rPr lang="fr-FR" sz="1600" dirty="0" smtClean="0"/>
              <a:t>;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err="1"/>
              <a:t>ret</a:t>
            </a:r>
            <a:r>
              <a:rPr lang="fr-FR" sz="1600" dirty="0"/>
              <a:t> = --b-&gt;</a:t>
            </a:r>
            <a:r>
              <a:rPr lang="fr-FR" sz="1600" dirty="0" err="1"/>
              <a:t>leftB</a:t>
            </a:r>
            <a:r>
              <a:rPr lang="fr-FR" sz="1600" dirty="0" smtClean="0"/>
              <a:t>;</a:t>
            </a:r>
            <a:r>
              <a:rPr lang="fr-FR" sz="1600" dirty="0"/>
              <a:t> </a:t>
            </a:r>
          </a:p>
          <a:p>
            <a:pPr marL="0" indent="0">
              <a:buNone/>
            </a:pPr>
            <a:r>
              <a:rPr lang="fr-FR" sz="1600" dirty="0"/>
              <a:t> if (</a:t>
            </a:r>
            <a:r>
              <a:rPr lang="fr-FR" sz="1600" dirty="0" err="1"/>
              <a:t>ret</a:t>
            </a:r>
            <a:r>
              <a:rPr lang="fr-FR" sz="1600" dirty="0"/>
              <a:t> == 0)</a:t>
            </a:r>
          </a:p>
          <a:p>
            <a:pPr marL="0" indent="0">
              <a:buNone/>
            </a:pPr>
            <a:r>
              <a:rPr lang="fr-FR" sz="1600" dirty="0"/>
              <a:t> {</a:t>
            </a:r>
          </a:p>
          <a:p>
            <a:pPr marL="0" indent="0">
              <a:buNone/>
            </a:pPr>
            <a:r>
              <a:rPr lang="fr-FR" sz="1600" dirty="0"/>
              <a:t>   b-&gt;</a:t>
            </a:r>
            <a:r>
              <a:rPr lang="fr-FR" sz="1600" dirty="0" err="1"/>
              <a:t>leftE</a:t>
            </a:r>
            <a:r>
              <a:rPr lang="fr-FR" sz="1600" dirty="0"/>
              <a:t> = b-&gt;attendu;</a:t>
            </a:r>
          </a:p>
          <a:p>
            <a:pPr marL="0" indent="0">
              <a:buNone/>
            </a:pPr>
            <a:r>
              <a:rPr lang="fr-FR" sz="1600" dirty="0"/>
              <a:t>  </a:t>
            </a:r>
            <a:r>
              <a:rPr lang="fr-FR" sz="1600" dirty="0" err="1"/>
              <a:t>pthread_cond_broadcast</a:t>
            </a:r>
            <a:r>
              <a:rPr lang="fr-FR" sz="1600" dirty="0"/>
              <a:t>(b-&gt;</a:t>
            </a:r>
            <a:r>
              <a:rPr lang="fr-FR" sz="1600" dirty="0" err="1"/>
              <a:t>conditionE</a:t>
            </a:r>
            <a:r>
              <a:rPr lang="fr-FR" sz="1600" dirty="0"/>
              <a:t>);</a:t>
            </a:r>
          </a:p>
          <a:p>
            <a:pPr marL="0" indent="0">
              <a:buNone/>
            </a:pPr>
            <a:r>
              <a:rPr lang="fr-FR" sz="1600" dirty="0"/>
              <a:t> }</a:t>
            </a:r>
          </a:p>
          <a:p>
            <a:pPr marL="0" indent="0">
              <a:buNone/>
            </a:pPr>
            <a:r>
              <a:rPr lang="fr-FR" sz="1600" dirty="0" err="1"/>
              <a:t>pthread_mutex_unlock</a:t>
            </a:r>
            <a:r>
              <a:rPr lang="fr-FR" sz="1600" dirty="0"/>
              <a:t>(&amp;b-&gt;</a:t>
            </a:r>
            <a:r>
              <a:rPr lang="fr-FR" sz="1600" dirty="0" err="1"/>
              <a:t>mutex</a:t>
            </a:r>
            <a:r>
              <a:rPr lang="fr-FR" sz="1600" dirty="0"/>
              <a:t>);</a:t>
            </a:r>
          </a:p>
          <a:p>
            <a:pPr marL="0" indent="0">
              <a:buNone/>
            </a:pPr>
            <a:r>
              <a:rPr lang="fr-FR" sz="1600" dirty="0"/>
              <a:t>return </a:t>
            </a:r>
            <a:r>
              <a:rPr lang="fr-FR" sz="1600" dirty="0" err="1"/>
              <a:t>ret</a:t>
            </a:r>
            <a:r>
              <a:rPr lang="fr-FR" sz="1600" dirty="0"/>
              <a:t>;</a:t>
            </a:r>
          </a:p>
          <a:p>
            <a:pPr marL="0" indent="0">
              <a:buNone/>
            </a:pPr>
            <a:r>
              <a:rPr lang="fr-FR" sz="1600" dirty="0" smtClean="0"/>
              <a:t>}</a:t>
            </a:r>
          </a:p>
          <a:p>
            <a:pPr marL="0" indent="0">
              <a:buNone/>
            </a:pPr>
            <a:r>
              <a:rPr lang="fr-FR" sz="1600" dirty="0" err="1"/>
              <a:t>int</a:t>
            </a:r>
            <a:r>
              <a:rPr lang="fr-FR" sz="1600" dirty="0"/>
              <a:t> </a:t>
            </a:r>
            <a:r>
              <a:rPr lang="fr-FR" sz="1600" dirty="0" err="1"/>
              <a:t>pthread_barrier_wait_end</a:t>
            </a:r>
            <a:r>
              <a:rPr lang="fr-FR" sz="1600" dirty="0"/>
              <a:t>(</a:t>
            </a:r>
            <a:r>
              <a:rPr lang="fr-FR" sz="1600" dirty="0" err="1"/>
              <a:t>barrier_t</a:t>
            </a:r>
            <a:r>
              <a:rPr lang="fr-FR" sz="1600" dirty="0"/>
              <a:t> *b)</a:t>
            </a:r>
          </a:p>
          <a:p>
            <a:pPr marL="0" indent="0">
              <a:buNone/>
            </a:pPr>
            <a:r>
              <a:rPr lang="fr-FR" sz="1600" dirty="0"/>
              <a:t>{</a:t>
            </a:r>
          </a:p>
          <a:p>
            <a:pPr marL="0" indent="0">
              <a:buNone/>
            </a:pPr>
            <a:r>
              <a:rPr lang="fr-FR" sz="1600" dirty="0" err="1"/>
              <a:t>int</a:t>
            </a:r>
            <a:r>
              <a:rPr lang="fr-FR" sz="1600" dirty="0"/>
              <a:t> </a:t>
            </a:r>
            <a:r>
              <a:rPr lang="fr-FR" sz="1600" dirty="0" err="1"/>
              <a:t>ret</a:t>
            </a:r>
            <a:r>
              <a:rPr lang="fr-FR" sz="1600" dirty="0"/>
              <a:t>;</a:t>
            </a:r>
          </a:p>
          <a:p>
            <a:pPr marL="0" indent="0">
              <a:buNone/>
            </a:pPr>
            <a:r>
              <a:rPr lang="fr-FR" sz="1600" dirty="0" err="1"/>
              <a:t>pthread_mutex_lock</a:t>
            </a:r>
            <a:r>
              <a:rPr lang="fr-FR" sz="1600" dirty="0"/>
              <a:t>(&amp;b-&gt;</a:t>
            </a:r>
            <a:r>
              <a:rPr lang="fr-FR" sz="1600" dirty="0" err="1"/>
              <a:t>mutex</a:t>
            </a:r>
            <a:r>
              <a:rPr lang="fr-FR" sz="1600" dirty="0"/>
              <a:t>)</a:t>
            </a:r>
            <a:r>
              <a:rPr lang="fr-FR" sz="1600" dirty="0" smtClean="0"/>
              <a:t>;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if (b-&gt;</a:t>
            </a:r>
            <a:r>
              <a:rPr lang="fr-FR" sz="1600" dirty="0" err="1"/>
              <a:t>leftB</a:t>
            </a:r>
            <a:r>
              <a:rPr lang="fr-FR" sz="1600" dirty="0"/>
              <a:t>)</a:t>
            </a:r>
          </a:p>
          <a:p>
            <a:pPr marL="0" indent="0">
              <a:buNone/>
            </a:pPr>
            <a:r>
              <a:rPr lang="fr-FR" sz="1600" dirty="0"/>
              <a:t>  </a:t>
            </a:r>
            <a:r>
              <a:rPr lang="fr-FR" sz="1600" dirty="0" err="1"/>
              <a:t>pthread_cond_wait</a:t>
            </a:r>
            <a:r>
              <a:rPr lang="fr-FR" sz="1600" dirty="0"/>
              <a:t>(&amp;b-&gt;</a:t>
            </a:r>
            <a:r>
              <a:rPr lang="fr-FR" sz="1600" dirty="0" err="1"/>
              <a:t>conditionE</a:t>
            </a:r>
            <a:r>
              <a:rPr lang="fr-FR" sz="1600" dirty="0"/>
              <a:t>, &amp;b-&gt;</a:t>
            </a:r>
            <a:r>
              <a:rPr lang="fr-FR" sz="1600" dirty="0" err="1"/>
              <a:t>mutex</a:t>
            </a:r>
            <a:r>
              <a:rPr lang="fr-FR" sz="1600" dirty="0"/>
              <a:t>) </a:t>
            </a:r>
            <a:r>
              <a:rPr lang="fr-FR" sz="1600" dirty="0" smtClean="0"/>
              <a:t>;</a:t>
            </a:r>
            <a:endParaRPr lang="fr-FR" sz="1600" dirty="0"/>
          </a:p>
          <a:p>
            <a:pPr marL="0" indent="0">
              <a:buNone/>
            </a:pPr>
            <a:r>
              <a:rPr lang="fr-FR" sz="1600" dirty="0" err="1"/>
              <a:t>ret</a:t>
            </a:r>
            <a:r>
              <a:rPr lang="fr-FR" sz="1600" dirty="0"/>
              <a:t> = --b-&gt;</a:t>
            </a:r>
            <a:r>
              <a:rPr lang="fr-FR" sz="1600" dirty="0" err="1"/>
              <a:t>leftE</a:t>
            </a:r>
            <a:r>
              <a:rPr lang="fr-FR" sz="1600" dirty="0" smtClean="0"/>
              <a:t>;</a:t>
            </a:r>
            <a:endParaRPr lang="fr-FR" sz="1600" dirty="0"/>
          </a:p>
          <a:p>
            <a:pPr marL="0" indent="0">
              <a:buNone/>
            </a:pPr>
            <a:r>
              <a:rPr lang="fr-FR" sz="1600" dirty="0"/>
              <a:t>if(b-&gt;</a:t>
            </a:r>
            <a:r>
              <a:rPr lang="fr-FR" sz="1600" dirty="0" err="1"/>
              <a:t>letfE</a:t>
            </a:r>
            <a:r>
              <a:rPr lang="fr-FR" sz="1600" dirty="0"/>
              <a:t> == 0)</a:t>
            </a:r>
          </a:p>
          <a:p>
            <a:pPr marL="0" indent="0">
              <a:buNone/>
            </a:pPr>
            <a:r>
              <a:rPr lang="fr-FR" sz="1600" dirty="0"/>
              <a:t> {</a:t>
            </a:r>
          </a:p>
          <a:p>
            <a:pPr marL="0" indent="0">
              <a:buNone/>
            </a:pPr>
            <a:r>
              <a:rPr lang="fr-FR" sz="1600" dirty="0"/>
              <a:t>  b-&gt;</a:t>
            </a:r>
            <a:r>
              <a:rPr lang="fr-FR" sz="1600" dirty="0" err="1"/>
              <a:t>leftB</a:t>
            </a:r>
            <a:r>
              <a:rPr lang="fr-FR" sz="1600" dirty="0"/>
              <a:t> = = b-&gt;attendu;</a:t>
            </a:r>
          </a:p>
          <a:p>
            <a:pPr marL="0" indent="0">
              <a:buNone/>
            </a:pPr>
            <a:r>
              <a:rPr lang="fr-FR" sz="1600" dirty="0"/>
              <a:t>  </a:t>
            </a:r>
            <a:r>
              <a:rPr lang="fr-FR" sz="1600" dirty="0" err="1"/>
              <a:t>pthread_cond_broadcast</a:t>
            </a:r>
            <a:r>
              <a:rPr lang="fr-FR" sz="1600" dirty="0"/>
              <a:t>(b-&gt;</a:t>
            </a:r>
            <a:r>
              <a:rPr lang="fr-FR" sz="1600" dirty="0" err="1"/>
              <a:t>conditionB</a:t>
            </a:r>
            <a:r>
              <a:rPr lang="fr-FR" sz="1600" dirty="0"/>
              <a:t>);</a:t>
            </a:r>
          </a:p>
          <a:p>
            <a:pPr marL="0" indent="0">
              <a:buNone/>
            </a:pPr>
            <a:r>
              <a:rPr lang="fr-FR" sz="1600" dirty="0"/>
              <a:t> }</a:t>
            </a:r>
          </a:p>
          <a:p>
            <a:pPr marL="0" indent="0">
              <a:buNone/>
            </a:pPr>
            <a:r>
              <a:rPr lang="fr-FR" sz="1600" dirty="0" err="1"/>
              <a:t>pthread_mutex_unlock</a:t>
            </a:r>
            <a:r>
              <a:rPr lang="fr-FR" sz="1600" dirty="0"/>
              <a:t>(&amp;b-&gt;</a:t>
            </a:r>
            <a:r>
              <a:rPr lang="fr-FR" sz="1600" dirty="0" err="1"/>
              <a:t>mutex</a:t>
            </a:r>
            <a:r>
              <a:rPr lang="fr-FR" sz="1600" dirty="0"/>
              <a:t>);</a:t>
            </a:r>
          </a:p>
          <a:p>
            <a:pPr marL="0" indent="0">
              <a:buNone/>
            </a:pPr>
            <a:r>
              <a:rPr lang="fr-FR" sz="1600" dirty="0"/>
              <a:t>return </a:t>
            </a:r>
            <a:r>
              <a:rPr lang="fr-FR" sz="1600" dirty="0" err="1"/>
              <a:t>ret</a:t>
            </a:r>
            <a:r>
              <a:rPr lang="fr-FR" sz="1600" dirty="0"/>
              <a:t>;</a:t>
            </a:r>
          </a:p>
          <a:p>
            <a:pPr marL="0" indent="0">
              <a:buNone/>
            </a:pPr>
            <a:r>
              <a:rPr lang="fr-FR" sz="1600" dirty="0"/>
              <a:t>}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4681973" y="18053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78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Jeu de la vie </a:t>
            </a:r>
            <a:br>
              <a:rPr lang="fr-FR" dirty="0" smtClean="0"/>
            </a:br>
            <a:r>
              <a:rPr lang="fr-FR" dirty="0" smtClean="0"/>
              <a:t>Vers plus de désynchronisation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Une barrière par frontière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Faire cohabiter plusieurs générations en même temps</a:t>
            </a:r>
          </a:p>
          <a:p>
            <a:pPr lvl="2"/>
            <a:r>
              <a:rPr lang="fr-FR" dirty="0" smtClean="0"/>
              <a:t>Nécessite un compteur de cellules par génération </a:t>
            </a:r>
          </a:p>
          <a:p>
            <a:pPr lvl="1"/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09971"/>
              </p:ext>
            </p:extLst>
          </p:nvPr>
        </p:nvGraphicFramePr>
        <p:xfrm>
          <a:off x="3013007" y="2155252"/>
          <a:ext cx="3138434" cy="2527490"/>
        </p:xfrm>
        <a:graphic>
          <a:graphicData uri="http://schemas.openxmlformats.org/drawingml/2006/table">
            <a:tbl>
              <a:tblPr/>
              <a:tblGrid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  <a:gridCol w="120709"/>
              </a:tblGrid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5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723" marR="11723" marT="11723" marB="0" anchor="b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718048" y="2567960"/>
            <a:ext cx="42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121322" y="2074108"/>
            <a:ext cx="42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0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5017988" y="3634054"/>
            <a:ext cx="42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3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344156" y="3143878"/>
            <a:ext cx="42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04697" y="4096189"/>
            <a:ext cx="42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6045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en parallèle de Y[i] = f(</a:t>
            </a:r>
            <a:r>
              <a:rPr lang="fr-FR" dirty="0" err="1"/>
              <a:t>T,i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fr-FR" sz="1700" dirty="0"/>
              <a:t>#</a:t>
            </a:r>
            <a:r>
              <a:rPr lang="fr-FR" sz="1700" dirty="0" err="1"/>
              <a:t>define</a:t>
            </a:r>
            <a:r>
              <a:rPr lang="fr-FR" sz="1700" dirty="0"/>
              <a:t> NB_ELEM (TAILLE_TRANCHE * NB_THREADS)</a:t>
            </a:r>
          </a:p>
          <a:p>
            <a:pPr marL="0" indent="0">
              <a:buNone/>
            </a:pPr>
            <a:r>
              <a:rPr lang="fr-FR" sz="1700" dirty="0" err="1"/>
              <a:t>pthread_t</a:t>
            </a:r>
            <a:r>
              <a:rPr lang="fr-FR" sz="1700" dirty="0"/>
              <a:t> threads[NB_THREADS];</a:t>
            </a:r>
          </a:p>
          <a:p>
            <a:pPr marL="0" indent="0">
              <a:buNone/>
            </a:pPr>
            <a:r>
              <a:rPr lang="fr-FR" sz="1700" dirty="0"/>
              <a:t>double input[NB_ELEM], output[NB_ELEM];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 err="1"/>
              <a:t>void</a:t>
            </a:r>
            <a:r>
              <a:rPr lang="fr-FR" sz="1700" dirty="0"/>
              <a:t> </a:t>
            </a:r>
            <a:r>
              <a:rPr lang="fr-FR" sz="1700" dirty="0" err="1"/>
              <a:t>appliquer_f</a:t>
            </a:r>
            <a:r>
              <a:rPr lang="fr-FR" sz="1700" dirty="0"/>
              <a:t>(</a:t>
            </a:r>
            <a:r>
              <a:rPr lang="fr-FR" sz="1700" dirty="0" err="1"/>
              <a:t>void</a:t>
            </a:r>
            <a:r>
              <a:rPr lang="fr-FR" sz="1700" dirty="0"/>
              <a:t> *i)	</a:t>
            </a:r>
          </a:p>
          <a:p>
            <a:pPr marL="0" indent="0">
              <a:buNone/>
            </a:pPr>
            <a:r>
              <a:rPr lang="fr-FR" sz="1700" dirty="0" smtClean="0"/>
              <a:t>{ </a:t>
            </a:r>
            <a:endParaRPr lang="fr-FR" sz="1700" dirty="0"/>
          </a:p>
          <a:p>
            <a:pPr marL="0" indent="0">
              <a:buNone/>
            </a:pPr>
            <a:r>
              <a:rPr lang="fr-FR" sz="1700" dirty="0"/>
              <a:t> </a:t>
            </a:r>
            <a:r>
              <a:rPr lang="fr-FR" sz="1700" dirty="0" err="1"/>
              <a:t>int</a:t>
            </a:r>
            <a:r>
              <a:rPr lang="fr-FR" sz="1700" dirty="0"/>
              <a:t> </a:t>
            </a:r>
            <a:r>
              <a:rPr lang="fr-FR" sz="1700" dirty="0" err="1"/>
              <a:t>debut</a:t>
            </a:r>
            <a:r>
              <a:rPr lang="fr-FR" sz="1700" dirty="0"/>
              <a:t> = (</a:t>
            </a:r>
            <a:r>
              <a:rPr lang="fr-FR" sz="1700" dirty="0" err="1"/>
              <a:t>int</a:t>
            </a:r>
            <a:r>
              <a:rPr lang="fr-FR" sz="1700" dirty="0"/>
              <a:t>) i * TAILLE_TRANCHE;</a:t>
            </a:r>
          </a:p>
          <a:p>
            <a:pPr marL="0" indent="0">
              <a:buNone/>
            </a:pPr>
            <a:r>
              <a:rPr lang="fr-FR" sz="1700" dirty="0"/>
              <a:t> </a:t>
            </a:r>
            <a:r>
              <a:rPr lang="fr-FR" sz="1700" dirty="0" err="1"/>
              <a:t>int</a:t>
            </a:r>
            <a:r>
              <a:rPr lang="fr-FR" sz="1700" dirty="0"/>
              <a:t> fin = ((</a:t>
            </a:r>
            <a:r>
              <a:rPr lang="fr-FR" sz="1700" dirty="0" err="1"/>
              <a:t>int</a:t>
            </a:r>
            <a:r>
              <a:rPr lang="fr-FR" sz="1700" dirty="0"/>
              <a:t>) i+1) * TAILLE_TRANCHE;</a:t>
            </a:r>
          </a:p>
          <a:p>
            <a:pPr marL="0" indent="0">
              <a:buNone/>
            </a:pPr>
            <a:r>
              <a:rPr lang="fr-FR" sz="1700" dirty="0"/>
              <a:t> </a:t>
            </a:r>
          </a:p>
          <a:p>
            <a:pPr marL="0" indent="0">
              <a:buNone/>
            </a:pPr>
            <a:r>
              <a:rPr lang="fr-FR" sz="1700" dirty="0"/>
              <a:t> for( </a:t>
            </a:r>
            <a:r>
              <a:rPr lang="fr-FR" sz="1700" dirty="0" err="1"/>
              <a:t>int</a:t>
            </a:r>
            <a:r>
              <a:rPr lang="fr-FR" sz="1700" dirty="0"/>
              <a:t> n= </a:t>
            </a:r>
            <a:r>
              <a:rPr lang="fr-FR" sz="1700" dirty="0" err="1"/>
              <a:t>debut</a:t>
            </a:r>
            <a:r>
              <a:rPr lang="fr-FR" sz="1700" dirty="0"/>
              <a:t>; n &lt; fin; n++)</a:t>
            </a:r>
          </a:p>
          <a:p>
            <a:pPr marL="0" indent="0">
              <a:buNone/>
            </a:pPr>
            <a:r>
              <a:rPr lang="fr-FR" sz="1700" dirty="0"/>
              <a:t>  output[n] = f(</a:t>
            </a:r>
            <a:r>
              <a:rPr lang="fr-FR" sz="1700" dirty="0" err="1"/>
              <a:t>input,n</a:t>
            </a:r>
            <a:r>
              <a:rPr lang="fr-FR" sz="1700" dirty="0"/>
              <a:t>);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/>
              <a:t>//  </a:t>
            </a:r>
            <a:r>
              <a:rPr lang="fr-FR" sz="1700" dirty="0" err="1"/>
              <a:t>pthread_exit</a:t>
            </a:r>
            <a:r>
              <a:rPr lang="fr-FR" sz="1700" dirty="0"/>
              <a:t>(NULL);</a:t>
            </a:r>
          </a:p>
          <a:p>
            <a:pPr marL="0" indent="0">
              <a:buNone/>
            </a:pPr>
            <a:r>
              <a:rPr lang="fr-FR" sz="1700" dirty="0"/>
              <a:t>}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 err="1"/>
              <a:t>int</a:t>
            </a:r>
            <a:r>
              <a:rPr lang="fr-FR" sz="1700" dirty="0"/>
              <a:t> main()</a:t>
            </a:r>
          </a:p>
          <a:p>
            <a:pPr marL="0" indent="0">
              <a:buNone/>
            </a:pPr>
            <a:r>
              <a:rPr lang="fr-FR" sz="1700" dirty="0"/>
              <a:t>{</a:t>
            </a:r>
          </a:p>
          <a:p>
            <a:pPr marL="0" indent="0">
              <a:buNone/>
            </a:pPr>
            <a:r>
              <a:rPr lang="fr-FR" sz="1700" dirty="0"/>
              <a:t>…</a:t>
            </a:r>
          </a:p>
          <a:p>
            <a:pPr marL="0" indent="0">
              <a:buNone/>
            </a:pPr>
            <a:r>
              <a:rPr lang="fr-FR" sz="1700" dirty="0"/>
              <a:t>  for (</a:t>
            </a:r>
            <a:r>
              <a:rPr lang="fr-FR" sz="1700" dirty="0" err="1"/>
              <a:t>int</a:t>
            </a:r>
            <a:r>
              <a:rPr lang="fr-FR" sz="1700" dirty="0"/>
              <a:t> i = 0; i  &lt; NB_THREADS; i++)</a:t>
            </a:r>
          </a:p>
          <a:p>
            <a:pPr marL="0" indent="0">
              <a:buNone/>
            </a:pPr>
            <a:r>
              <a:rPr lang="fr-FR" sz="1700" dirty="0"/>
              <a:t>   </a:t>
            </a:r>
            <a:r>
              <a:rPr lang="fr-FR" sz="1700" dirty="0" err="1"/>
              <a:t>pthread_create</a:t>
            </a:r>
            <a:r>
              <a:rPr lang="fr-FR" sz="1700" dirty="0"/>
              <a:t>(&amp;threads[I], NULL, </a:t>
            </a:r>
            <a:r>
              <a:rPr lang="fr-FR" sz="1700" dirty="0" smtClean="0"/>
              <a:t>       </a:t>
            </a:r>
            <a:br>
              <a:rPr lang="fr-FR" sz="1700" dirty="0" smtClean="0"/>
            </a:br>
            <a:r>
              <a:rPr lang="fr-FR" sz="1700" dirty="0" smtClean="0"/>
              <a:t>                               </a:t>
            </a:r>
            <a:r>
              <a:rPr lang="fr-FR" sz="1700" dirty="0" err="1" smtClean="0"/>
              <a:t>appliquer_f</a:t>
            </a:r>
            <a:r>
              <a:rPr lang="fr-FR" sz="1700" dirty="0"/>
              <a:t>, (</a:t>
            </a:r>
            <a:r>
              <a:rPr lang="fr-FR" sz="1700" dirty="0" err="1"/>
              <a:t>void</a:t>
            </a:r>
            <a:r>
              <a:rPr lang="fr-FR" sz="1700" dirty="0"/>
              <a:t> *)i);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/>
              <a:t> for (</a:t>
            </a:r>
            <a:r>
              <a:rPr lang="fr-FR" sz="1700" dirty="0" err="1"/>
              <a:t>int</a:t>
            </a:r>
            <a:r>
              <a:rPr lang="fr-FR" sz="1700" dirty="0"/>
              <a:t> i = 0; i  &lt; NB_THREADS; i++)</a:t>
            </a:r>
          </a:p>
          <a:p>
            <a:pPr marL="0" indent="0">
              <a:buNone/>
            </a:pPr>
            <a:r>
              <a:rPr lang="fr-FR" sz="1700" dirty="0"/>
              <a:t>   </a:t>
            </a:r>
            <a:r>
              <a:rPr lang="fr-FR" sz="1700" dirty="0" err="1"/>
              <a:t>pthread_join</a:t>
            </a:r>
            <a:r>
              <a:rPr lang="fr-FR" sz="1700" dirty="0"/>
              <a:t>(threads[I], NULL);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/>
              <a:t> ...</a:t>
            </a:r>
          </a:p>
          <a:p>
            <a:pPr marL="0" indent="0">
              <a:buNone/>
            </a:pPr>
            <a:r>
              <a:rPr lang="fr-FR" sz="1700" dirty="0"/>
              <a:t>}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571999" y="5640858"/>
            <a:ext cx="3474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Parallélisation</a:t>
            </a:r>
            <a:r>
              <a:rPr lang="fr-FR" dirty="0"/>
              <a:t> efficace si équilibrée</a:t>
            </a:r>
          </a:p>
        </p:txBody>
      </p:sp>
    </p:spTree>
    <p:extLst>
      <p:ext uri="{BB962C8B-B14F-4D97-AF65-F5344CB8AC3E}">
        <p14:creationId xmlns:p14="http://schemas.microsoft.com/office/powerpoint/2010/main" val="377572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Jeu de la vie </a:t>
            </a:r>
            <a:br>
              <a:rPr lang="fr-FR" dirty="0" smtClean="0"/>
            </a:br>
            <a:r>
              <a:rPr lang="fr-FR" dirty="0" smtClean="0"/>
              <a:t>Encore plus de désynchronisation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Réduire le nombre de synchronisations</a:t>
            </a:r>
          </a:p>
          <a:p>
            <a:pPr lvl="1"/>
            <a:r>
              <a:rPr lang="fr-FR" dirty="0" smtClean="0"/>
              <a:t>On peut calculer l’état d’une cellule sur k étapes  si on connaît l’état des cellules à distance k.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34722"/>
              </p:ext>
            </p:extLst>
          </p:nvPr>
        </p:nvGraphicFramePr>
        <p:xfrm>
          <a:off x="3577045" y="3603724"/>
          <a:ext cx="1714500" cy="1435100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2900"/>
                <a:gridCol w="342900"/>
                <a:gridCol w="342900"/>
              </a:tblGrid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1800" b="0" i="0" u="none" strike="noStrike" dirty="0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1800" b="0" i="0" u="none" strike="noStrike" dirty="0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27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Jeu de la vie </a:t>
            </a:r>
            <a:br>
              <a:rPr lang="fr-FR" dirty="0" smtClean="0"/>
            </a:br>
            <a:r>
              <a:rPr lang="fr-FR" dirty="0" smtClean="0"/>
              <a:t>Encore plus de désynchronisation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Réduire le nombre de synchronisations</a:t>
            </a:r>
          </a:p>
          <a:p>
            <a:pPr lvl="1"/>
            <a:r>
              <a:rPr lang="fr-FR" dirty="0" smtClean="0"/>
              <a:t>On peut calculer l’état d’une cellule sur k étapes  si on connaît l’état des cellules à distance k.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485529"/>
              </p:ext>
            </p:extLst>
          </p:nvPr>
        </p:nvGraphicFramePr>
        <p:xfrm>
          <a:off x="3577045" y="3603724"/>
          <a:ext cx="1714500" cy="1435100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2900"/>
                <a:gridCol w="342900"/>
                <a:gridCol w="342900"/>
              </a:tblGrid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2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Jeu de la vie </a:t>
            </a:r>
            <a:br>
              <a:rPr lang="fr-FR" dirty="0" smtClean="0"/>
            </a:br>
            <a:r>
              <a:rPr lang="fr-FR" dirty="0" smtClean="0"/>
              <a:t>Encore plus de désynchronisation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Réduire le nombre de synchronisations</a:t>
            </a:r>
          </a:p>
          <a:p>
            <a:pPr lvl="1"/>
            <a:r>
              <a:rPr lang="fr-FR" dirty="0" smtClean="0"/>
              <a:t>On peut calculer l’état d’une cellule sur k étapes  si on connaît l’état des cellules à distance k. 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Idée : remplacer des synchronisations par du calcul redondant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24584"/>
              </p:ext>
            </p:extLst>
          </p:nvPr>
        </p:nvGraphicFramePr>
        <p:xfrm>
          <a:off x="3577045" y="3603724"/>
          <a:ext cx="1714500" cy="1435100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2900"/>
                <a:gridCol w="342900"/>
                <a:gridCol w="342900"/>
              </a:tblGrid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38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 d’une zone de recouvrement (</a:t>
            </a:r>
            <a:r>
              <a:rPr lang="fr-FR" dirty="0" err="1" smtClean="0"/>
              <a:t>shadow</a:t>
            </a:r>
            <a:r>
              <a:rPr lang="fr-FR" dirty="0" smtClean="0"/>
              <a:t>-zone)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66917"/>
              </p:ext>
            </p:extLst>
          </p:nvPr>
        </p:nvGraphicFramePr>
        <p:xfrm>
          <a:off x="676677" y="3906690"/>
          <a:ext cx="2208000" cy="2346960"/>
        </p:xfrm>
        <a:graphic>
          <a:graphicData uri="http://schemas.openxmlformats.org/drawingml/2006/table">
            <a:tbl>
              <a:tblPr/>
              <a:tblGrid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952"/>
              </p:ext>
            </p:extLst>
          </p:nvPr>
        </p:nvGraphicFramePr>
        <p:xfrm>
          <a:off x="3953081" y="3906690"/>
          <a:ext cx="1441195" cy="2346960"/>
        </p:xfrm>
        <a:graphic>
          <a:graphicData uri="http://schemas.openxmlformats.org/drawingml/2006/table">
            <a:tbl>
              <a:tblPr/>
              <a:tblGrid>
                <a:gridCol w="205885"/>
                <a:gridCol w="205885"/>
                <a:gridCol w="205885"/>
                <a:gridCol w="205885"/>
                <a:gridCol w="205885"/>
                <a:gridCol w="205885"/>
                <a:gridCol w="20588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91559"/>
              </p:ext>
            </p:extLst>
          </p:nvPr>
        </p:nvGraphicFramePr>
        <p:xfrm>
          <a:off x="6257694" y="3906690"/>
          <a:ext cx="1707713" cy="2346960"/>
        </p:xfrm>
        <a:graphic>
          <a:graphicData uri="http://schemas.openxmlformats.org/drawingml/2006/table">
            <a:tbl>
              <a:tblPr/>
              <a:tblGrid>
                <a:gridCol w="243959"/>
                <a:gridCol w="243959"/>
                <a:gridCol w="243959"/>
                <a:gridCol w="243959"/>
                <a:gridCol w="243959"/>
                <a:gridCol w="243959"/>
                <a:gridCol w="24395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12" name="Égal 11"/>
          <p:cNvSpPr/>
          <p:nvPr/>
        </p:nvSpPr>
        <p:spPr>
          <a:xfrm>
            <a:off x="3166889" y="4876458"/>
            <a:ext cx="533041" cy="547479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Croix 12"/>
          <p:cNvSpPr/>
          <p:nvPr/>
        </p:nvSpPr>
        <p:spPr>
          <a:xfrm>
            <a:off x="5534216" y="5033257"/>
            <a:ext cx="407619" cy="39068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Dupliquer la zone frontière voisine </a:t>
            </a:r>
          </a:p>
          <a:p>
            <a:pPr lvl="1"/>
            <a:r>
              <a:rPr lang="fr-FR" dirty="0" smtClean="0"/>
              <a:t> épaisseur k permet de calculer k étapes sans synchronisation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r>
              <a:rPr lang="fr-FR" dirty="0" smtClean="0"/>
              <a:t>Étape 1</a:t>
            </a:r>
          </a:p>
        </p:txBody>
      </p:sp>
    </p:spTree>
    <p:extLst>
      <p:ext uri="{BB962C8B-B14F-4D97-AF65-F5344CB8AC3E}">
        <p14:creationId xmlns:p14="http://schemas.microsoft.com/office/powerpoint/2010/main" val="13646678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 d’une zone de recouvrement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shadow</a:t>
            </a:r>
            <a:r>
              <a:rPr lang="fr-FR" dirty="0" smtClean="0"/>
              <a:t>-zone)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275574"/>
              </p:ext>
            </p:extLst>
          </p:nvPr>
        </p:nvGraphicFramePr>
        <p:xfrm>
          <a:off x="676677" y="3906690"/>
          <a:ext cx="2208000" cy="2346960"/>
        </p:xfrm>
        <a:graphic>
          <a:graphicData uri="http://schemas.openxmlformats.org/drawingml/2006/table">
            <a:tbl>
              <a:tblPr/>
              <a:tblGrid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75962"/>
              </p:ext>
            </p:extLst>
          </p:nvPr>
        </p:nvGraphicFramePr>
        <p:xfrm>
          <a:off x="3953081" y="3906690"/>
          <a:ext cx="1286110" cy="2346960"/>
        </p:xfrm>
        <a:graphic>
          <a:graphicData uri="http://schemas.openxmlformats.org/drawingml/2006/table">
            <a:tbl>
              <a:tblPr/>
              <a:tblGrid>
                <a:gridCol w="205885"/>
                <a:gridCol w="205885"/>
                <a:gridCol w="205885"/>
                <a:gridCol w="205885"/>
                <a:gridCol w="205885"/>
                <a:gridCol w="205885"/>
                <a:gridCol w="50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12" name="Égal 11"/>
          <p:cNvSpPr/>
          <p:nvPr/>
        </p:nvSpPr>
        <p:spPr>
          <a:xfrm>
            <a:off x="3166889" y="4876458"/>
            <a:ext cx="533041" cy="547479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Croix 12"/>
          <p:cNvSpPr/>
          <p:nvPr/>
        </p:nvSpPr>
        <p:spPr>
          <a:xfrm>
            <a:off x="5687226" y="5033257"/>
            <a:ext cx="407619" cy="39068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Dupliquer la zone frontière voisine </a:t>
            </a:r>
          </a:p>
          <a:p>
            <a:pPr lvl="1"/>
            <a:r>
              <a:rPr lang="fr-FR" dirty="0" smtClean="0"/>
              <a:t> épaisseur k permet de calculer k étapes sans synchronisation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r>
              <a:rPr lang="fr-FR" dirty="0" smtClean="0"/>
              <a:t>Étape 2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93023"/>
              </p:ext>
            </p:extLst>
          </p:nvPr>
        </p:nvGraphicFramePr>
        <p:xfrm>
          <a:off x="6518039" y="3906691"/>
          <a:ext cx="1447368" cy="2346960"/>
        </p:xfrm>
        <a:graphic>
          <a:graphicData uri="http://schemas.openxmlformats.org/drawingml/2006/table">
            <a:tbl>
              <a:tblPr/>
              <a:tblGrid>
                <a:gridCol w="241228"/>
                <a:gridCol w="241228"/>
                <a:gridCol w="241228"/>
                <a:gridCol w="241228"/>
                <a:gridCol w="241228"/>
                <a:gridCol w="24122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037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 d’une zone de recouvrement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shadow</a:t>
            </a:r>
            <a:r>
              <a:rPr lang="fr-FR" dirty="0" smtClean="0"/>
              <a:t> zone)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938402"/>
              </p:ext>
            </p:extLst>
          </p:nvPr>
        </p:nvGraphicFramePr>
        <p:xfrm>
          <a:off x="676677" y="3906690"/>
          <a:ext cx="2208000" cy="2346960"/>
        </p:xfrm>
        <a:graphic>
          <a:graphicData uri="http://schemas.openxmlformats.org/drawingml/2006/table">
            <a:tbl>
              <a:tblPr/>
              <a:tblGrid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12" name="Égal 11"/>
          <p:cNvSpPr/>
          <p:nvPr/>
        </p:nvSpPr>
        <p:spPr>
          <a:xfrm>
            <a:off x="3166889" y="4876458"/>
            <a:ext cx="533041" cy="547479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Croix 12"/>
          <p:cNvSpPr/>
          <p:nvPr/>
        </p:nvSpPr>
        <p:spPr>
          <a:xfrm>
            <a:off x="5687226" y="5033257"/>
            <a:ext cx="407619" cy="39068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Dupliquer la zone frontière voisine </a:t>
            </a:r>
          </a:p>
          <a:p>
            <a:pPr lvl="1"/>
            <a:r>
              <a:rPr lang="fr-FR" dirty="0" smtClean="0"/>
              <a:t> épaisseur k permet de calculer k étapes sans synchronisation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r>
              <a:rPr lang="fr-FR" dirty="0" smtClean="0"/>
              <a:t>Étape 3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974270"/>
              </p:ext>
            </p:extLst>
          </p:nvPr>
        </p:nvGraphicFramePr>
        <p:xfrm>
          <a:off x="3972726" y="3906691"/>
          <a:ext cx="999960" cy="2346960"/>
        </p:xfrm>
        <a:graphic>
          <a:graphicData uri="http://schemas.openxmlformats.org/drawingml/2006/table">
            <a:tbl>
              <a:tblPr/>
              <a:tblGrid>
                <a:gridCol w="199992"/>
                <a:gridCol w="199992"/>
                <a:gridCol w="199992"/>
                <a:gridCol w="199992"/>
                <a:gridCol w="19999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26071"/>
              </p:ext>
            </p:extLst>
          </p:nvPr>
        </p:nvGraphicFramePr>
        <p:xfrm>
          <a:off x="6716948" y="3906691"/>
          <a:ext cx="1248461" cy="2346960"/>
        </p:xfrm>
        <a:graphic>
          <a:graphicData uri="http://schemas.openxmlformats.org/drawingml/2006/table">
            <a:tbl>
              <a:tblPr/>
              <a:tblGrid>
                <a:gridCol w="342665"/>
                <a:gridCol w="226449"/>
                <a:gridCol w="226449"/>
                <a:gridCol w="226449"/>
                <a:gridCol w="22644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6517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 d’une zone de recouvrement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shadow</a:t>
            </a:r>
            <a:r>
              <a:rPr lang="fr-FR" dirty="0" smtClean="0"/>
              <a:t> zone)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687181"/>
              </p:ext>
            </p:extLst>
          </p:nvPr>
        </p:nvGraphicFramePr>
        <p:xfrm>
          <a:off x="676677" y="3906690"/>
          <a:ext cx="2208000" cy="2346960"/>
        </p:xfrm>
        <a:graphic>
          <a:graphicData uri="http://schemas.openxmlformats.org/drawingml/2006/table">
            <a:tbl>
              <a:tblPr/>
              <a:tblGrid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12" name="Égal 11"/>
          <p:cNvSpPr/>
          <p:nvPr/>
        </p:nvSpPr>
        <p:spPr>
          <a:xfrm>
            <a:off x="3166889" y="4876458"/>
            <a:ext cx="533041" cy="547479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Croix 12"/>
          <p:cNvSpPr/>
          <p:nvPr/>
        </p:nvSpPr>
        <p:spPr>
          <a:xfrm>
            <a:off x="5687226" y="5033257"/>
            <a:ext cx="407619" cy="39068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57200" y="1600201"/>
            <a:ext cx="8229600" cy="2306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Dupliquer la zone frontière voisine</a:t>
            </a:r>
          </a:p>
          <a:p>
            <a:pPr lvl="1"/>
            <a:r>
              <a:rPr lang="fr-FR" dirty="0" smtClean="0"/>
              <a:t> épaisseur k permet de calculer k étapes sans synchronisation</a:t>
            </a:r>
          </a:p>
          <a:p>
            <a:pPr lvl="1"/>
            <a:r>
              <a:rPr lang="fr-FR" dirty="0" smtClean="0"/>
              <a:t>Nécessite une barrière puis une recopie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58209"/>
              </p:ext>
            </p:extLst>
          </p:nvPr>
        </p:nvGraphicFramePr>
        <p:xfrm>
          <a:off x="3972726" y="3906691"/>
          <a:ext cx="999960" cy="2346960"/>
        </p:xfrm>
        <a:graphic>
          <a:graphicData uri="http://schemas.openxmlformats.org/drawingml/2006/table">
            <a:tbl>
              <a:tblPr/>
              <a:tblGrid>
                <a:gridCol w="199992"/>
                <a:gridCol w="199992"/>
                <a:gridCol w="199992"/>
                <a:gridCol w="199992"/>
                <a:gridCol w="19999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163501"/>
              </p:ext>
            </p:extLst>
          </p:nvPr>
        </p:nvGraphicFramePr>
        <p:xfrm>
          <a:off x="6716948" y="3906691"/>
          <a:ext cx="1248461" cy="2346960"/>
        </p:xfrm>
        <a:graphic>
          <a:graphicData uri="http://schemas.openxmlformats.org/drawingml/2006/table">
            <a:tbl>
              <a:tblPr/>
              <a:tblGrid>
                <a:gridCol w="342665"/>
                <a:gridCol w="226449"/>
                <a:gridCol w="226449"/>
                <a:gridCol w="226449"/>
                <a:gridCol w="22644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2281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 d’une zone de recouvrement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shadow</a:t>
            </a:r>
            <a:r>
              <a:rPr lang="fr-FR" dirty="0" smtClean="0"/>
              <a:t> zone)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264134"/>
              </p:ext>
            </p:extLst>
          </p:nvPr>
        </p:nvGraphicFramePr>
        <p:xfrm>
          <a:off x="676677" y="3906690"/>
          <a:ext cx="2208000" cy="2346960"/>
        </p:xfrm>
        <a:graphic>
          <a:graphicData uri="http://schemas.openxmlformats.org/drawingml/2006/table">
            <a:tbl>
              <a:tblPr/>
              <a:tblGrid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  <a:gridCol w="220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98488"/>
              </p:ext>
            </p:extLst>
          </p:nvPr>
        </p:nvGraphicFramePr>
        <p:xfrm>
          <a:off x="3953081" y="3906690"/>
          <a:ext cx="1441195" cy="2346960"/>
        </p:xfrm>
        <a:graphic>
          <a:graphicData uri="http://schemas.openxmlformats.org/drawingml/2006/table">
            <a:tbl>
              <a:tblPr/>
              <a:tblGrid>
                <a:gridCol w="205885"/>
                <a:gridCol w="205885"/>
                <a:gridCol w="205885"/>
                <a:gridCol w="205885"/>
                <a:gridCol w="205885"/>
                <a:gridCol w="205885"/>
                <a:gridCol w="20588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548124"/>
              </p:ext>
            </p:extLst>
          </p:nvPr>
        </p:nvGraphicFramePr>
        <p:xfrm>
          <a:off x="6257694" y="3906690"/>
          <a:ext cx="1707713" cy="2346960"/>
        </p:xfrm>
        <a:graphic>
          <a:graphicData uri="http://schemas.openxmlformats.org/drawingml/2006/table">
            <a:tbl>
              <a:tblPr/>
              <a:tblGrid>
                <a:gridCol w="243959"/>
                <a:gridCol w="243959"/>
                <a:gridCol w="243959"/>
                <a:gridCol w="243959"/>
                <a:gridCol w="243959"/>
                <a:gridCol w="243959"/>
                <a:gridCol w="24395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12" name="Égal 11"/>
          <p:cNvSpPr/>
          <p:nvPr/>
        </p:nvSpPr>
        <p:spPr>
          <a:xfrm>
            <a:off x="3166889" y="4876458"/>
            <a:ext cx="533041" cy="547479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Croix 12"/>
          <p:cNvSpPr/>
          <p:nvPr/>
        </p:nvSpPr>
        <p:spPr>
          <a:xfrm>
            <a:off x="5534216" y="5033257"/>
            <a:ext cx="407619" cy="39068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57200" y="1600201"/>
            <a:ext cx="8229600" cy="2306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Dupliquer la zone frontière </a:t>
            </a:r>
          </a:p>
          <a:p>
            <a:pPr lvl="1"/>
            <a:r>
              <a:rPr lang="fr-FR" dirty="0" smtClean="0"/>
              <a:t> épaisseur k permet de calculer k étapes sans synchronisation</a:t>
            </a:r>
          </a:p>
          <a:p>
            <a:pPr lvl="1"/>
            <a:r>
              <a:rPr lang="fr-FR" dirty="0"/>
              <a:t>Nécessite une barrière puis une </a:t>
            </a:r>
            <a:r>
              <a:rPr lang="fr-FR" dirty="0" smtClean="0"/>
              <a:t>recopie</a:t>
            </a:r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658799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sur le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Programmer avec les threads </a:t>
            </a:r>
          </a:p>
          <a:p>
            <a:pPr lvl="1"/>
            <a:r>
              <a:rPr lang="fr-FR" dirty="0" smtClean="0"/>
              <a:t>C’est bien car</a:t>
            </a:r>
          </a:p>
          <a:p>
            <a:pPr lvl="2"/>
            <a:r>
              <a:rPr lang="fr-FR" dirty="0" smtClean="0"/>
              <a:t>On contrôle tout</a:t>
            </a:r>
          </a:p>
          <a:p>
            <a:pPr lvl="2"/>
            <a:r>
              <a:rPr lang="fr-FR" dirty="0"/>
              <a:t>O</a:t>
            </a:r>
            <a:r>
              <a:rPr lang="fr-FR" dirty="0" smtClean="0"/>
              <a:t>n peut inventer ses propres mécanismes de synchronisation</a:t>
            </a:r>
          </a:p>
          <a:p>
            <a:pPr lvl="1"/>
            <a:r>
              <a:rPr lang="fr-FR" dirty="0" smtClean="0"/>
              <a:t>Mais c’est un peu pénible…</a:t>
            </a:r>
          </a:p>
          <a:p>
            <a:pPr lvl="2"/>
            <a:r>
              <a:rPr lang="fr-FR" dirty="0" smtClean="0"/>
              <a:t>Surtout pour </a:t>
            </a:r>
            <a:r>
              <a:rPr lang="fr-FR" dirty="0"/>
              <a:t>un non informaticien</a:t>
            </a:r>
          </a:p>
          <a:p>
            <a:pPr lvl="2"/>
            <a:r>
              <a:rPr lang="fr-FR" dirty="0" smtClean="0"/>
              <a:t>Souvent les mêmes schémas</a:t>
            </a:r>
          </a:p>
          <a:p>
            <a:pPr lvl="2"/>
            <a:r>
              <a:rPr lang="fr-FR" dirty="0" smtClean="0"/>
              <a:t>Modification lourde du code</a:t>
            </a:r>
          </a:p>
          <a:p>
            <a:r>
              <a:rPr lang="fr-FR" dirty="0" smtClean="0"/>
              <a:t>Synchronisation / calcul redondant / Mémoire</a:t>
            </a:r>
          </a:p>
          <a:p>
            <a:pPr lvl="1"/>
            <a:r>
              <a:rPr lang="fr-FR" dirty="0" smtClean="0"/>
              <a:t>Un compromis subtil </a:t>
            </a:r>
          </a:p>
        </p:txBody>
      </p:sp>
    </p:spTree>
    <p:extLst>
      <p:ext uri="{BB962C8B-B14F-4D97-AF65-F5344CB8AC3E}">
        <p14:creationId xmlns:p14="http://schemas.microsoft.com/office/powerpoint/2010/main" val="122350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en parallèle de Y[i] = f(</a:t>
            </a:r>
            <a:r>
              <a:rPr lang="fr-FR" dirty="0" err="1"/>
              <a:t>T,i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sz="4200" dirty="0" smtClean="0"/>
              <a:t>Solution statique </a:t>
            </a:r>
            <a:r>
              <a:rPr lang="fr-FR" sz="4200" dirty="0" err="1" smtClean="0"/>
              <a:t>Speedup</a:t>
            </a:r>
            <a:r>
              <a:rPr lang="fr-FR" sz="4200" dirty="0" smtClean="0"/>
              <a:t> limité à 2 si un thread a la moitié du travail</a:t>
            </a:r>
          </a:p>
          <a:p>
            <a:pPr lvl="1"/>
            <a:endParaRPr lang="fr-FR" sz="3800" dirty="0" smtClean="0"/>
          </a:p>
          <a:p>
            <a:r>
              <a:rPr lang="fr-FR" sz="4200" dirty="0" smtClean="0"/>
              <a:t>Approche dynamique pour limiter </a:t>
            </a:r>
            <a:r>
              <a:rPr lang="fr-FR" sz="4200" dirty="0"/>
              <a:t>c</a:t>
            </a:r>
            <a:r>
              <a:rPr lang="fr-FR" sz="4200" dirty="0" smtClean="0"/>
              <a:t>e risque</a:t>
            </a:r>
          </a:p>
          <a:p>
            <a:pPr lvl="1"/>
            <a:r>
              <a:rPr lang="fr-FR" sz="3800" dirty="0" smtClean="0"/>
              <a:t>Utiliser un distributeur d’indices</a:t>
            </a:r>
          </a:p>
          <a:p>
            <a:pPr marL="457200" lvl="1" indent="0">
              <a:buNone/>
            </a:pPr>
            <a:endParaRPr lang="fr-FR" sz="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dirty="0" err="1"/>
              <a:t>pthread_mutex_t</a:t>
            </a:r>
            <a:r>
              <a:rPr lang="fr-FR" dirty="0"/>
              <a:t> </a:t>
            </a:r>
            <a:r>
              <a:rPr lang="fr-FR" dirty="0" err="1" smtClean="0"/>
              <a:t>mutex</a:t>
            </a:r>
            <a:r>
              <a:rPr lang="fr-FR" dirty="0"/>
              <a:t> </a:t>
            </a:r>
            <a:r>
              <a:rPr lang="fr-FR" dirty="0" smtClean="0"/>
              <a:t>= PTHREAD_MUTEX_INITIALIZER;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int</a:t>
            </a:r>
            <a:r>
              <a:rPr lang="fr-FR" dirty="0"/>
              <a:t> indice = 0;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 err="1"/>
              <a:t>int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obtenir_indice</a:t>
            </a:r>
            <a:r>
              <a:rPr lang="fr-FR" dirty="0"/>
              <a:t>()</a:t>
            </a:r>
          </a:p>
          <a:p>
            <a:pPr marL="0" indent="0">
              <a:buNone/>
            </a:pPr>
            <a:r>
              <a:rPr lang="fr-FR" dirty="0"/>
              <a:t>{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int</a:t>
            </a:r>
            <a:r>
              <a:rPr lang="fr-FR" dirty="0"/>
              <a:t> k;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pthread_mutex_lock</a:t>
            </a:r>
            <a:r>
              <a:rPr lang="fr-FR" dirty="0"/>
              <a:t>(&amp;</a:t>
            </a:r>
            <a:r>
              <a:rPr lang="fr-FR" dirty="0" err="1"/>
              <a:t>mutex</a:t>
            </a:r>
            <a:r>
              <a:rPr lang="fr-FR" dirty="0"/>
              <a:t>);</a:t>
            </a:r>
          </a:p>
          <a:p>
            <a:pPr marL="0" indent="0">
              <a:buNone/>
            </a:pPr>
            <a:r>
              <a:rPr lang="fr-FR" dirty="0"/>
              <a:t>  k = indice++;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 err="1"/>
              <a:t>pthread_mutex_unlock</a:t>
            </a:r>
            <a:r>
              <a:rPr lang="fr-FR" dirty="0"/>
              <a:t>(&amp;</a:t>
            </a:r>
            <a:r>
              <a:rPr lang="fr-FR" dirty="0" err="1"/>
              <a:t>mutex</a:t>
            </a:r>
            <a:r>
              <a:rPr lang="fr-FR" dirty="0"/>
              <a:t>);</a:t>
            </a:r>
          </a:p>
          <a:p>
            <a:pPr marL="0" indent="0">
              <a:buNone/>
            </a:pPr>
            <a:r>
              <a:rPr lang="fr-FR" dirty="0"/>
              <a:t>  return (indice &gt; NB_ELEM) ? -1 : indice;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appliquer_f</a:t>
            </a:r>
            <a:r>
              <a:rPr lang="fr-FR" dirty="0"/>
              <a:t>(</a:t>
            </a:r>
            <a:r>
              <a:rPr lang="fr-FR" dirty="0" err="1"/>
              <a:t>void</a:t>
            </a:r>
            <a:r>
              <a:rPr lang="fr-FR" dirty="0"/>
              <a:t> *i)</a:t>
            </a:r>
          </a:p>
          <a:p>
            <a:pPr marL="0" indent="0">
              <a:buNone/>
            </a:pPr>
            <a:r>
              <a:rPr lang="fr-FR" dirty="0"/>
              <a:t>{</a:t>
            </a:r>
          </a:p>
          <a:p>
            <a:pPr marL="0" indent="0">
              <a:buNone/>
            </a:pPr>
            <a:r>
              <a:rPr lang="fr-FR" dirty="0"/>
              <a:t> </a:t>
            </a:r>
            <a:r>
              <a:rPr lang="fr-FR" dirty="0" err="1" smtClean="0"/>
              <a:t>int</a:t>
            </a:r>
            <a:r>
              <a:rPr lang="fr-FR" dirty="0" smtClean="0"/>
              <a:t> n;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err="1" smtClean="0"/>
              <a:t>while</a:t>
            </a:r>
            <a:r>
              <a:rPr lang="fr-FR" dirty="0" smtClean="0"/>
              <a:t>( (n</a:t>
            </a:r>
            <a:r>
              <a:rPr lang="fr-FR" dirty="0"/>
              <a:t>= </a:t>
            </a:r>
            <a:r>
              <a:rPr lang="fr-FR" dirty="0" err="1"/>
              <a:t>obtenir_indice</a:t>
            </a:r>
            <a:r>
              <a:rPr lang="fr-FR" dirty="0"/>
              <a:t>(</a:t>
            </a:r>
            <a:r>
              <a:rPr lang="fr-FR" dirty="0" smtClean="0"/>
              <a:t>)) </a:t>
            </a:r>
            <a:r>
              <a:rPr lang="fr-FR" dirty="0"/>
              <a:t>&gt; </a:t>
            </a:r>
            <a:r>
              <a:rPr lang="fr-FR" dirty="0" smtClean="0"/>
              <a:t>0)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output[n] = f(</a:t>
            </a:r>
            <a:r>
              <a:rPr lang="fr-FR" dirty="0" err="1"/>
              <a:t>input,n</a:t>
            </a:r>
            <a:r>
              <a:rPr lang="fr-FR" dirty="0"/>
              <a:t>);</a:t>
            </a:r>
          </a:p>
          <a:p>
            <a:pPr marL="0" indent="0">
              <a:buNone/>
            </a:pPr>
            <a:r>
              <a:rPr lang="fr-FR" dirty="0" smtClean="0"/>
              <a:t>}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629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Coût de la synchronisation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4598457"/>
            <a:ext cx="8229600" cy="1527706"/>
          </a:xfrm>
        </p:spPr>
        <p:txBody>
          <a:bodyPr>
            <a:normAutofit/>
          </a:bodyPr>
          <a:lstStyle/>
          <a:p>
            <a:r>
              <a:rPr lang="fr-FR" sz="2000" dirty="0"/>
              <a:t>Speed-up obtenus avec un programme trivial comprenant une section critique représentant </a:t>
            </a:r>
            <a:r>
              <a:rPr lang="fr-FR" sz="2000" dirty="0" smtClean="0"/>
              <a:t>un peu moins de 5%, </a:t>
            </a:r>
            <a:r>
              <a:rPr lang="fr-FR" sz="2000" dirty="0"/>
              <a:t>10% et 20%  du temps de calcul sur une machine à 24 processeurs.</a:t>
            </a:r>
          </a:p>
          <a:p>
            <a:endParaRPr lang="fr-FR" dirty="0"/>
          </a:p>
        </p:txBody>
      </p:sp>
      <p:graphicFrame>
        <p:nvGraphicFramePr>
          <p:cNvPr id="5" name="G 1"/>
          <p:cNvGraphicFramePr/>
          <p:nvPr>
            <p:extLst>
              <p:ext uri="{D42A27DB-BD31-4B8C-83A1-F6EECF244321}">
                <p14:modId xmlns:p14="http://schemas.microsoft.com/office/powerpoint/2010/main" val="1041025894"/>
              </p:ext>
            </p:extLst>
          </p:nvPr>
        </p:nvGraphicFramePr>
        <p:xfrm>
          <a:off x="1566443" y="1417638"/>
          <a:ext cx="5203856" cy="343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816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Application (Examen 2008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i="1" dirty="0" smtClean="0"/>
              <a:t>Il </a:t>
            </a:r>
            <a:r>
              <a:rPr lang="fr-FR" sz="2400" i="1" dirty="0"/>
              <a:t>s’agit de paralléliser le plus efficacement possible la boucle suivante (en modifiant au besoin le code): </a:t>
            </a:r>
            <a:endParaRPr lang="fr-FR" sz="2400" i="1" dirty="0" smtClean="0"/>
          </a:p>
          <a:p>
            <a:endParaRPr lang="fr-FR" sz="2400" dirty="0"/>
          </a:p>
          <a:p>
            <a:pPr marL="0" indent="0">
              <a:buNone/>
            </a:pPr>
            <a:r>
              <a:rPr lang="fr-FR" sz="2400" i="1" dirty="0" smtClean="0"/>
              <a:t>			for</a:t>
            </a:r>
            <a:r>
              <a:rPr lang="fr-FR" sz="2400" i="1" dirty="0"/>
              <a:t>(i=0 ; i &lt; 1000 ; i++)	</a:t>
            </a:r>
            <a:br>
              <a:rPr lang="fr-FR" sz="2400" i="1" dirty="0"/>
            </a:br>
            <a:r>
              <a:rPr lang="fr-FR" sz="2400" i="1" dirty="0"/>
              <a:t>    </a:t>
            </a:r>
            <a:r>
              <a:rPr lang="fr-FR" sz="2400" i="1" dirty="0" smtClean="0"/>
              <a:t>					s </a:t>
            </a:r>
            <a:r>
              <a:rPr lang="fr-FR" sz="2400" i="1" dirty="0"/>
              <a:t>+= f(i) </a:t>
            </a:r>
            <a:r>
              <a:rPr lang="fr-FR" sz="2400" i="1" dirty="0" smtClean="0"/>
              <a:t>;</a:t>
            </a:r>
          </a:p>
          <a:p>
            <a:pPr marL="0" indent="0">
              <a:buNone/>
            </a:pPr>
            <a:endParaRPr lang="fr-FR" sz="2400" dirty="0"/>
          </a:p>
          <a:p>
            <a:pPr lvl="1"/>
            <a:r>
              <a:rPr lang="fr-FR" sz="2000" i="1" dirty="0" smtClean="0"/>
              <a:t>En supposant que le temps de calcul de f(i) ne dépends pas de la valeur de i ;</a:t>
            </a:r>
            <a:endParaRPr lang="fr-FR" sz="2000" dirty="0" smtClean="0"/>
          </a:p>
          <a:p>
            <a:pPr lvl="1"/>
            <a:r>
              <a:rPr lang="fr-FR" sz="2000" i="1" dirty="0" smtClean="0"/>
              <a:t>En </a:t>
            </a:r>
            <a:r>
              <a:rPr lang="fr-FR" sz="2000" i="1" dirty="0"/>
              <a:t>supposant que le temps de calcul de f(i+1) est toujours (très) supérieur à celui de f(i).</a:t>
            </a:r>
            <a:r>
              <a:rPr lang="fr-FR" sz="2000" b="1" i="1" dirty="0"/>
              <a:t> 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13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fr-FR" sz="2800" dirty="0" smtClean="0"/>
              <a:t>Equilibrage de charge : un problème difficile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fr-FR" dirty="0" smtClean="0"/>
              <a:t>Approche statique très performante si l’on sait équilibrer la charge à l’avance</a:t>
            </a:r>
          </a:p>
          <a:p>
            <a:pPr lvl="2"/>
            <a:r>
              <a:rPr lang="fr-FR" dirty="0" smtClean="0"/>
              <a:t>Impossible pour les </a:t>
            </a:r>
            <a:r>
              <a:rPr lang="fr-FR" dirty="0"/>
              <a:t>problèmes </a:t>
            </a:r>
            <a:r>
              <a:rPr lang="fr-FR" i="1" dirty="0"/>
              <a:t>irréguliers</a:t>
            </a:r>
            <a:r>
              <a:rPr lang="fr-FR" dirty="0"/>
              <a:t> </a:t>
            </a:r>
            <a:endParaRPr lang="fr-FR" dirty="0" smtClean="0"/>
          </a:p>
          <a:p>
            <a:pPr lvl="3"/>
            <a:r>
              <a:rPr lang="fr-FR" dirty="0" smtClean="0"/>
              <a:t>la </a:t>
            </a:r>
            <a:r>
              <a:rPr lang="fr-FR" dirty="0"/>
              <a:t>complexité du traitement est plus liée à la valeur des données qu’à leur structuration </a:t>
            </a:r>
            <a:endParaRPr lang="fr-FR" dirty="0" smtClean="0"/>
          </a:p>
          <a:p>
            <a:pPr lvl="1"/>
            <a:r>
              <a:rPr lang="fr-FR" dirty="0" smtClean="0"/>
              <a:t>Un recourt : approche dynamique 	</a:t>
            </a:r>
          </a:p>
          <a:p>
            <a:pPr lvl="2"/>
            <a:r>
              <a:rPr lang="fr-FR" dirty="0" smtClean="0"/>
              <a:t>Augmente la probabilité d’équilibrer la charge</a:t>
            </a:r>
          </a:p>
          <a:p>
            <a:pPr lvl="2"/>
            <a:r>
              <a:rPr lang="fr-FR" dirty="0" smtClean="0"/>
              <a:t>N’est pas à l’abri d’un manque de chance</a:t>
            </a:r>
          </a:p>
          <a:p>
            <a:pPr lvl="2"/>
            <a:r>
              <a:rPr lang="fr-FR" dirty="0"/>
              <a:t>Augmente la </a:t>
            </a:r>
            <a:r>
              <a:rPr lang="fr-FR" dirty="0" smtClean="0"/>
              <a:t>synchronisation</a:t>
            </a:r>
          </a:p>
          <a:p>
            <a:pPr lvl="1"/>
            <a:r>
              <a:rPr lang="fr-FR" dirty="0" smtClean="0"/>
              <a:t>Un compromis : jouer sur la granularité</a:t>
            </a:r>
          </a:p>
          <a:p>
            <a:pPr lvl="2"/>
            <a:r>
              <a:rPr lang="fr-FR" dirty="0" smtClean="0"/>
              <a:t>Distribuer des tranches d’indices de tailles intermédiaires</a:t>
            </a:r>
          </a:p>
          <a:p>
            <a:pPr lvl="1"/>
            <a:r>
              <a:rPr lang="fr-FR" dirty="0" smtClean="0"/>
              <a:t>Voler du travail</a:t>
            </a:r>
          </a:p>
          <a:p>
            <a:pPr lvl="2"/>
            <a:r>
              <a:rPr lang="fr-FR" dirty="0" smtClean="0"/>
              <a:t>Un processeur inoccupé prend des indices à un autre processeur</a:t>
            </a:r>
          </a:p>
          <a:p>
            <a:pPr lvl="1"/>
            <a:r>
              <a:rPr lang="fr-FR" dirty="0" smtClean="0"/>
              <a:t>Augmenter le nombre de threads</a:t>
            </a:r>
          </a:p>
          <a:p>
            <a:pPr lvl="2"/>
            <a:r>
              <a:rPr lang="fr-FR" dirty="0" smtClean="0"/>
              <a:t>Et laisser faire le système d’exploitation…</a:t>
            </a:r>
            <a:endParaRPr lang="fr-FR" dirty="0"/>
          </a:p>
          <a:p>
            <a:pPr lvl="3"/>
            <a:endParaRPr lang="fr-FR" dirty="0"/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561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Calculer </a:t>
            </a:r>
            <a:r>
              <a:rPr lang="fr-FR" dirty="0"/>
              <a:t>Y[i] = </a:t>
            </a:r>
            <a:r>
              <a:rPr lang="fr-FR" dirty="0" err="1" smtClean="0"/>
              <a:t>f^k</a:t>
            </a:r>
            <a:r>
              <a:rPr lang="fr-FR" dirty="0" smtClean="0"/>
              <a:t>(</a:t>
            </a:r>
            <a:r>
              <a:rPr lang="fr-FR" dirty="0" err="1"/>
              <a:t>T,i</a:t>
            </a:r>
            <a:r>
              <a:rPr lang="fr-FR" dirty="0"/>
              <a:t>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fr-FR" sz="1700" dirty="0"/>
              <a:t>#</a:t>
            </a:r>
            <a:r>
              <a:rPr lang="fr-FR" sz="1700" dirty="0" err="1"/>
              <a:t>define</a:t>
            </a:r>
            <a:r>
              <a:rPr lang="fr-FR" sz="1700" dirty="0"/>
              <a:t> NB_ELEM (TAILLE_TRANCHE * NB_THREADS)</a:t>
            </a:r>
          </a:p>
          <a:p>
            <a:pPr marL="0" indent="0">
              <a:buNone/>
            </a:pPr>
            <a:r>
              <a:rPr lang="fr-FR" sz="1700" dirty="0" err="1"/>
              <a:t>pthread_t</a:t>
            </a:r>
            <a:r>
              <a:rPr lang="fr-FR" sz="1700" dirty="0"/>
              <a:t> threads[NB_THREADS];</a:t>
            </a:r>
          </a:p>
          <a:p>
            <a:pPr marL="0" indent="0">
              <a:buNone/>
            </a:pPr>
            <a:r>
              <a:rPr lang="fr-FR" sz="1700" dirty="0"/>
              <a:t>double input[NB_ELEM], output[NB_ELEM];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 err="1"/>
              <a:t>void</a:t>
            </a:r>
            <a:r>
              <a:rPr lang="fr-FR" sz="1700" dirty="0"/>
              <a:t> </a:t>
            </a:r>
            <a:r>
              <a:rPr lang="fr-FR" sz="1700" dirty="0" err="1"/>
              <a:t>appliquer_f</a:t>
            </a:r>
            <a:r>
              <a:rPr lang="fr-FR" sz="1700" dirty="0"/>
              <a:t>(</a:t>
            </a:r>
            <a:r>
              <a:rPr lang="fr-FR" sz="1700" dirty="0" err="1"/>
              <a:t>void</a:t>
            </a:r>
            <a:r>
              <a:rPr lang="fr-FR" sz="1700" dirty="0"/>
              <a:t> *i)	</a:t>
            </a:r>
          </a:p>
          <a:p>
            <a:pPr marL="0" indent="0">
              <a:buNone/>
            </a:pPr>
            <a:r>
              <a:rPr lang="fr-FR" sz="1700" dirty="0" smtClean="0"/>
              <a:t>{ </a:t>
            </a:r>
            <a:endParaRPr lang="fr-FR" sz="1700" dirty="0"/>
          </a:p>
          <a:p>
            <a:pPr marL="0" indent="0">
              <a:buNone/>
            </a:pPr>
            <a:r>
              <a:rPr lang="fr-FR" sz="1700" dirty="0"/>
              <a:t> </a:t>
            </a:r>
            <a:r>
              <a:rPr lang="fr-FR" sz="1700" dirty="0" err="1"/>
              <a:t>int</a:t>
            </a:r>
            <a:r>
              <a:rPr lang="fr-FR" sz="1700" dirty="0"/>
              <a:t> </a:t>
            </a:r>
            <a:r>
              <a:rPr lang="fr-FR" sz="1700" dirty="0" err="1"/>
              <a:t>debut</a:t>
            </a:r>
            <a:r>
              <a:rPr lang="fr-FR" sz="1700" dirty="0"/>
              <a:t> = (</a:t>
            </a:r>
            <a:r>
              <a:rPr lang="fr-FR" sz="1700" dirty="0" err="1"/>
              <a:t>int</a:t>
            </a:r>
            <a:r>
              <a:rPr lang="fr-FR" sz="1700" dirty="0"/>
              <a:t>) i * TAILLE_TRANCHE;</a:t>
            </a:r>
          </a:p>
          <a:p>
            <a:pPr marL="0" indent="0">
              <a:buNone/>
            </a:pPr>
            <a:r>
              <a:rPr lang="fr-FR" sz="1700" dirty="0"/>
              <a:t> </a:t>
            </a:r>
            <a:r>
              <a:rPr lang="fr-FR" sz="1700" dirty="0" err="1"/>
              <a:t>int</a:t>
            </a:r>
            <a:r>
              <a:rPr lang="fr-FR" sz="1700" dirty="0"/>
              <a:t> fin = ((</a:t>
            </a:r>
            <a:r>
              <a:rPr lang="fr-FR" sz="1700" dirty="0" err="1"/>
              <a:t>int</a:t>
            </a:r>
            <a:r>
              <a:rPr lang="fr-FR" sz="1700" dirty="0"/>
              <a:t>) i+1) * TAILLE_TRANCHE;</a:t>
            </a:r>
          </a:p>
          <a:p>
            <a:pPr marL="0" indent="0">
              <a:buNone/>
            </a:pPr>
            <a:r>
              <a:rPr lang="fr-FR" sz="1700" dirty="0"/>
              <a:t> </a:t>
            </a:r>
          </a:p>
          <a:p>
            <a:pPr marL="0" indent="0">
              <a:buNone/>
            </a:pPr>
            <a:r>
              <a:rPr lang="fr-FR" sz="1700" dirty="0"/>
              <a:t> for( </a:t>
            </a:r>
            <a:r>
              <a:rPr lang="fr-FR" sz="1700" dirty="0" err="1"/>
              <a:t>int</a:t>
            </a:r>
            <a:r>
              <a:rPr lang="fr-FR" sz="1700" dirty="0"/>
              <a:t> n= </a:t>
            </a:r>
            <a:r>
              <a:rPr lang="fr-FR" sz="1700" dirty="0" err="1"/>
              <a:t>debut</a:t>
            </a:r>
            <a:r>
              <a:rPr lang="fr-FR" sz="1700" dirty="0"/>
              <a:t>; n &lt; fin; n++)</a:t>
            </a:r>
          </a:p>
          <a:p>
            <a:pPr marL="0" indent="0">
              <a:buNone/>
            </a:pPr>
            <a:r>
              <a:rPr lang="fr-FR" sz="1700" dirty="0"/>
              <a:t>  output[n] = f(</a:t>
            </a:r>
            <a:r>
              <a:rPr lang="fr-FR" sz="1700" dirty="0" err="1"/>
              <a:t>input,n</a:t>
            </a:r>
            <a:r>
              <a:rPr lang="fr-FR" sz="1700" dirty="0"/>
              <a:t>);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/>
              <a:t>//  </a:t>
            </a:r>
            <a:r>
              <a:rPr lang="fr-FR" sz="1700" dirty="0" err="1"/>
              <a:t>pthread_exit</a:t>
            </a:r>
            <a:r>
              <a:rPr lang="fr-FR" sz="1700" dirty="0"/>
              <a:t>(NULL);</a:t>
            </a:r>
          </a:p>
          <a:p>
            <a:pPr marL="0" indent="0">
              <a:buNone/>
            </a:pPr>
            <a:r>
              <a:rPr lang="fr-FR" sz="1700" dirty="0"/>
              <a:t>}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 err="1"/>
              <a:t>int</a:t>
            </a:r>
            <a:r>
              <a:rPr lang="fr-FR" sz="1700" dirty="0"/>
              <a:t> main()</a:t>
            </a:r>
          </a:p>
          <a:p>
            <a:pPr marL="0" indent="0">
              <a:buNone/>
            </a:pPr>
            <a:r>
              <a:rPr lang="fr-FR" sz="1700" dirty="0"/>
              <a:t>{</a:t>
            </a:r>
          </a:p>
          <a:p>
            <a:pPr marL="0" indent="0">
              <a:buNone/>
            </a:pPr>
            <a:r>
              <a:rPr lang="fr-FR" sz="1700" dirty="0" smtClean="0"/>
              <a:t>…</a:t>
            </a:r>
          </a:p>
          <a:p>
            <a:pPr marL="0" indent="0">
              <a:buNone/>
            </a:pPr>
            <a:r>
              <a:rPr lang="fr-FR" sz="1700" b="1" dirty="0">
                <a:solidFill>
                  <a:srgbClr val="FF0000"/>
                </a:solidFill>
              </a:rPr>
              <a:t>f</a:t>
            </a:r>
            <a:r>
              <a:rPr lang="fr-FR" sz="1700" b="1" dirty="0" smtClean="0">
                <a:solidFill>
                  <a:srgbClr val="FF0000"/>
                </a:solidFill>
              </a:rPr>
              <a:t>or (</a:t>
            </a:r>
            <a:r>
              <a:rPr lang="fr-FR" sz="1700" b="1" dirty="0" err="1" smtClean="0">
                <a:solidFill>
                  <a:srgbClr val="FF0000"/>
                </a:solidFill>
              </a:rPr>
              <a:t>int</a:t>
            </a:r>
            <a:r>
              <a:rPr lang="fr-FR" sz="1700" b="1" dirty="0" smtClean="0">
                <a:solidFill>
                  <a:srgbClr val="FF0000"/>
                </a:solidFill>
              </a:rPr>
              <a:t> </a:t>
            </a:r>
            <a:r>
              <a:rPr lang="fr-FR" sz="1700" b="1" dirty="0" err="1" smtClean="0">
                <a:solidFill>
                  <a:srgbClr val="FF0000"/>
                </a:solidFill>
              </a:rPr>
              <a:t>etape</a:t>
            </a:r>
            <a:r>
              <a:rPr lang="fr-FR" sz="1700" b="1" dirty="0" smtClean="0">
                <a:solidFill>
                  <a:srgbClr val="FF0000"/>
                </a:solidFill>
              </a:rPr>
              <a:t> = 0; </a:t>
            </a:r>
            <a:r>
              <a:rPr lang="fr-FR" sz="1700" b="1" dirty="0" err="1" smtClean="0">
                <a:solidFill>
                  <a:srgbClr val="FF0000"/>
                </a:solidFill>
              </a:rPr>
              <a:t>etape</a:t>
            </a:r>
            <a:r>
              <a:rPr lang="fr-FR" sz="1700" b="1" dirty="0" smtClean="0">
                <a:solidFill>
                  <a:srgbClr val="FF0000"/>
                </a:solidFill>
              </a:rPr>
              <a:t> &lt; k; </a:t>
            </a:r>
            <a:r>
              <a:rPr lang="fr-FR" sz="1700" b="1" dirty="0" err="1" smtClean="0">
                <a:solidFill>
                  <a:srgbClr val="FF0000"/>
                </a:solidFill>
              </a:rPr>
              <a:t>etape</a:t>
            </a:r>
            <a:r>
              <a:rPr lang="fr-FR" sz="1700" b="1" dirty="0" smtClean="0">
                <a:solidFill>
                  <a:srgbClr val="FF0000"/>
                </a:solidFill>
              </a:rPr>
              <a:t>++)</a:t>
            </a:r>
          </a:p>
          <a:p>
            <a:pPr marL="0" indent="0">
              <a:buNone/>
            </a:pPr>
            <a:r>
              <a:rPr lang="fr-FR" sz="1700" b="1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fr-FR" sz="1700" dirty="0"/>
              <a:t>  for (</a:t>
            </a:r>
            <a:r>
              <a:rPr lang="fr-FR" sz="1700" dirty="0" err="1"/>
              <a:t>int</a:t>
            </a:r>
            <a:r>
              <a:rPr lang="fr-FR" sz="1700" dirty="0"/>
              <a:t> i = 0; i  &lt; NB_THREADS; i++)</a:t>
            </a:r>
          </a:p>
          <a:p>
            <a:pPr marL="0" indent="0">
              <a:buNone/>
            </a:pPr>
            <a:r>
              <a:rPr lang="fr-FR" sz="1700" dirty="0"/>
              <a:t>   </a:t>
            </a:r>
            <a:r>
              <a:rPr lang="fr-FR" sz="1700" dirty="0" err="1"/>
              <a:t>pthread_create</a:t>
            </a:r>
            <a:r>
              <a:rPr lang="fr-FR" sz="1700" dirty="0"/>
              <a:t>(&amp;threads[I], NULL, </a:t>
            </a:r>
            <a:r>
              <a:rPr lang="fr-FR" sz="1700" dirty="0" smtClean="0"/>
              <a:t>       </a:t>
            </a:r>
            <a:br>
              <a:rPr lang="fr-FR" sz="1700" dirty="0" smtClean="0"/>
            </a:br>
            <a:r>
              <a:rPr lang="fr-FR" sz="1700" dirty="0" smtClean="0"/>
              <a:t>                               </a:t>
            </a:r>
            <a:r>
              <a:rPr lang="fr-FR" sz="1700" dirty="0" err="1" smtClean="0"/>
              <a:t>appliquer_f</a:t>
            </a:r>
            <a:r>
              <a:rPr lang="fr-FR" sz="1700" dirty="0"/>
              <a:t>, (</a:t>
            </a:r>
            <a:r>
              <a:rPr lang="fr-FR" sz="1700" dirty="0" err="1"/>
              <a:t>void</a:t>
            </a:r>
            <a:r>
              <a:rPr lang="fr-FR" sz="1700" dirty="0"/>
              <a:t> *)i);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/>
              <a:t> for (</a:t>
            </a:r>
            <a:r>
              <a:rPr lang="fr-FR" sz="1700" dirty="0" err="1"/>
              <a:t>int</a:t>
            </a:r>
            <a:r>
              <a:rPr lang="fr-FR" sz="1700" dirty="0"/>
              <a:t> i = 0; i  &lt; NB_THREADS; i++)</a:t>
            </a:r>
          </a:p>
          <a:p>
            <a:pPr marL="0" indent="0">
              <a:buNone/>
            </a:pPr>
            <a:r>
              <a:rPr lang="fr-FR" sz="1700" dirty="0"/>
              <a:t>   </a:t>
            </a:r>
            <a:r>
              <a:rPr lang="fr-FR" sz="1700" dirty="0" err="1"/>
              <a:t>pthread_join</a:t>
            </a:r>
            <a:r>
              <a:rPr lang="fr-FR" sz="1700" dirty="0"/>
              <a:t>(threads[I], NULL);</a:t>
            </a:r>
          </a:p>
          <a:p>
            <a:pPr marL="0" indent="0">
              <a:buNone/>
            </a:pPr>
            <a:r>
              <a:rPr lang="fr-FR" sz="1700" dirty="0"/>
              <a:t> </a:t>
            </a:r>
            <a:endParaRPr lang="fr-FR" sz="1700" dirty="0" smtClean="0"/>
          </a:p>
          <a:p>
            <a:pPr marL="0" indent="0">
              <a:buNone/>
            </a:pPr>
            <a:r>
              <a:rPr lang="fr-FR" sz="1700" b="1" dirty="0" err="1">
                <a:solidFill>
                  <a:srgbClr val="FF0000"/>
                </a:solidFill>
              </a:rPr>
              <a:t>m</a:t>
            </a:r>
            <a:r>
              <a:rPr lang="fr-FR" sz="1700" b="1" dirty="0" err="1" smtClean="0">
                <a:solidFill>
                  <a:srgbClr val="FF0000"/>
                </a:solidFill>
              </a:rPr>
              <a:t>emcpy</a:t>
            </a:r>
            <a:r>
              <a:rPr lang="fr-FR" sz="1700" b="1" dirty="0" smtClean="0">
                <a:solidFill>
                  <a:srgbClr val="FF0000"/>
                </a:solidFill>
              </a:rPr>
              <a:t>(</a:t>
            </a:r>
            <a:r>
              <a:rPr lang="fr-FR" sz="1700" b="1" dirty="0" err="1" smtClean="0">
                <a:solidFill>
                  <a:srgbClr val="FF0000"/>
                </a:solidFill>
              </a:rPr>
              <a:t>input,output</a:t>
            </a:r>
            <a:r>
              <a:rPr lang="fr-FR" sz="1700" b="1" dirty="0" smtClean="0">
                <a:solidFill>
                  <a:srgbClr val="FF0000"/>
                </a:solidFill>
              </a:rPr>
              <a:t>,…);</a:t>
            </a:r>
          </a:p>
          <a:p>
            <a:pPr marL="0" indent="0">
              <a:buNone/>
            </a:pPr>
            <a:r>
              <a:rPr lang="fr-FR" sz="1700" b="1" dirty="0" smtClean="0">
                <a:solidFill>
                  <a:srgbClr val="FF0000"/>
                </a:solidFill>
              </a:rPr>
              <a:t>}</a:t>
            </a:r>
            <a:endParaRPr lang="fr-FR" sz="1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700" dirty="0"/>
              <a:t> ...</a:t>
            </a:r>
          </a:p>
          <a:p>
            <a:pPr marL="0" indent="0">
              <a:buNone/>
            </a:pPr>
            <a:r>
              <a:rPr lang="fr-FR" sz="1700" dirty="0"/>
              <a:t>}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960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Calculer </a:t>
            </a:r>
            <a:r>
              <a:rPr lang="fr-FR" dirty="0"/>
              <a:t>Y[i] = </a:t>
            </a:r>
            <a:r>
              <a:rPr lang="fr-FR" dirty="0" err="1" smtClean="0"/>
              <a:t>f^k</a:t>
            </a:r>
            <a:r>
              <a:rPr lang="fr-FR" dirty="0" smtClean="0"/>
              <a:t>(</a:t>
            </a:r>
            <a:r>
              <a:rPr lang="fr-FR" dirty="0" err="1"/>
              <a:t>T,i</a:t>
            </a:r>
            <a:r>
              <a:rPr lang="fr-FR" dirty="0"/>
              <a:t>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fr-FR" sz="1700" dirty="0" err="1" smtClean="0"/>
              <a:t>void</a:t>
            </a:r>
            <a:r>
              <a:rPr lang="fr-FR" sz="1700" dirty="0" smtClean="0"/>
              <a:t> </a:t>
            </a:r>
            <a:r>
              <a:rPr lang="fr-FR" sz="1700" dirty="0" err="1"/>
              <a:t>appliquer_f</a:t>
            </a:r>
            <a:r>
              <a:rPr lang="fr-FR" sz="1700" dirty="0"/>
              <a:t>(</a:t>
            </a:r>
            <a:r>
              <a:rPr lang="fr-FR" sz="1700" dirty="0" err="1"/>
              <a:t>void</a:t>
            </a:r>
            <a:r>
              <a:rPr lang="fr-FR" sz="1700" dirty="0"/>
              <a:t> *i)	</a:t>
            </a:r>
          </a:p>
          <a:p>
            <a:pPr marL="0" indent="0">
              <a:buNone/>
            </a:pPr>
            <a:r>
              <a:rPr lang="fr-FR" sz="1700" dirty="0" smtClean="0"/>
              <a:t>{ </a:t>
            </a:r>
            <a:endParaRPr lang="fr-FR" sz="1700" dirty="0"/>
          </a:p>
          <a:p>
            <a:pPr marL="0" indent="0">
              <a:buNone/>
            </a:pPr>
            <a:r>
              <a:rPr lang="fr-FR" sz="1700" dirty="0"/>
              <a:t> </a:t>
            </a:r>
            <a:r>
              <a:rPr lang="fr-FR" sz="1700" dirty="0" err="1"/>
              <a:t>int</a:t>
            </a:r>
            <a:r>
              <a:rPr lang="fr-FR" sz="1700" dirty="0"/>
              <a:t> </a:t>
            </a:r>
            <a:r>
              <a:rPr lang="fr-FR" sz="1700" dirty="0" err="1"/>
              <a:t>debut</a:t>
            </a:r>
            <a:r>
              <a:rPr lang="fr-FR" sz="1700" dirty="0"/>
              <a:t> = (</a:t>
            </a:r>
            <a:r>
              <a:rPr lang="fr-FR" sz="1700" dirty="0" err="1"/>
              <a:t>int</a:t>
            </a:r>
            <a:r>
              <a:rPr lang="fr-FR" sz="1700" dirty="0"/>
              <a:t>) i * TAILLE_TRANCHE;</a:t>
            </a:r>
          </a:p>
          <a:p>
            <a:pPr marL="0" indent="0">
              <a:buNone/>
            </a:pPr>
            <a:r>
              <a:rPr lang="fr-FR" sz="1700" dirty="0"/>
              <a:t> </a:t>
            </a:r>
            <a:r>
              <a:rPr lang="fr-FR" sz="1700" dirty="0" err="1"/>
              <a:t>int</a:t>
            </a:r>
            <a:r>
              <a:rPr lang="fr-FR" sz="1700" dirty="0"/>
              <a:t> fin = ((</a:t>
            </a:r>
            <a:r>
              <a:rPr lang="fr-FR" sz="1700" dirty="0" err="1"/>
              <a:t>int</a:t>
            </a:r>
            <a:r>
              <a:rPr lang="fr-FR" sz="1700" dirty="0"/>
              <a:t>) i+1) * TAILLE_TRANCHE;</a:t>
            </a:r>
          </a:p>
          <a:p>
            <a:pPr marL="0" indent="0">
              <a:buNone/>
            </a:pPr>
            <a:r>
              <a:rPr lang="fr-FR" sz="1700" dirty="0"/>
              <a:t> 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FF0000"/>
                </a:solidFill>
              </a:rPr>
              <a:t> </a:t>
            </a:r>
            <a:r>
              <a:rPr lang="fr-FR" sz="1800" b="1" dirty="0">
                <a:solidFill>
                  <a:srgbClr val="FF0000"/>
                </a:solidFill>
              </a:rPr>
              <a:t>double *</a:t>
            </a:r>
            <a:r>
              <a:rPr lang="fr-FR" sz="1800" b="1" dirty="0" err="1">
                <a:solidFill>
                  <a:srgbClr val="FF0000"/>
                </a:solidFill>
              </a:rPr>
              <a:t>entree</a:t>
            </a:r>
            <a:r>
              <a:rPr lang="fr-FR" sz="1800" b="1" dirty="0">
                <a:solidFill>
                  <a:srgbClr val="FF0000"/>
                </a:solidFill>
              </a:rPr>
              <a:t> = input;</a:t>
            </a:r>
          </a:p>
          <a:p>
            <a:pPr marL="0" indent="0"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 double </a:t>
            </a:r>
            <a:r>
              <a:rPr lang="fr-FR" sz="1800" b="1" dirty="0">
                <a:solidFill>
                  <a:srgbClr val="FF0000"/>
                </a:solidFill>
              </a:rPr>
              <a:t>*sortie = output;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FF0000"/>
                </a:solidFill>
              </a:rPr>
              <a:t>for</a:t>
            </a:r>
            <a:r>
              <a:rPr lang="fr-FR" sz="1800" b="1" dirty="0" smtClean="0">
                <a:solidFill>
                  <a:srgbClr val="FF0000"/>
                </a:solidFill>
              </a:rPr>
              <a:t>(</a:t>
            </a:r>
            <a:r>
              <a:rPr lang="fr-FR" sz="1800" b="1" dirty="0" err="1" smtClean="0">
                <a:solidFill>
                  <a:srgbClr val="FF0000"/>
                </a:solidFill>
              </a:rPr>
              <a:t>int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>
                <a:solidFill>
                  <a:srgbClr val="FF0000"/>
                </a:solidFill>
              </a:rPr>
              <a:t>etape</a:t>
            </a:r>
            <a:r>
              <a:rPr lang="fr-FR" sz="1800" b="1" dirty="0">
                <a:solidFill>
                  <a:srgbClr val="FF0000"/>
                </a:solidFill>
              </a:rPr>
              <a:t>=0; </a:t>
            </a:r>
            <a:r>
              <a:rPr lang="fr-FR" sz="1800" b="1" dirty="0" err="1">
                <a:solidFill>
                  <a:srgbClr val="FF0000"/>
                </a:solidFill>
              </a:rPr>
              <a:t>etape</a:t>
            </a:r>
            <a:r>
              <a:rPr lang="fr-FR" sz="1800" b="1" dirty="0">
                <a:solidFill>
                  <a:srgbClr val="FF0000"/>
                </a:solidFill>
              </a:rPr>
              <a:t> &lt; k; </a:t>
            </a:r>
            <a:r>
              <a:rPr lang="fr-FR" sz="1800" b="1" dirty="0" err="1">
                <a:solidFill>
                  <a:srgbClr val="FF0000"/>
                </a:solidFill>
              </a:rPr>
              <a:t>etape</a:t>
            </a:r>
            <a:r>
              <a:rPr lang="fr-FR" sz="1800" b="1" dirty="0">
                <a:solidFill>
                  <a:srgbClr val="FF0000"/>
                </a:solidFill>
              </a:rPr>
              <a:t>++)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fr-FR" sz="1800" dirty="0"/>
              <a:t> for( </a:t>
            </a:r>
            <a:r>
              <a:rPr lang="fr-FR" sz="1800" dirty="0" err="1"/>
              <a:t>int</a:t>
            </a:r>
            <a:r>
              <a:rPr lang="fr-FR" sz="1800" dirty="0"/>
              <a:t> n= </a:t>
            </a:r>
            <a:r>
              <a:rPr lang="fr-FR" sz="1800" dirty="0" err="1"/>
              <a:t>debut</a:t>
            </a:r>
            <a:r>
              <a:rPr lang="fr-FR" sz="1800" dirty="0"/>
              <a:t>; n &lt; fin; n++)</a:t>
            </a:r>
          </a:p>
          <a:p>
            <a:pPr marL="0" indent="0">
              <a:buNone/>
            </a:pPr>
            <a:r>
              <a:rPr lang="fr-FR" sz="1800" dirty="0"/>
              <a:t>  sortie[n] = f(</a:t>
            </a:r>
            <a:r>
              <a:rPr lang="fr-FR" sz="1800" dirty="0" err="1"/>
              <a:t>entree,n</a:t>
            </a:r>
            <a:r>
              <a:rPr lang="fr-FR" sz="1800" dirty="0"/>
              <a:t>);</a:t>
            </a:r>
          </a:p>
          <a:p>
            <a:pPr marL="0" indent="0">
              <a:buNone/>
            </a:pPr>
            <a:r>
              <a:rPr lang="fr-FR" sz="1800" dirty="0">
                <a:solidFill>
                  <a:srgbClr val="FF0000"/>
                </a:solidFill>
              </a:rPr>
              <a:t>  </a:t>
            </a:r>
            <a:r>
              <a:rPr lang="fr-FR" sz="1800" b="1" dirty="0" err="1">
                <a:solidFill>
                  <a:srgbClr val="FF0000"/>
                </a:solidFill>
              </a:rPr>
              <a:t>echanger</a:t>
            </a:r>
            <a:r>
              <a:rPr lang="fr-FR" sz="1800" b="1" dirty="0">
                <a:solidFill>
                  <a:srgbClr val="FF0000"/>
                </a:solidFill>
              </a:rPr>
              <a:t>(</a:t>
            </a:r>
            <a:r>
              <a:rPr lang="fr-FR" sz="1800" b="1" dirty="0" err="1">
                <a:solidFill>
                  <a:srgbClr val="FF0000"/>
                </a:solidFill>
              </a:rPr>
              <a:t>entree,sortie</a:t>
            </a:r>
            <a:r>
              <a:rPr lang="fr-FR" sz="1800" b="1" dirty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FF0000"/>
                </a:solidFill>
              </a:rPr>
              <a:t>  </a:t>
            </a:r>
            <a:r>
              <a:rPr lang="fr-FR" sz="1800" b="1" dirty="0" err="1">
                <a:solidFill>
                  <a:srgbClr val="FF0000"/>
                </a:solidFill>
              </a:rPr>
              <a:t>barrier_wait</a:t>
            </a:r>
            <a:r>
              <a:rPr lang="fr-FR" sz="1800" b="1" dirty="0">
                <a:solidFill>
                  <a:srgbClr val="FF0000"/>
                </a:solidFill>
              </a:rPr>
              <a:t>(&amp;b); // attendre</a:t>
            </a:r>
          </a:p>
          <a:p>
            <a:pPr marL="0" indent="0"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}</a:t>
            </a:r>
            <a:endParaRPr lang="fr-FR" sz="1800" b="1" dirty="0"/>
          </a:p>
          <a:p>
            <a:pPr marL="0" indent="0">
              <a:buNone/>
            </a:pPr>
            <a:r>
              <a:rPr lang="fr-FR" sz="1700" dirty="0" smtClean="0"/>
              <a:t>}</a:t>
            </a:r>
            <a:endParaRPr lang="fr-FR" sz="1700" dirty="0"/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 err="1"/>
              <a:t>int</a:t>
            </a:r>
            <a:r>
              <a:rPr lang="fr-FR" sz="1700" dirty="0"/>
              <a:t> main()</a:t>
            </a:r>
          </a:p>
          <a:p>
            <a:pPr marL="0" indent="0">
              <a:buNone/>
            </a:pPr>
            <a:r>
              <a:rPr lang="fr-FR" sz="1700" dirty="0"/>
              <a:t>{</a:t>
            </a:r>
          </a:p>
          <a:p>
            <a:pPr marL="0" indent="0">
              <a:buNone/>
            </a:pPr>
            <a:r>
              <a:rPr lang="fr-FR" sz="1700" dirty="0" smtClean="0"/>
              <a:t>…</a:t>
            </a:r>
          </a:p>
          <a:p>
            <a:pPr marL="0" indent="0">
              <a:buNone/>
            </a:pPr>
            <a:r>
              <a:rPr lang="fr-FR" sz="1700" dirty="0" smtClean="0"/>
              <a:t>for </a:t>
            </a:r>
            <a:r>
              <a:rPr lang="fr-FR" sz="1700" dirty="0"/>
              <a:t>(</a:t>
            </a:r>
            <a:r>
              <a:rPr lang="fr-FR" sz="1700" dirty="0" err="1"/>
              <a:t>int</a:t>
            </a:r>
            <a:r>
              <a:rPr lang="fr-FR" sz="1700" dirty="0"/>
              <a:t> i = 0; i  &lt; NB_THREADS; i++)</a:t>
            </a:r>
          </a:p>
          <a:p>
            <a:pPr marL="0" indent="0">
              <a:buNone/>
            </a:pPr>
            <a:r>
              <a:rPr lang="fr-FR" sz="1700" dirty="0"/>
              <a:t>   </a:t>
            </a:r>
            <a:r>
              <a:rPr lang="fr-FR" sz="1700" dirty="0" err="1"/>
              <a:t>pthread_create</a:t>
            </a:r>
            <a:r>
              <a:rPr lang="fr-FR" sz="1700" dirty="0"/>
              <a:t>(&amp;threads[I], NULL, </a:t>
            </a:r>
            <a:r>
              <a:rPr lang="fr-FR" sz="1700" dirty="0" smtClean="0"/>
              <a:t>       </a:t>
            </a:r>
            <a:br>
              <a:rPr lang="fr-FR" sz="1700" dirty="0" smtClean="0"/>
            </a:br>
            <a:r>
              <a:rPr lang="fr-FR" sz="1700" dirty="0" smtClean="0"/>
              <a:t>                               </a:t>
            </a:r>
            <a:r>
              <a:rPr lang="fr-FR" sz="1700" dirty="0" err="1" smtClean="0"/>
              <a:t>appliquer_f</a:t>
            </a:r>
            <a:r>
              <a:rPr lang="fr-FR" sz="1700" dirty="0"/>
              <a:t>, (</a:t>
            </a:r>
            <a:r>
              <a:rPr lang="fr-FR" sz="1700" dirty="0" err="1"/>
              <a:t>void</a:t>
            </a:r>
            <a:r>
              <a:rPr lang="fr-FR" sz="1700" dirty="0"/>
              <a:t> *)i);</a:t>
            </a:r>
          </a:p>
          <a:p>
            <a:pPr marL="0" indent="0">
              <a:buNone/>
            </a:pPr>
            <a:r>
              <a:rPr lang="fr-FR" sz="1700" dirty="0"/>
              <a:t> </a:t>
            </a:r>
          </a:p>
          <a:p>
            <a:pPr marL="0" indent="0">
              <a:buNone/>
            </a:pPr>
            <a:r>
              <a:rPr lang="fr-FR" sz="1700" dirty="0"/>
              <a:t> for (</a:t>
            </a:r>
            <a:r>
              <a:rPr lang="fr-FR" sz="1700" dirty="0" err="1"/>
              <a:t>int</a:t>
            </a:r>
            <a:r>
              <a:rPr lang="fr-FR" sz="1700" dirty="0"/>
              <a:t> i = 0; i  &lt; NB_THREADS; i++)</a:t>
            </a:r>
          </a:p>
          <a:p>
            <a:pPr marL="0" indent="0">
              <a:buNone/>
            </a:pPr>
            <a:r>
              <a:rPr lang="fr-FR" sz="1700" dirty="0"/>
              <a:t>   </a:t>
            </a:r>
            <a:r>
              <a:rPr lang="fr-FR" sz="1700" dirty="0" err="1"/>
              <a:t>pthread_join</a:t>
            </a:r>
            <a:r>
              <a:rPr lang="fr-FR" sz="1700" dirty="0"/>
              <a:t>(threads[I], NULL);</a:t>
            </a:r>
          </a:p>
          <a:p>
            <a:pPr marL="0" indent="0">
              <a:buNone/>
            </a:pPr>
            <a:r>
              <a:rPr lang="fr-FR" sz="1700" dirty="0"/>
              <a:t> </a:t>
            </a:r>
            <a:endParaRPr lang="fr-FR" sz="1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700" dirty="0"/>
              <a:t> ...</a:t>
            </a:r>
          </a:p>
          <a:p>
            <a:pPr marL="0" indent="0">
              <a:buNone/>
            </a:pPr>
            <a:r>
              <a:rPr lang="fr-FR" sz="1700" dirty="0"/>
              <a:t>}</a:t>
            </a:r>
          </a:p>
          <a:p>
            <a:r>
              <a:rPr lang="fr-FR" dirty="0" smtClean="0"/>
              <a:t>Surcoût moindre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13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1461</Words>
  <Application>Microsoft Macintosh PowerPoint</Application>
  <PresentationFormat>Présentation à l'écran (4:3)</PresentationFormat>
  <Paragraphs>2255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Thème Office</vt:lpstr>
      <vt:lpstr>Approche mémoire partagée</vt:lpstr>
      <vt:lpstr>Calcul en parallèle de Y[i] = f(T,i)</vt:lpstr>
      <vt:lpstr>Calcul en parallèle de Y[i] = f(T,i)</vt:lpstr>
      <vt:lpstr>Calcul en parallèle de Y[i] = f(T,i)</vt:lpstr>
      <vt:lpstr>Coût de la synchronisation</vt:lpstr>
      <vt:lpstr>Application (Examen 2008)</vt:lpstr>
      <vt:lpstr>Equilibrage de charge : un problème difficile</vt:lpstr>
      <vt:lpstr>Calculer Y[i] = f^k(T,i) </vt:lpstr>
      <vt:lpstr>Calculer Y[i] = f^k(T,i) </vt:lpstr>
      <vt:lpstr>Implémentation d’une barrière</vt:lpstr>
      <vt:lpstr>Jeu de la vie par Conway</vt:lpstr>
      <vt:lpstr>Jeu de la vie - séquentiel</vt:lpstr>
      <vt:lpstr>Jeu de la vie - parallèle</vt:lpstr>
      <vt:lpstr>Jeu de la vie - parallèle</vt:lpstr>
      <vt:lpstr>Jeu de la vie</vt:lpstr>
      <vt:lpstr>Jeu de la vie</vt:lpstr>
      <vt:lpstr>Jeu de la vie</vt:lpstr>
      <vt:lpstr>Jeu de la vie</vt:lpstr>
      <vt:lpstr>Jeu de la vie</vt:lpstr>
      <vt:lpstr>Jeu de la vie</vt:lpstr>
      <vt:lpstr>Barrière en 2 temps</vt:lpstr>
      <vt:lpstr>Jeu de la vie (barrière en 2 temps) </vt:lpstr>
      <vt:lpstr>Jeu de la vie (barrière en 2 temps) </vt:lpstr>
      <vt:lpstr>Jeu de la vie (barrière en 2 temps) </vt:lpstr>
      <vt:lpstr>Barrière en 2 temps</vt:lpstr>
      <vt:lpstr>Barrière en 2 temps</vt:lpstr>
      <vt:lpstr>Barrière en 2 temps</vt:lpstr>
      <vt:lpstr>Barrière en 2 temps</vt:lpstr>
      <vt:lpstr>Jeu de la vie  Vers plus de désynchronisation</vt:lpstr>
      <vt:lpstr>Jeu de la vie  Encore plus de désynchronisation</vt:lpstr>
      <vt:lpstr>Jeu de la vie  Encore plus de désynchronisation</vt:lpstr>
      <vt:lpstr>Jeu de la vie  Encore plus de désynchronisation</vt:lpstr>
      <vt:lpstr>Introduction d’une zone de recouvrement (shadow-zone)</vt:lpstr>
      <vt:lpstr>Introduction d’une zone de recouvrement (shadow-zone)</vt:lpstr>
      <vt:lpstr>Introduction d’une zone de recouvrement (shadow zone)</vt:lpstr>
      <vt:lpstr>Introduction d’une zone de recouvrement (shadow zone)</vt:lpstr>
      <vt:lpstr>Introduction d’une zone de recouvrement (shadow zone)</vt:lpstr>
      <vt:lpstr>Conclusion sur le chapitre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Approche mémoire partagée</dc:title>
  <dc:creator>Pierre-André Wacrenier</dc:creator>
  <cp:lastModifiedBy>Pierre-André Wacrenier</cp:lastModifiedBy>
  <cp:revision>1</cp:revision>
  <dcterms:created xsi:type="dcterms:W3CDTF">2011-02-09T10:21:38Z</dcterms:created>
  <dcterms:modified xsi:type="dcterms:W3CDTF">2011-02-09T10:22:19Z</dcterms:modified>
</cp:coreProperties>
</file>