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notesSlides/notesSlide11.xml" ContentType="application/vnd.openxmlformats-officedocument.presentationml.notesSlide+xml"/>
  <Override PartName="/ppt/embeddings/oleObject2.bin" ContentType="application/vnd.openxmlformats-officedocument.oleObject"/>
  <Override PartName="/ppt/notesSlides/notesSlide12.xml" ContentType="application/vnd.openxmlformats-officedocument.presentationml.notesSlide+xml"/>
  <Override PartName="/ppt/embeddings/oleObject3.bin" ContentType="application/vnd.openxmlformats-officedocument.oleObject"/>
  <Override PartName="/ppt/notesSlides/notesSlide13.xml" ContentType="application/vnd.openxmlformats-officedocument.presentationml.notesSlide+xml"/>
  <Override PartName="/ppt/embeddings/oleObject4.bin" ContentType="application/vnd.openxmlformats-officedocument.oleObject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6215-8610-4A4C-B81B-D39DEBA7E07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41801-6438-D246-B286-8DD6DCFC05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45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7C5E0-EC9C-2F48-9303-2E17731C1952}" type="slidenum">
              <a:rPr lang="en-US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DC07D-3603-DE4C-84AF-55A9EA91C597}" type="slidenum">
              <a:rPr lang="en-US"/>
              <a:pPr/>
              <a:t>56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B9640-5659-D541-8C46-0677E0C8346E}" type="slidenum">
              <a:rPr lang="en-US"/>
              <a:pPr/>
              <a:t>57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0030D-2795-B94B-8F62-6BF656C0D200}" type="slidenum">
              <a:rPr lang="en-US"/>
              <a:pPr/>
              <a:t>58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B2EFE-2556-9C4F-99C4-CD94184A34EA}" type="slidenum">
              <a:rPr lang="en-US"/>
              <a:pPr/>
              <a:t>59</a:t>
            </a:fld>
            <a:endParaRPr 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80D3B-F217-C441-9D55-656177271B18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01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98652-38CC-4B41-B0A6-1884C6E9767F}" type="slidenum">
              <a:rPr lang="en-US"/>
              <a:pPr/>
              <a:t>48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B269D-0734-E344-B0AD-A43958C4ADC1}" type="slidenum">
              <a:rPr lang="en-US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C5CA5-AEE8-8E48-9DF1-4F69D7C1FAFC}" type="slidenum">
              <a:rPr lang="en-US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BC4AA-C4E5-5E4B-B4B6-D8C755AE7B71}" type="slidenum">
              <a:rPr lang="en-US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E01D4-1F4F-1F4E-A6B4-2BE3B3746137}" type="slidenum">
              <a:rPr lang="en-US"/>
              <a:pPr/>
              <a:t>52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9234E-E2CE-E447-94E4-89DBD888F465}" type="slidenum">
              <a:rPr lang="en-US"/>
              <a:pPr/>
              <a:t>53</a:t>
            </a:fld>
            <a:endParaRPr lang="en-US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F5889-2C9A-384E-A537-DC83836E9263}" type="slidenum">
              <a:rPr lang="en-US"/>
              <a:pPr/>
              <a:t>54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Multithreaded Programming in Cilk Lecture 1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July 13, 2006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00722-8F07-8841-896A-F6F729C3594E}" type="slidenum">
              <a:rPr lang="en-US"/>
              <a:pPr/>
              <a:t>55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91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22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99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9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9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26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99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88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95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2BD9-CD4C-F842-A123-ED24705E0903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3AE2-C45A-DB4E-803D-F091479B5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77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fr-FR" sz="8000" dirty="0" smtClean="0"/>
              <a:t>#</a:t>
            </a:r>
            <a:r>
              <a:rPr lang="fr-FR" sz="8000" dirty="0" err="1" smtClean="0"/>
              <a:t>pragma</a:t>
            </a:r>
            <a:r>
              <a:rPr lang="fr-FR" sz="8000" dirty="0" smtClean="0"/>
              <a:t> </a:t>
            </a:r>
            <a:r>
              <a:rPr lang="fr-FR" sz="8000" dirty="0" err="1" smtClean="0"/>
              <a:t>omp</a:t>
            </a:r>
            <a:r>
              <a:rPr lang="fr-FR" sz="8000" dirty="0" smtClean="0"/>
              <a:t> </a:t>
            </a:r>
            <a:r>
              <a:rPr lang="fr-FR" sz="8000" dirty="0" err="1" smtClean="0"/>
              <a:t>parallel</a:t>
            </a:r>
            <a:r>
              <a:rPr lang="fr-FR" sz="8000" dirty="0" smtClean="0"/>
              <a:t> // </a:t>
            </a:r>
            <a:r>
              <a:rPr lang="fr-FR" sz="8000" dirty="0" err="1" smtClean="0"/>
              <a:t>intialisé</a:t>
            </a:r>
            <a:r>
              <a:rPr lang="fr-FR" sz="8000" dirty="0" smtClean="0"/>
              <a:t> un sac de tâches pour l’équipe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 smtClean="0"/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 smtClean="0"/>
              <a:t>…</a:t>
            </a:r>
            <a:endParaRPr lang="fr-FR" sz="8000" dirty="0"/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#</a:t>
            </a:r>
            <a:r>
              <a:rPr lang="fr-FR" sz="8000" dirty="0" err="1"/>
              <a:t>pragma</a:t>
            </a:r>
            <a:r>
              <a:rPr lang="fr-FR" sz="8000" dirty="0"/>
              <a:t> </a:t>
            </a:r>
            <a:r>
              <a:rPr lang="fr-FR" sz="8000" dirty="0" err="1"/>
              <a:t>omp</a:t>
            </a:r>
            <a:r>
              <a:rPr lang="fr-FR" sz="8000" dirty="0"/>
              <a:t> </a:t>
            </a:r>
            <a:r>
              <a:rPr lang="fr-FR" sz="8000" b="1" dirty="0" err="1"/>
              <a:t>task</a:t>
            </a:r>
            <a:r>
              <a:rPr lang="fr-FR" sz="8000" dirty="0"/>
              <a:t> // initier une tâche, créer </a:t>
            </a:r>
            <a:r>
              <a:rPr lang="fr-FR" sz="8000" dirty="0" smtClean="0"/>
              <a:t>un sac </a:t>
            </a:r>
            <a:r>
              <a:rPr lang="fr-FR" sz="8000" dirty="0"/>
              <a:t>pour ses sous </a:t>
            </a:r>
            <a:r>
              <a:rPr lang="fr-FR" sz="8000" dirty="0" smtClean="0"/>
              <a:t>tâches</a:t>
            </a:r>
            <a:endParaRPr lang="fr-FR" sz="8000" dirty="0"/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	</a:t>
            </a:r>
            <a:r>
              <a:rPr lang="fr-FR" sz="8000" dirty="0" smtClean="0"/>
              <a:t>…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#</a:t>
            </a:r>
            <a:r>
              <a:rPr lang="fr-FR" sz="8000" dirty="0" err="1"/>
              <a:t>omp</a:t>
            </a:r>
            <a:r>
              <a:rPr lang="fr-FR" sz="8000" dirty="0"/>
              <a:t> </a:t>
            </a:r>
            <a:r>
              <a:rPr lang="fr-FR" sz="8000" b="1" dirty="0" err="1"/>
              <a:t>taskwait</a:t>
            </a:r>
            <a:r>
              <a:rPr lang="fr-FR" sz="8000" dirty="0"/>
              <a:t> // attendre la fin de toutes les tâches créées dans </a:t>
            </a:r>
            <a:r>
              <a:rPr lang="fr-FR" sz="8000" dirty="0" smtClean="0"/>
              <a:t>cette tâche</a:t>
            </a:r>
            <a:endParaRPr lang="fr-FR" sz="8000" dirty="0"/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 smtClean="0"/>
              <a:t>     ….</a:t>
            </a:r>
            <a:endParaRPr lang="fr-FR" sz="8000" dirty="0"/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 smtClean="0"/>
              <a:t>} </a:t>
            </a:r>
          </a:p>
          <a:p>
            <a:pPr marL="0" indent="0">
              <a:lnSpc>
                <a:spcPct val="70000"/>
              </a:lnSpc>
              <a:buNone/>
            </a:pPr>
            <a:endParaRPr lang="fr-FR" sz="8000" dirty="0"/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#</a:t>
            </a:r>
            <a:r>
              <a:rPr lang="fr-FR" sz="8000" dirty="0" err="1"/>
              <a:t>pragma</a:t>
            </a:r>
            <a:r>
              <a:rPr lang="fr-FR" sz="8000" dirty="0"/>
              <a:t> </a:t>
            </a:r>
            <a:r>
              <a:rPr lang="fr-FR" sz="8000" dirty="0" err="1"/>
              <a:t>omp</a:t>
            </a:r>
            <a:r>
              <a:rPr lang="fr-FR" sz="8000" dirty="0"/>
              <a:t> </a:t>
            </a:r>
            <a:r>
              <a:rPr lang="fr-FR" sz="8000" b="1" dirty="0" err="1" smtClean="0"/>
              <a:t>taskyield</a:t>
            </a:r>
            <a:r>
              <a:rPr lang="fr-FR" sz="8000" dirty="0" smtClean="0"/>
              <a:t> // passer la main à une autre tâche</a:t>
            </a:r>
            <a:endParaRPr lang="fr-FR" sz="8000" dirty="0"/>
          </a:p>
          <a:p>
            <a:pPr marL="0" indent="0">
              <a:lnSpc>
                <a:spcPct val="70000"/>
              </a:lnSpc>
              <a:buNone/>
            </a:pPr>
            <a:endParaRPr lang="fr-FR" sz="8000" dirty="0"/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…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#</a:t>
            </a:r>
            <a:r>
              <a:rPr lang="fr-FR" sz="8000" dirty="0" err="1"/>
              <a:t>omp</a:t>
            </a:r>
            <a:r>
              <a:rPr lang="fr-FR" sz="8000" dirty="0"/>
              <a:t> </a:t>
            </a:r>
            <a:r>
              <a:rPr lang="fr-FR" sz="8000" b="1" dirty="0" err="1"/>
              <a:t>taskwait</a:t>
            </a:r>
            <a:r>
              <a:rPr lang="fr-FR" sz="8000" dirty="0"/>
              <a:t> // attendre la fin de toutes les tâches créées dans le bloc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…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sz="8000" dirty="0"/>
              <a:t>}</a:t>
            </a:r>
          </a:p>
          <a:p>
            <a:pPr marL="0" indent="0">
              <a:lnSpc>
                <a:spcPct val="70000"/>
              </a:lnSpc>
              <a:buNone/>
            </a:pPr>
            <a:endParaRPr lang="fr-FR" sz="7200" dirty="0"/>
          </a:p>
          <a:p>
            <a:r>
              <a:rPr lang="fr-FR" sz="11200" dirty="0" smtClean="0"/>
              <a:t>Moyen de générer du parallélisme à grain fin </a:t>
            </a:r>
          </a:p>
          <a:p>
            <a:pPr lvl="1"/>
            <a:r>
              <a:rPr lang="fr-FR" sz="9600" dirty="0" smtClean="0"/>
              <a:t>Surcoût moindre en comparaison à celui des threads</a:t>
            </a:r>
          </a:p>
          <a:p>
            <a:pPr lvl="1"/>
            <a:r>
              <a:rPr lang="fr-FR" sz="9600" dirty="0" smtClean="0"/>
              <a:t>Simplifie parfois la programmation</a:t>
            </a:r>
          </a:p>
        </p:txBody>
      </p:sp>
    </p:spTree>
    <p:extLst>
      <p:ext uri="{BB962C8B-B14F-4D97-AF65-F5344CB8AC3E}">
        <p14:creationId xmlns:p14="http://schemas.microsoft.com/office/powerpoint/2010/main" val="234349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57200" y="1734131"/>
            <a:ext cx="204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exécute la tâche</a:t>
            </a:r>
            <a:endParaRPr lang="fr-FR" dirty="0"/>
          </a:p>
        </p:txBody>
      </p:sp>
      <p:sp>
        <p:nvSpPr>
          <p:cNvPr id="21" name="Oval 51"/>
          <p:cNvSpPr>
            <a:spLocks noChangeArrowheads="1"/>
          </p:cNvSpPr>
          <p:nvPr/>
        </p:nvSpPr>
        <p:spPr bwMode="auto">
          <a:xfrm>
            <a:off x="6324422" y="1793525"/>
            <a:ext cx="304800" cy="304800"/>
          </a:xfrm>
          <a:prstGeom prst="ellipse">
            <a:avLst/>
          </a:prstGeom>
          <a:solidFill>
            <a:srgbClr val="FAC09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Oval 51"/>
          <p:cNvSpPr>
            <a:spLocks noChangeArrowheads="1"/>
          </p:cNvSpPr>
          <p:nvPr/>
        </p:nvSpPr>
        <p:spPr bwMode="auto">
          <a:xfrm>
            <a:off x="6328999" y="2811725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Oval 51"/>
          <p:cNvSpPr>
            <a:spLocks noChangeArrowheads="1"/>
          </p:cNvSpPr>
          <p:nvPr/>
        </p:nvSpPr>
        <p:spPr bwMode="auto">
          <a:xfrm>
            <a:off x="7804474" y="2811725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5" name="Connecteur droit avec flèche 24"/>
          <p:cNvCxnSpPr>
            <a:endCxn id="22" idx="0"/>
          </p:cNvCxnSpPr>
          <p:nvPr/>
        </p:nvCxnSpPr>
        <p:spPr>
          <a:xfrm>
            <a:off x="6481399" y="2113008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24" idx="1"/>
          </p:cNvCxnSpPr>
          <p:nvPr/>
        </p:nvCxnSpPr>
        <p:spPr>
          <a:xfrm>
            <a:off x="6629313" y="2029683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6324422" y="1793525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Oval 51"/>
          <p:cNvSpPr>
            <a:spLocks noChangeArrowheads="1"/>
          </p:cNvSpPr>
          <p:nvPr/>
        </p:nvSpPr>
        <p:spPr bwMode="auto">
          <a:xfrm>
            <a:off x="6328999" y="2811725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Oval 51"/>
          <p:cNvSpPr>
            <a:spLocks noChangeArrowheads="1"/>
          </p:cNvSpPr>
          <p:nvPr/>
        </p:nvSpPr>
        <p:spPr bwMode="auto">
          <a:xfrm>
            <a:off x="7804474" y="2811725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30" name="Connecteur droit avec flèche 29"/>
          <p:cNvCxnSpPr>
            <a:endCxn id="28" idx="0"/>
          </p:cNvCxnSpPr>
          <p:nvPr/>
        </p:nvCxnSpPr>
        <p:spPr>
          <a:xfrm>
            <a:off x="6481399" y="2113008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endCxn id="29" idx="1"/>
          </p:cNvCxnSpPr>
          <p:nvPr/>
        </p:nvCxnSpPr>
        <p:spPr>
          <a:xfrm>
            <a:off x="6629313" y="2029683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620625" y="1714748"/>
            <a:ext cx="1606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Tâche interdite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6991200" y="1816280"/>
            <a:ext cx="1967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Potentiellement </a:t>
            </a:r>
          </a:p>
          <a:p>
            <a:r>
              <a:rPr lang="fr-FR" dirty="0" err="1" smtClean="0"/>
              <a:t>ordonnançable</a:t>
            </a:r>
            <a:r>
              <a:rPr lang="fr-FR" dirty="0" smtClean="0"/>
              <a:t> par </a:t>
            </a:r>
          </a:p>
          <a:p>
            <a:r>
              <a:rPr lang="fr-FR" dirty="0"/>
              <a:t>u</a:t>
            </a:r>
            <a:r>
              <a:rPr lang="fr-FR" dirty="0" smtClean="0"/>
              <a:t>n autre thread </a:t>
            </a:r>
          </a:p>
        </p:txBody>
      </p:sp>
    </p:spTree>
    <p:extLst>
      <p:ext uri="{BB962C8B-B14F-4D97-AF65-F5344CB8AC3E}">
        <p14:creationId xmlns:p14="http://schemas.microsoft.com/office/powerpoint/2010/main" val="39537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FAC09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57200" y="1734131"/>
            <a:ext cx="204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exécute la tâche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45249" y="2708286"/>
            <a:ext cx="17032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  <a:r>
              <a:rPr lang="fr-FR" dirty="0" smtClean="0"/>
              <a:t>âche fille </a:t>
            </a:r>
          </a:p>
          <a:p>
            <a:r>
              <a:rPr lang="fr-FR" dirty="0"/>
              <a:t>p</a:t>
            </a:r>
            <a:r>
              <a:rPr lang="fr-FR" dirty="0" smtClean="0"/>
              <a:t>otentiellement</a:t>
            </a:r>
          </a:p>
          <a:p>
            <a:r>
              <a:rPr lang="fr-FR" dirty="0" err="1"/>
              <a:t>o</a:t>
            </a:r>
            <a:r>
              <a:rPr lang="fr-FR" dirty="0" err="1" smtClean="0"/>
              <a:t>rdonnançable</a:t>
            </a:r>
            <a:endParaRPr lang="fr-FR" dirty="0" smtClean="0"/>
          </a:p>
          <a:p>
            <a:r>
              <a:rPr lang="fr-FR" dirty="0" smtClean="0"/>
              <a:t> par tout thread</a:t>
            </a:r>
          </a:p>
          <a:p>
            <a:r>
              <a:rPr lang="fr-FR" dirty="0"/>
              <a:t>d</a:t>
            </a:r>
            <a:r>
              <a:rPr lang="fr-FR" dirty="0" smtClean="0"/>
              <a:t>e l’équipe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009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4990353" y="2712193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Ordonnançables</a:t>
            </a:r>
            <a:r>
              <a:rPr lang="fr-FR" dirty="0" smtClean="0"/>
              <a:t>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64353" y="1803536"/>
            <a:ext cx="230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Bloquée </a:t>
            </a:r>
            <a:r>
              <a:rPr lang="fr-FR" dirty="0"/>
              <a:t>l</a:t>
            </a:r>
            <a:r>
              <a:rPr lang="fr-FR" dirty="0" smtClean="0"/>
              <a:t>iée au thread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711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4766235" y="2562894"/>
            <a:ext cx="2808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Interdit pour ce thread, </a:t>
            </a:r>
          </a:p>
          <a:p>
            <a:r>
              <a:rPr lang="fr-FR" dirty="0" err="1" smtClean="0"/>
              <a:t>ordonnançable</a:t>
            </a:r>
            <a:r>
              <a:rPr lang="fr-FR" dirty="0" smtClean="0"/>
              <a:t> par d’autres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57200" y="2765060"/>
            <a:ext cx="204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exécute la tâche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45249" y="3739215"/>
            <a:ext cx="1537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tâche fille </a:t>
            </a:r>
          </a:p>
          <a:p>
            <a:r>
              <a:rPr lang="fr-FR" dirty="0"/>
              <a:t>e</a:t>
            </a:r>
            <a:r>
              <a:rPr lang="fr-FR" dirty="0" smtClean="0"/>
              <a:t>st crée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5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9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rgbClr val="008000"/>
              </a:solidFill>
            </a:endParaRPr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88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21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124401" y="5527439"/>
            <a:ext cx="1691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tâches </a:t>
            </a:r>
          </a:p>
          <a:p>
            <a:r>
              <a:rPr lang="fr-FR" dirty="0" err="1" smtClean="0"/>
              <a:t>ordonnançables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124401" y="3750914"/>
            <a:ext cx="1201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suspendue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124401" y="4758511"/>
            <a:ext cx="74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36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1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58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Fibonacci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fib</a:t>
            </a:r>
            <a:r>
              <a:rPr lang="fr-FR" dirty="0"/>
              <a:t> ( </a:t>
            </a:r>
            <a:r>
              <a:rPr lang="fr-FR" dirty="0" err="1"/>
              <a:t>int</a:t>
            </a:r>
            <a:r>
              <a:rPr lang="fr-FR" dirty="0"/>
              <a:t> n ) </a:t>
            </a:r>
          </a:p>
          <a:p>
            <a:pPr marL="0" indent="0">
              <a:buNone/>
            </a:pPr>
            <a:r>
              <a:rPr lang="fr-FR" dirty="0" smtClean="0"/>
              <a:t>{</a:t>
            </a:r>
          </a:p>
          <a:p>
            <a:pPr marL="0" indent="0">
              <a:buNone/>
            </a:pPr>
            <a:r>
              <a:rPr lang="fr-FR" dirty="0" smtClean="0"/>
              <a:t>If (n&lt;2) return n;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r</a:t>
            </a:r>
            <a:r>
              <a:rPr lang="fr-FR" dirty="0" smtClean="0"/>
              <a:t>eturn </a:t>
            </a:r>
            <a:r>
              <a:rPr lang="fr-FR" dirty="0" err="1" smtClean="0"/>
              <a:t>fib</a:t>
            </a:r>
            <a:r>
              <a:rPr lang="fr-FR" dirty="0" smtClean="0"/>
              <a:t>(n-1)+</a:t>
            </a:r>
            <a:r>
              <a:rPr lang="fr-FR" dirty="0" err="1" smtClean="0"/>
              <a:t>fib</a:t>
            </a:r>
            <a:r>
              <a:rPr lang="fr-FR" dirty="0" smtClean="0"/>
              <a:t>(n-2);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}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0253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30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62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07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rgbClr val="C3D69B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24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Ordonnancement des tâches</a:t>
            </a:r>
            <a:br>
              <a:rPr lang="fr-FR" dirty="0" smtClean="0"/>
            </a:br>
            <a:r>
              <a:rPr lang="fr-FR" sz="3100" i="1" dirty="0" err="1" smtClean="0"/>
              <a:t>untied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Autorise une tâche suspendue à être exécutée (i.e</a:t>
            </a:r>
            <a:r>
              <a:rPr lang="fr-FR" sz="2800" dirty="0"/>
              <a:t>.</a:t>
            </a:r>
            <a:r>
              <a:rPr lang="fr-FR" sz="2800" dirty="0" smtClean="0"/>
              <a:t> reprise) par tout thread de l’équipe</a:t>
            </a:r>
          </a:p>
          <a:p>
            <a:pPr lvl="1"/>
            <a:r>
              <a:rPr lang="fr-FR" sz="2400" dirty="0" smtClean="0"/>
              <a:t>Elle peut être suspendue à tout moment.</a:t>
            </a:r>
            <a:endParaRPr lang="fr-FR" sz="2400" dirty="0"/>
          </a:p>
          <a:p>
            <a:r>
              <a:rPr lang="fr-FR" sz="2800" dirty="0" smtClean="0"/>
              <a:t>Eviter </a:t>
            </a:r>
            <a:r>
              <a:rPr lang="fr-FR" sz="2800" i="1" dirty="0" err="1" smtClean="0"/>
              <a:t>untied</a:t>
            </a:r>
            <a:r>
              <a:rPr lang="fr-FR" sz="2800" dirty="0" smtClean="0"/>
              <a:t> en même temps :</a:t>
            </a:r>
          </a:p>
          <a:p>
            <a:pPr lvl="1"/>
            <a:r>
              <a:rPr lang="fr-FR" sz="2400" dirty="0" smtClean="0"/>
              <a:t>Variables </a:t>
            </a:r>
            <a:r>
              <a:rPr lang="fr-FR" sz="2400" i="1" dirty="0" err="1" smtClean="0"/>
              <a:t>threadprivate</a:t>
            </a:r>
            <a:endParaRPr lang="fr-FR" sz="2400" i="1" dirty="0"/>
          </a:p>
          <a:p>
            <a:pPr lvl="1"/>
            <a:r>
              <a:rPr lang="fr-FR" sz="2400" dirty="0" smtClean="0"/>
              <a:t>Identité du thread (</a:t>
            </a:r>
            <a:r>
              <a:rPr lang="fr-FR" sz="2400" dirty="0" err="1" smtClean="0"/>
              <a:t>omp_thread_number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dirty="0" err="1" smtClean="0"/>
              <a:t>Critical</a:t>
            </a:r>
            <a:r>
              <a:rPr lang="fr-FR" sz="2400" dirty="0" smtClean="0"/>
              <a:t> et </a:t>
            </a:r>
            <a:r>
              <a:rPr lang="fr-FR" sz="2400" dirty="0" err="1" smtClean="0"/>
              <a:t>locks</a:t>
            </a:r>
            <a:endParaRPr lang="fr-FR" sz="2400" dirty="0"/>
          </a:p>
          <a:p>
            <a:r>
              <a:rPr lang="fr-FR" sz="2800" dirty="0" smtClean="0"/>
              <a:t>Astuce (?)</a:t>
            </a:r>
          </a:p>
          <a:p>
            <a:pPr lvl="1"/>
            <a:r>
              <a:rPr lang="fr-FR" sz="2400" dirty="0"/>
              <a:t>#</a:t>
            </a:r>
            <a:r>
              <a:rPr lang="fr-FR" sz="2400" dirty="0" err="1"/>
              <a:t>pragma</a:t>
            </a:r>
            <a:r>
              <a:rPr lang="fr-FR" sz="2400" dirty="0"/>
              <a:t> </a:t>
            </a:r>
            <a:r>
              <a:rPr lang="fr-FR" sz="2400" dirty="0" err="1"/>
              <a:t>omp</a:t>
            </a:r>
            <a:r>
              <a:rPr lang="fr-FR" sz="2400" dirty="0"/>
              <a:t> </a:t>
            </a:r>
            <a:r>
              <a:rPr lang="fr-FR" sz="2400" dirty="0" err="1"/>
              <a:t>task</a:t>
            </a:r>
            <a:r>
              <a:rPr lang="fr-FR" sz="2400" dirty="0"/>
              <a:t> if(0)</a:t>
            </a:r>
          </a:p>
        </p:txBody>
      </p:sp>
    </p:spTree>
    <p:extLst>
      <p:ext uri="{BB962C8B-B14F-4D97-AF65-F5344CB8AC3E}">
        <p14:creationId xmlns:p14="http://schemas.microsoft.com/office/powerpoint/2010/main" val="73065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Traversée de liste</a:t>
            </a:r>
          </a:p>
          <a:p>
            <a:r>
              <a:rPr lang="fr-FR" dirty="0" smtClean="0"/>
              <a:t>Quick sort</a:t>
            </a:r>
          </a:p>
          <a:p>
            <a:r>
              <a:rPr lang="fr-FR" dirty="0" smtClean="0"/>
              <a:t>Réduction à l’aide de tâche</a:t>
            </a:r>
          </a:p>
          <a:p>
            <a:r>
              <a:rPr lang="fr-FR" dirty="0" smtClean="0"/>
              <a:t>Dépendance entre tâches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337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Traversée de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690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Traversée de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105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4520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48723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Oval 51"/>
          <p:cNvSpPr>
            <a:spLocks noChangeArrowheads="1"/>
          </p:cNvSpPr>
          <p:nvPr/>
        </p:nvSpPr>
        <p:spPr bwMode="auto">
          <a:xfrm>
            <a:off x="7222668" y="5348723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50006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6"/>
            <a:endCxn id="6" idx="1"/>
          </p:cNvCxnSpPr>
          <p:nvPr/>
        </p:nvCxnSpPr>
        <p:spPr>
          <a:xfrm>
            <a:off x="6052810" y="4497606"/>
            <a:ext cx="1214495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51"/>
          <p:cNvSpPr>
            <a:spLocks noChangeArrowheads="1"/>
          </p:cNvSpPr>
          <p:nvPr/>
        </p:nvSpPr>
        <p:spPr bwMode="auto">
          <a:xfrm>
            <a:off x="6509367" y="5349877"/>
            <a:ext cx="304800" cy="304800"/>
          </a:xfrm>
          <a:prstGeom prst="ellipse">
            <a:avLst/>
          </a:prstGeom>
          <a:solidFill>
            <a:srgbClr val="FAC09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" name="Connecteur droit avec flèche 9"/>
          <p:cNvCxnSpPr>
            <a:stCxn id="4" idx="5"/>
            <a:endCxn id="9" idx="1"/>
          </p:cNvCxnSpPr>
          <p:nvPr/>
        </p:nvCxnSpPr>
        <p:spPr>
          <a:xfrm>
            <a:off x="6008173" y="4605369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4270105" y="5348723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2" name="Connecteur droit avec flèche 11"/>
          <p:cNvCxnSpPr>
            <a:stCxn id="4" idx="2"/>
            <a:endCxn id="11" idx="1"/>
          </p:cNvCxnSpPr>
          <p:nvPr/>
        </p:nvCxnSpPr>
        <p:spPr>
          <a:xfrm flipH="1">
            <a:off x="4314742" y="4497606"/>
            <a:ext cx="1433268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51"/>
          <p:cNvSpPr>
            <a:spLocks noChangeArrowheads="1"/>
          </p:cNvSpPr>
          <p:nvPr/>
        </p:nvSpPr>
        <p:spPr bwMode="auto">
          <a:xfrm>
            <a:off x="5017350" y="5348723"/>
            <a:ext cx="304800" cy="3048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4" name="Connecteur droit avec flèche 13"/>
          <p:cNvCxnSpPr>
            <a:stCxn id="4" idx="3"/>
            <a:endCxn id="13" idx="1"/>
          </p:cNvCxnSpPr>
          <p:nvPr/>
        </p:nvCxnSpPr>
        <p:spPr>
          <a:xfrm flipH="1">
            <a:off x="5061987" y="4605369"/>
            <a:ext cx="730660" cy="787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7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Traversée de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60147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63664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64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6"/>
          </p:cNvCxnSpPr>
          <p:nvPr/>
        </p:nvCxnSpPr>
        <p:spPr>
          <a:xfrm>
            <a:off x="6052810" y="4512547"/>
            <a:ext cx="1214495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5"/>
          </p:cNvCxnSpPr>
          <p:nvPr/>
        </p:nvCxnSpPr>
        <p:spPr>
          <a:xfrm>
            <a:off x="6008173" y="4620310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6476227" y="5408301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Oval 51"/>
          <p:cNvSpPr>
            <a:spLocks noChangeArrowheads="1"/>
          </p:cNvSpPr>
          <p:nvPr/>
        </p:nvSpPr>
        <p:spPr bwMode="auto">
          <a:xfrm>
            <a:off x="7204551" y="5394514"/>
            <a:ext cx="304800" cy="3048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30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Traversée de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60147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63664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64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5"/>
          </p:cNvCxnSpPr>
          <p:nvPr/>
        </p:nvCxnSpPr>
        <p:spPr>
          <a:xfrm>
            <a:off x="6008173" y="4620310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6476227" y="5408301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04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Fibonacci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fib</a:t>
            </a:r>
            <a:r>
              <a:rPr lang="fr-FR" dirty="0"/>
              <a:t> ( </a:t>
            </a:r>
            <a:r>
              <a:rPr lang="fr-FR" dirty="0" err="1"/>
              <a:t>int</a:t>
            </a:r>
            <a:r>
              <a:rPr lang="fr-FR" dirty="0"/>
              <a:t> n ) </a:t>
            </a:r>
          </a:p>
          <a:p>
            <a:pPr marL="0" indent="0">
              <a:buNone/>
            </a:pPr>
            <a:r>
              <a:rPr lang="fr-FR" dirty="0"/>
              <a:t>{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x,y</a:t>
            </a:r>
            <a:r>
              <a:rPr lang="fr-FR" dirty="0"/>
              <a:t>; </a:t>
            </a:r>
          </a:p>
          <a:p>
            <a:pPr marL="0" indent="0">
              <a:buNone/>
            </a:pPr>
            <a:r>
              <a:rPr lang="fr-FR" dirty="0"/>
              <a:t>  if ( n &lt; 2 ) return n;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(</a:t>
            </a:r>
            <a:r>
              <a:rPr lang="fr-FR" dirty="0" err="1" smtClean="0"/>
              <a:t>x,n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x = </a:t>
            </a:r>
            <a:r>
              <a:rPr lang="fr-FR" dirty="0" err="1"/>
              <a:t>fib</a:t>
            </a:r>
            <a:r>
              <a:rPr lang="fr-FR" dirty="0"/>
              <a:t>(n-1); </a:t>
            </a:r>
            <a:r>
              <a:rPr lang="fr-FR" dirty="0" smtClean="0"/>
              <a:t> 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(</a:t>
            </a:r>
            <a:r>
              <a:rPr lang="fr-FR" dirty="0" err="1" smtClean="0"/>
              <a:t>y,n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y = </a:t>
            </a:r>
            <a:r>
              <a:rPr lang="fr-FR" dirty="0" err="1"/>
              <a:t>fib</a:t>
            </a:r>
            <a:r>
              <a:rPr lang="fr-FR" dirty="0"/>
              <a:t>(n-2);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taskwait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return </a:t>
            </a:r>
            <a:r>
              <a:rPr lang="fr-FR" dirty="0" err="1"/>
              <a:t>x+y</a:t>
            </a:r>
            <a:r>
              <a:rPr lang="fr-FR" dirty="0"/>
              <a:t>;</a:t>
            </a:r>
          </a:p>
          <a:p>
            <a:pPr marL="0" indent="0">
              <a:buNone/>
            </a:pPr>
            <a:r>
              <a:rPr lang="fr-FR" dirty="0"/>
              <a:t>}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512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Traversée de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4520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48723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50006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xplosion 1 5"/>
          <p:cNvSpPr/>
          <p:nvPr/>
        </p:nvSpPr>
        <p:spPr>
          <a:xfrm>
            <a:off x="6275297" y="4171895"/>
            <a:ext cx="2495177" cy="1879288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Perte du parallélisme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301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Traversée de liste</a:t>
            </a:r>
            <a:br>
              <a:rPr lang="fr-FR" dirty="0" smtClean="0"/>
            </a:br>
            <a:r>
              <a:rPr lang="fr-FR" sz="2700" dirty="0" smtClean="0"/>
              <a:t>ne pas bloquer la tâche génératrice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953735"/>
                </a:solidFill>
              </a:rPr>
              <a:t>#</a:t>
            </a:r>
            <a:r>
              <a:rPr lang="fr-FR" b="1" dirty="0" err="1" smtClean="0">
                <a:solidFill>
                  <a:srgbClr val="953735"/>
                </a:solidFill>
              </a:rPr>
              <a:t>pragma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omp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task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untied</a:t>
            </a:r>
            <a:endParaRPr lang="fr-FR" b="1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20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Traversée de liste</a:t>
            </a:r>
            <a:br>
              <a:rPr lang="fr-FR" dirty="0" smtClean="0"/>
            </a:br>
            <a:r>
              <a:rPr lang="fr-FR" sz="2700" dirty="0" smtClean="0"/>
              <a:t>ne pas bloquer la tâche génératrice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953735"/>
                </a:solidFill>
              </a:rPr>
              <a:t>#</a:t>
            </a:r>
            <a:r>
              <a:rPr lang="fr-FR" b="1" dirty="0" err="1" smtClean="0">
                <a:solidFill>
                  <a:srgbClr val="953735"/>
                </a:solidFill>
              </a:rPr>
              <a:t>pragma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omp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task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untied</a:t>
            </a:r>
            <a:endParaRPr lang="fr-FR" b="1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45206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48723"/>
            <a:ext cx="304800" cy="304800"/>
          </a:xfrm>
          <a:prstGeom prst="ellipse">
            <a:avLst/>
          </a:prstGeom>
          <a:solidFill>
            <a:srgbClr val="FAC09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Oval 51"/>
          <p:cNvSpPr>
            <a:spLocks noChangeArrowheads="1"/>
          </p:cNvSpPr>
          <p:nvPr/>
        </p:nvSpPr>
        <p:spPr bwMode="auto">
          <a:xfrm>
            <a:off x="7222668" y="5348723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50006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6"/>
            <a:endCxn id="6" idx="1"/>
          </p:cNvCxnSpPr>
          <p:nvPr/>
        </p:nvCxnSpPr>
        <p:spPr>
          <a:xfrm>
            <a:off x="6052810" y="4497606"/>
            <a:ext cx="1214495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51"/>
          <p:cNvSpPr>
            <a:spLocks noChangeArrowheads="1"/>
          </p:cNvSpPr>
          <p:nvPr/>
        </p:nvSpPr>
        <p:spPr bwMode="auto">
          <a:xfrm>
            <a:off x="6509367" y="5349877"/>
            <a:ext cx="304800" cy="304800"/>
          </a:xfrm>
          <a:prstGeom prst="ellipse">
            <a:avLst/>
          </a:prstGeom>
          <a:solidFill>
            <a:srgbClr val="FAC09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" name="Connecteur droit avec flèche 9"/>
          <p:cNvCxnSpPr>
            <a:stCxn id="4" idx="5"/>
            <a:endCxn id="9" idx="1"/>
          </p:cNvCxnSpPr>
          <p:nvPr/>
        </p:nvCxnSpPr>
        <p:spPr>
          <a:xfrm>
            <a:off x="6008173" y="4605369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4270105" y="5348723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2" name="Connecteur droit avec flèche 11"/>
          <p:cNvCxnSpPr>
            <a:stCxn id="4" idx="2"/>
            <a:endCxn id="11" idx="1"/>
          </p:cNvCxnSpPr>
          <p:nvPr/>
        </p:nvCxnSpPr>
        <p:spPr>
          <a:xfrm flipH="1">
            <a:off x="4314742" y="4497606"/>
            <a:ext cx="1433268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51"/>
          <p:cNvSpPr>
            <a:spLocks noChangeArrowheads="1"/>
          </p:cNvSpPr>
          <p:nvPr/>
        </p:nvSpPr>
        <p:spPr bwMode="auto">
          <a:xfrm>
            <a:off x="5017350" y="5348723"/>
            <a:ext cx="304800" cy="3048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4" name="Connecteur droit avec flèche 13"/>
          <p:cNvCxnSpPr>
            <a:stCxn id="4" idx="3"/>
            <a:endCxn id="13" idx="1"/>
          </p:cNvCxnSpPr>
          <p:nvPr/>
        </p:nvCxnSpPr>
        <p:spPr>
          <a:xfrm flipH="1">
            <a:off x="5061987" y="4605369"/>
            <a:ext cx="730660" cy="787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10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Traversée de liste</a:t>
            </a:r>
            <a:br>
              <a:rPr lang="fr-FR" dirty="0" smtClean="0"/>
            </a:br>
            <a:r>
              <a:rPr lang="fr-FR" sz="2700" dirty="0" smtClean="0"/>
              <a:t>ne pas bloquer la tâche génératrice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953735"/>
                </a:solidFill>
              </a:rPr>
              <a:t>#</a:t>
            </a:r>
            <a:r>
              <a:rPr lang="fr-FR" b="1" dirty="0" err="1" smtClean="0">
                <a:solidFill>
                  <a:srgbClr val="953735"/>
                </a:solidFill>
              </a:rPr>
              <a:t>pragma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omp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task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untied</a:t>
            </a:r>
            <a:endParaRPr lang="fr-FR" b="1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45206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48723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Oval 51"/>
          <p:cNvSpPr>
            <a:spLocks noChangeArrowheads="1"/>
          </p:cNvSpPr>
          <p:nvPr/>
        </p:nvSpPr>
        <p:spPr bwMode="auto">
          <a:xfrm>
            <a:off x="7222668" y="5348723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50006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6"/>
            <a:endCxn id="6" idx="1"/>
          </p:cNvCxnSpPr>
          <p:nvPr/>
        </p:nvCxnSpPr>
        <p:spPr>
          <a:xfrm>
            <a:off x="6052810" y="4497606"/>
            <a:ext cx="1214495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51"/>
          <p:cNvSpPr>
            <a:spLocks noChangeArrowheads="1"/>
          </p:cNvSpPr>
          <p:nvPr/>
        </p:nvSpPr>
        <p:spPr bwMode="auto">
          <a:xfrm>
            <a:off x="6509367" y="5349877"/>
            <a:ext cx="304800" cy="304800"/>
          </a:xfrm>
          <a:prstGeom prst="ellipse">
            <a:avLst/>
          </a:prstGeom>
          <a:solidFill>
            <a:srgbClr val="FAC09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" name="Connecteur droit avec flèche 9"/>
          <p:cNvCxnSpPr>
            <a:stCxn id="4" idx="5"/>
            <a:endCxn id="9" idx="1"/>
          </p:cNvCxnSpPr>
          <p:nvPr/>
        </p:nvCxnSpPr>
        <p:spPr>
          <a:xfrm>
            <a:off x="6008173" y="4605369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4270105" y="5348723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2" name="Connecteur droit avec flèche 11"/>
          <p:cNvCxnSpPr>
            <a:stCxn id="4" idx="2"/>
            <a:endCxn id="11" idx="1"/>
          </p:cNvCxnSpPr>
          <p:nvPr/>
        </p:nvCxnSpPr>
        <p:spPr>
          <a:xfrm flipH="1">
            <a:off x="4314742" y="4497606"/>
            <a:ext cx="1433268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51"/>
          <p:cNvSpPr>
            <a:spLocks noChangeArrowheads="1"/>
          </p:cNvSpPr>
          <p:nvPr/>
        </p:nvSpPr>
        <p:spPr bwMode="auto">
          <a:xfrm>
            <a:off x="5017350" y="5348723"/>
            <a:ext cx="304800" cy="3048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4" name="Connecteur droit avec flèche 13"/>
          <p:cNvCxnSpPr>
            <a:stCxn id="4" idx="3"/>
            <a:endCxn id="13" idx="1"/>
          </p:cNvCxnSpPr>
          <p:nvPr/>
        </p:nvCxnSpPr>
        <p:spPr>
          <a:xfrm flipH="1">
            <a:off x="5061987" y="4605369"/>
            <a:ext cx="730660" cy="787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5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Traversée de liste</a:t>
            </a:r>
            <a:br>
              <a:rPr lang="fr-FR" dirty="0" smtClean="0"/>
            </a:br>
            <a:r>
              <a:rPr lang="fr-FR" sz="2700" dirty="0" smtClean="0"/>
              <a:t>ne pas bloquer la tâche génératrice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953735"/>
                </a:solidFill>
              </a:rPr>
              <a:t>#</a:t>
            </a:r>
            <a:r>
              <a:rPr lang="fr-FR" b="1" dirty="0" err="1" smtClean="0">
                <a:solidFill>
                  <a:srgbClr val="953735"/>
                </a:solidFill>
              </a:rPr>
              <a:t>pragma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omp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task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untied</a:t>
            </a:r>
            <a:endParaRPr lang="fr-FR" b="1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45206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48723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50006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6"/>
          </p:cNvCxnSpPr>
          <p:nvPr/>
        </p:nvCxnSpPr>
        <p:spPr>
          <a:xfrm>
            <a:off x="6052810" y="4497606"/>
            <a:ext cx="1214495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5"/>
          </p:cNvCxnSpPr>
          <p:nvPr/>
        </p:nvCxnSpPr>
        <p:spPr>
          <a:xfrm>
            <a:off x="6008173" y="4605369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6401604" y="5348723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Oval 51"/>
          <p:cNvSpPr>
            <a:spLocks noChangeArrowheads="1"/>
          </p:cNvSpPr>
          <p:nvPr/>
        </p:nvSpPr>
        <p:spPr bwMode="auto">
          <a:xfrm>
            <a:off x="7207541" y="5348723"/>
            <a:ext cx="304800" cy="3048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75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Traversée de liste</a:t>
            </a:r>
            <a:br>
              <a:rPr lang="fr-FR" dirty="0" smtClean="0"/>
            </a:br>
            <a:r>
              <a:rPr lang="fr-FR" sz="2700" dirty="0" smtClean="0"/>
              <a:t>ne pas bloquer la tâche génératrice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953735"/>
                </a:solidFill>
              </a:rPr>
              <a:t>#</a:t>
            </a:r>
            <a:r>
              <a:rPr lang="fr-FR" b="1" dirty="0" err="1" smtClean="0">
                <a:solidFill>
                  <a:srgbClr val="953735"/>
                </a:solidFill>
              </a:rPr>
              <a:t>pragma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omp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task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untied</a:t>
            </a:r>
            <a:endParaRPr lang="fr-FR" b="1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45206"/>
            <a:ext cx="304800" cy="3048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48723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50006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5"/>
          </p:cNvCxnSpPr>
          <p:nvPr/>
        </p:nvCxnSpPr>
        <p:spPr>
          <a:xfrm>
            <a:off x="6008173" y="4605369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6401604" y="5348723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12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Traversée de liste</a:t>
            </a:r>
            <a:br>
              <a:rPr lang="fr-FR" dirty="0" smtClean="0"/>
            </a:br>
            <a:r>
              <a:rPr lang="fr-FR" sz="2700" dirty="0" smtClean="0"/>
              <a:t>ne pas bloquer la tâche génératrice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private</a:t>
            </a:r>
            <a:r>
              <a:rPr lang="fr-FR" dirty="0"/>
              <a:t>(e) </a:t>
            </a:r>
          </a:p>
          <a:p>
            <a:pPr marL="0" indent="0">
              <a:buNone/>
            </a:pPr>
            <a:r>
              <a:rPr lang="fr-FR" dirty="0"/>
              <a:t>{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953735"/>
                </a:solidFill>
              </a:rPr>
              <a:t>#</a:t>
            </a:r>
            <a:r>
              <a:rPr lang="fr-FR" b="1" dirty="0" err="1" smtClean="0">
                <a:solidFill>
                  <a:srgbClr val="953735"/>
                </a:solidFill>
              </a:rPr>
              <a:t>pragma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omp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task</a:t>
            </a:r>
            <a:r>
              <a:rPr lang="fr-FR" b="1" dirty="0" smtClean="0">
                <a:solidFill>
                  <a:srgbClr val="953735"/>
                </a:solidFill>
              </a:rPr>
              <a:t> </a:t>
            </a:r>
            <a:r>
              <a:rPr lang="fr-FR" b="1" dirty="0" err="1" smtClean="0">
                <a:solidFill>
                  <a:srgbClr val="953735"/>
                </a:solidFill>
              </a:rPr>
              <a:t>untied</a:t>
            </a:r>
            <a:endParaRPr lang="fr-FR" b="1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fr-FR" dirty="0"/>
              <a:t>for ( e = l-&gt;first; e ; e = e-&gt;</a:t>
            </a:r>
            <a:r>
              <a:rPr lang="fr-FR" dirty="0" err="1"/>
              <a:t>next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process</a:t>
            </a:r>
            <a:r>
              <a:rPr lang="fr-FR" dirty="0"/>
              <a:t>(e); 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  <a:p>
            <a:endParaRPr lang="fr-FR" dirty="0"/>
          </a:p>
        </p:txBody>
      </p:sp>
      <p:sp>
        <p:nvSpPr>
          <p:cNvPr id="4" name="Oval 51"/>
          <p:cNvSpPr>
            <a:spLocks noChangeArrowheads="1"/>
          </p:cNvSpPr>
          <p:nvPr/>
        </p:nvSpPr>
        <p:spPr bwMode="auto">
          <a:xfrm>
            <a:off x="5748010" y="4345206"/>
            <a:ext cx="304800" cy="3048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" name="Oval 51"/>
          <p:cNvSpPr>
            <a:spLocks noChangeArrowheads="1"/>
          </p:cNvSpPr>
          <p:nvPr/>
        </p:nvSpPr>
        <p:spPr bwMode="auto">
          <a:xfrm>
            <a:off x="5747193" y="5348723"/>
            <a:ext cx="304800" cy="304800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7" name="Connecteur droit avec flèche 6"/>
          <p:cNvCxnSpPr>
            <a:endCxn id="5" idx="0"/>
          </p:cNvCxnSpPr>
          <p:nvPr/>
        </p:nvCxnSpPr>
        <p:spPr>
          <a:xfrm>
            <a:off x="5899593" y="4650006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5"/>
          </p:cNvCxnSpPr>
          <p:nvPr/>
        </p:nvCxnSpPr>
        <p:spPr>
          <a:xfrm>
            <a:off x="6008173" y="4605369"/>
            <a:ext cx="545831" cy="789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51"/>
          <p:cNvSpPr>
            <a:spLocks noChangeArrowheads="1"/>
          </p:cNvSpPr>
          <p:nvPr/>
        </p:nvSpPr>
        <p:spPr bwMode="auto">
          <a:xfrm>
            <a:off x="6401604" y="5348723"/>
            <a:ext cx="304800" cy="304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052810" y="4497606"/>
            <a:ext cx="1214495" cy="895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51"/>
          <p:cNvSpPr>
            <a:spLocks noChangeArrowheads="1"/>
          </p:cNvSpPr>
          <p:nvPr/>
        </p:nvSpPr>
        <p:spPr bwMode="auto">
          <a:xfrm>
            <a:off x="7207541" y="5348723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94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Qsort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200" u="sng" dirty="0"/>
              <a:t>http://</a:t>
            </a:r>
            <a:r>
              <a:rPr lang="fr-FR" sz="2200" u="sng" dirty="0" err="1"/>
              <a:t>wikis.sun.com</a:t>
            </a:r>
            <a:r>
              <a:rPr lang="fr-FR" sz="2200" u="sng" dirty="0"/>
              <a:t>/display/</a:t>
            </a:r>
            <a:r>
              <a:rPr lang="fr-FR" sz="2200" u="sng" dirty="0" err="1"/>
              <a:t>openmp</a:t>
            </a:r>
            <a:r>
              <a:rPr lang="fr-FR" sz="2200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quick_sort</a:t>
            </a:r>
            <a:r>
              <a:rPr lang="fr-FR" dirty="0"/>
              <a:t> (</a:t>
            </a:r>
            <a:r>
              <a:rPr lang="fr-FR" dirty="0" err="1"/>
              <a:t>int</a:t>
            </a:r>
            <a:r>
              <a:rPr lang="fr-FR" dirty="0"/>
              <a:t> p, </a:t>
            </a:r>
            <a:r>
              <a:rPr lang="fr-FR" dirty="0" err="1"/>
              <a:t>int</a:t>
            </a:r>
            <a:r>
              <a:rPr lang="fr-FR" dirty="0"/>
              <a:t> r, </a:t>
            </a:r>
            <a:r>
              <a:rPr lang="fr-FR" dirty="0" err="1"/>
              <a:t>float</a:t>
            </a:r>
            <a:r>
              <a:rPr lang="fr-FR" dirty="0"/>
              <a:t> *data)</a:t>
            </a:r>
          </a:p>
          <a:p>
            <a:pPr marL="0" indent="0">
              <a:buNone/>
            </a:pPr>
            <a:r>
              <a:rPr lang="fr-FR" dirty="0"/>
              <a:t>{</a:t>
            </a:r>
          </a:p>
          <a:p>
            <a:pPr marL="0" indent="0">
              <a:buNone/>
            </a:pPr>
            <a:r>
              <a:rPr lang="fr-FR" dirty="0"/>
              <a:t>    if (p &lt; r) {</a:t>
            </a:r>
          </a:p>
          <a:p>
            <a:pPr marL="0" indent="0">
              <a:buNone/>
            </a:pPr>
            <a:r>
              <a:rPr lang="fr-FR" dirty="0"/>
              <a:t>            </a:t>
            </a:r>
            <a:r>
              <a:rPr lang="fr-FR" dirty="0" err="1"/>
              <a:t>int</a:t>
            </a:r>
            <a:r>
              <a:rPr lang="fr-FR" dirty="0"/>
              <a:t> q = partition (p, r, data);</a:t>
            </a:r>
          </a:p>
          <a:p>
            <a:pPr marL="0" indent="0">
              <a:buNone/>
            </a:pPr>
            <a:r>
              <a:rPr lang="fr-FR" dirty="0"/>
              <a:t>          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sections </a:t>
            </a:r>
            <a:r>
              <a:rPr lang="fr-FR" dirty="0" err="1"/>
              <a:t>firstprivate</a:t>
            </a:r>
            <a:r>
              <a:rPr lang="fr-FR" dirty="0"/>
              <a:t>(data, p, q, r)</a:t>
            </a:r>
          </a:p>
          <a:p>
            <a:pPr marL="0" indent="0">
              <a:buNone/>
            </a:pPr>
            <a:r>
              <a:rPr lang="fr-FR" dirty="0"/>
              <a:t>            {</a:t>
            </a:r>
          </a:p>
          <a:p>
            <a:pPr marL="0" indent="0">
              <a:buNone/>
            </a:pPr>
            <a:r>
              <a:rPr lang="fr-FR" dirty="0"/>
              <a:t>              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section</a:t>
            </a:r>
          </a:p>
          <a:p>
            <a:pPr marL="0" indent="0">
              <a:buNone/>
            </a:pPr>
            <a:r>
              <a:rPr lang="fr-FR" dirty="0"/>
              <a:t>                </a:t>
            </a:r>
            <a:r>
              <a:rPr lang="fr-FR" dirty="0" err="1"/>
              <a:t>quick_sort</a:t>
            </a:r>
            <a:r>
              <a:rPr lang="fr-FR" dirty="0"/>
              <a:t> (p, q-1, data, </a:t>
            </a:r>
            <a:r>
              <a:rPr lang="fr-FR" dirty="0" err="1"/>
              <a:t>low_limit</a:t>
            </a:r>
            <a:r>
              <a:rPr lang="fr-FR" dirty="0"/>
              <a:t>);</a:t>
            </a:r>
          </a:p>
          <a:p>
            <a:pPr marL="0" indent="0">
              <a:buNone/>
            </a:pPr>
            <a:r>
              <a:rPr lang="fr-FR" dirty="0"/>
              <a:t>              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section</a:t>
            </a:r>
          </a:p>
          <a:p>
            <a:pPr marL="0" indent="0">
              <a:buNone/>
            </a:pPr>
            <a:r>
              <a:rPr lang="fr-FR" dirty="0"/>
              <a:t>                </a:t>
            </a:r>
            <a:r>
              <a:rPr lang="fr-FR" dirty="0" err="1"/>
              <a:t>quick_sort</a:t>
            </a:r>
            <a:r>
              <a:rPr lang="fr-FR" dirty="0"/>
              <a:t> (q+1, r, data, </a:t>
            </a:r>
            <a:r>
              <a:rPr lang="fr-FR" dirty="0" err="1"/>
              <a:t>low_limit</a:t>
            </a:r>
            <a:r>
              <a:rPr lang="fr-FR" dirty="0"/>
              <a:t>);</a:t>
            </a:r>
          </a:p>
          <a:p>
            <a:pPr marL="0" indent="0">
              <a:buNone/>
            </a:pPr>
            <a:r>
              <a:rPr lang="fr-FR" dirty="0"/>
              <a:t>            }</a:t>
            </a:r>
          </a:p>
          <a:p>
            <a:pPr marL="0" indent="0">
              <a:buNone/>
            </a:pPr>
            <a:r>
              <a:rPr lang="fr-FR" dirty="0"/>
              <a:t>        }</a:t>
            </a:r>
          </a:p>
          <a:p>
            <a:pPr marL="0" indent="0">
              <a:buNone/>
            </a:pPr>
            <a:r>
              <a:rPr lang="fr-FR" dirty="0"/>
              <a:t>    }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933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err="1"/>
              <a:t>Qsort</a:t>
            </a:r>
            <a:r>
              <a:rPr lang="fr-FR" dirty="0"/>
              <a:t/>
            </a:r>
            <a:br>
              <a:rPr lang="fr-FR" dirty="0"/>
            </a:br>
            <a:r>
              <a:rPr lang="fr-FR" sz="3600" u="sng" dirty="0"/>
              <a:t>http://</a:t>
            </a:r>
            <a:r>
              <a:rPr lang="fr-FR" sz="3600" u="sng" dirty="0" err="1"/>
              <a:t>wikis.sun.com</a:t>
            </a:r>
            <a:r>
              <a:rPr lang="fr-FR" sz="3600" u="sng" dirty="0"/>
              <a:t>/display/</a:t>
            </a:r>
            <a:r>
              <a:rPr lang="fr-FR" sz="3600" u="sng" dirty="0" err="1"/>
              <a:t>openmp</a:t>
            </a:r>
            <a:r>
              <a:rPr lang="fr-FR" sz="3600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fr-FR" sz="2000" dirty="0" err="1"/>
              <a:t>void</a:t>
            </a:r>
            <a:r>
              <a:rPr lang="fr-FR" sz="2000" dirty="0"/>
              <a:t> </a:t>
            </a:r>
            <a:r>
              <a:rPr lang="fr-FR" sz="2000" dirty="0" err="1"/>
              <a:t>quick_sort</a:t>
            </a:r>
            <a:r>
              <a:rPr lang="fr-FR" sz="2000" dirty="0"/>
              <a:t> (</a:t>
            </a:r>
            <a:r>
              <a:rPr lang="fr-FR" sz="2000" dirty="0" err="1"/>
              <a:t>int</a:t>
            </a:r>
            <a:r>
              <a:rPr lang="fr-FR" sz="2000" dirty="0"/>
              <a:t> p, </a:t>
            </a:r>
            <a:r>
              <a:rPr lang="fr-FR" sz="2000" dirty="0" err="1"/>
              <a:t>int</a:t>
            </a:r>
            <a:r>
              <a:rPr lang="fr-FR" sz="2000" dirty="0"/>
              <a:t> r, </a:t>
            </a:r>
            <a:r>
              <a:rPr lang="fr-FR" sz="2000" dirty="0" err="1"/>
              <a:t>float</a:t>
            </a:r>
            <a:r>
              <a:rPr lang="fr-FR" sz="2000" dirty="0"/>
              <a:t> *data)</a:t>
            </a:r>
          </a:p>
          <a:p>
            <a:pPr marL="0" indent="0">
              <a:buNone/>
            </a:pPr>
            <a:r>
              <a:rPr lang="fr-FR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if (p &lt; r) {</a:t>
            </a:r>
          </a:p>
          <a:p>
            <a:pPr marL="0" indent="0">
              <a:buNone/>
            </a:pPr>
            <a:r>
              <a:rPr lang="fr-FR" sz="2000" dirty="0"/>
              <a:t>        </a:t>
            </a:r>
            <a:r>
              <a:rPr lang="fr-FR" sz="2000" dirty="0" smtClean="0"/>
              <a:t> </a:t>
            </a:r>
            <a:r>
              <a:rPr lang="fr-FR" sz="2000" dirty="0" err="1" smtClean="0"/>
              <a:t>int</a:t>
            </a:r>
            <a:r>
              <a:rPr lang="fr-FR" sz="2000" dirty="0" smtClean="0"/>
              <a:t> </a:t>
            </a:r>
            <a:r>
              <a:rPr lang="fr-FR" sz="2000" dirty="0"/>
              <a:t>q = partition (p, r, data);</a:t>
            </a:r>
          </a:p>
          <a:p>
            <a:pPr marL="0" indent="0">
              <a:buNone/>
            </a:pPr>
            <a:r>
              <a:rPr lang="da-DK" sz="2000" dirty="0"/>
              <a:t>          </a:t>
            </a:r>
            <a:r>
              <a:rPr lang="da-DK" sz="2000" dirty="0" smtClean="0"/>
              <a:t>#</a:t>
            </a:r>
            <a:r>
              <a:rPr lang="da-DK" sz="2000" dirty="0" err="1"/>
              <a:t>pragma</a:t>
            </a:r>
            <a:r>
              <a:rPr lang="da-DK" sz="2000" dirty="0"/>
              <a:t> </a:t>
            </a:r>
            <a:r>
              <a:rPr lang="da-DK" sz="2000" dirty="0" err="1"/>
              <a:t>omp</a:t>
            </a:r>
            <a:r>
              <a:rPr lang="da-DK" sz="2000" dirty="0"/>
              <a:t> </a:t>
            </a:r>
            <a:r>
              <a:rPr lang="da-DK" sz="2000" dirty="0" err="1"/>
              <a:t>task</a:t>
            </a:r>
            <a:endParaRPr lang="da-DK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quick_sort</a:t>
            </a:r>
            <a:r>
              <a:rPr lang="en-US" sz="2000" dirty="0" smtClean="0"/>
              <a:t> </a:t>
            </a:r>
            <a:r>
              <a:rPr lang="en-US" sz="2000" dirty="0"/>
              <a:t>(p, q-1, data, </a:t>
            </a:r>
            <a:r>
              <a:rPr lang="en-US" sz="2000" dirty="0" err="1"/>
              <a:t>low_limit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da-DK" sz="2000" dirty="0"/>
              <a:t>          </a:t>
            </a:r>
            <a:r>
              <a:rPr lang="da-DK" sz="2000" dirty="0" smtClean="0"/>
              <a:t>#</a:t>
            </a:r>
            <a:r>
              <a:rPr lang="da-DK" sz="2000" dirty="0" err="1"/>
              <a:t>pragma</a:t>
            </a:r>
            <a:r>
              <a:rPr lang="da-DK" sz="2000" dirty="0"/>
              <a:t> </a:t>
            </a:r>
            <a:r>
              <a:rPr lang="da-DK" sz="2000" dirty="0" err="1"/>
              <a:t>omp</a:t>
            </a:r>
            <a:r>
              <a:rPr lang="da-DK" sz="2000" dirty="0"/>
              <a:t> </a:t>
            </a:r>
            <a:r>
              <a:rPr lang="da-DK" sz="2000" dirty="0" err="1"/>
              <a:t>task</a:t>
            </a:r>
            <a:endParaRPr lang="da-DK" sz="2000" dirty="0"/>
          </a:p>
          <a:p>
            <a:pPr marL="0" indent="0">
              <a:buNone/>
            </a:pPr>
            <a:r>
              <a:rPr lang="en-US" sz="2000" dirty="0"/>
              <a:t>          </a:t>
            </a:r>
            <a:r>
              <a:rPr lang="en-US" sz="2000" dirty="0" err="1" smtClean="0"/>
              <a:t>quick_sort</a:t>
            </a:r>
            <a:r>
              <a:rPr lang="en-US" sz="2000" dirty="0" smtClean="0"/>
              <a:t> </a:t>
            </a:r>
            <a:r>
              <a:rPr lang="en-US" sz="2000" dirty="0"/>
              <a:t>(q+1, r, data, </a:t>
            </a:r>
            <a:r>
              <a:rPr lang="en-US" sz="2000" dirty="0" err="1"/>
              <a:t>low_limit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    }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void </a:t>
            </a:r>
            <a:r>
              <a:rPr lang="en-US" sz="2000" dirty="0" err="1">
                <a:solidFill>
                  <a:schemeClr val="tx2"/>
                </a:solidFill>
              </a:rPr>
              <a:t>par_quick_sort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dirty="0" err="1">
                <a:solidFill>
                  <a:schemeClr val="tx2"/>
                </a:solidFill>
              </a:rPr>
              <a:t>int</a:t>
            </a:r>
            <a:r>
              <a:rPr lang="en-US" sz="2000" dirty="0">
                <a:solidFill>
                  <a:schemeClr val="tx2"/>
                </a:solidFill>
              </a:rPr>
              <a:t> n, float *data)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   #pragma </a:t>
            </a:r>
            <a:r>
              <a:rPr lang="en-US" sz="2000" dirty="0" err="1">
                <a:solidFill>
                  <a:schemeClr val="tx2"/>
                </a:solidFill>
              </a:rPr>
              <a:t>omp</a:t>
            </a:r>
            <a:r>
              <a:rPr lang="en-US" sz="2000" dirty="0">
                <a:solidFill>
                  <a:schemeClr val="tx2"/>
                </a:solidFill>
              </a:rPr>
              <a:t> parallel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       #pragma </a:t>
            </a:r>
            <a:r>
              <a:rPr lang="en-US" sz="2000" dirty="0" err="1">
                <a:solidFill>
                  <a:schemeClr val="tx2"/>
                </a:solidFill>
              </a:rPr>
              <a:t>omp</a:t>
            </a:r>
            <a:r>
              <a:rPr lang="en-US" sz="2000" dirty="0">
                <a:solidFill>
                  <a:schemeClr val="tx2"/>
                </a:solidFill>
              </a:rPr>
              <a:t> single </a:t>
            </a:r>
            <a:r>
              <a:rPr lang="en-US" sz="2000" dirty="0" err="1">
                <a:solidFill>
                  <a:schemeClr val="tx2"/>
                </a:solidFill>
              </a:rPr>
              <a:t>nowait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</a:rPr>
              <a:t>        </a:t>
            </a:r>
            <a:r>
              <a:rPr lang="fr-FR" sz="2000" dirty="0" err="1">
                <a:solidFill>
                  <a:schemeClr val="tx2"/>
                </a:solidFill>
              </a:rPr>
              <a:t>quick_sort</a:t>
            </a:r>
            <a:r>
              <a:rPr lang="fr-FR" sz="2000" dirty="0">
                <a:solidFill>
                  <a:schemeClr val="tx2"/>
                </a:solidFill>
              </a:rPr>
              <a:t> (0, n, data);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</a:rPr>
              <a:t>    }</a:t>
            </a:r>
          </a:p>
          <a:p>
            <a:pPr marL="0" indent="0">
              <a:buNone/>
            </a:pPr>
            <a:r>
              <a:rPr lang="fr-FR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66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Comparaison par Sun</a:t>
            </a:r>
            <a:br>
              <a:rPr lang="fr-FR" dirty="0" smtClean="0"/>
            </a:br>
            <a:r>
              <a:rPr lang="fr-FR" dirty="0" smtClean="0"/>
              <a:t>tâche vs section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i="1" dirty="0"/>
              <a:t>First, </a:t>
            </a:r>
            <a:r>
              <a:rPr lang="fr-FR" i="1" dirty="0" err="1"/>
              <a:t>we</a:t>
            </a:r>
            <a:r>
              <a:rPr lang="fr-FR" i="1" dirty="0"/>
              <a:t> set </a:t>
            </a:r>
            <a:r>
              <a:rPr lang="fr-FR" i="1" dirty="0" err="1"/>
              <a:t>environment</a:t>
            </a:r>
            <a:r>
              <a:rPr lang="fr-FR" i="1" dirty="0"/>
              <a:t> variable OMP_THREAD_LIMIT </a:t>
            </a:r>
            <a:r>
              <a:rPr lang="fr-FR" i="1" dirty="0" err="1"/>
              <a:t>so</a:t>
            </a:r>
            <a:r>
              <a:rPr lang="fr-FR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the program </a:t>
            </a:r>
            <a:r>
              <a:rPr lang="fr-FR" i="1" dirty="0" err="1"/>
              <a:t>will</a:t>
            </a:r>
            <a:r>
              <a:rPr lang="fr-FR" i="1" dirty="0"/>
              <a:t> use a </a:t>
            </a:r>
            <a:r>
              <a:rPr lang="fr-FR" b="1" i="1" dirty="0"/>
              <a:t>max of 8 </a:t>
            </a:r>
            <a:r>
              <a:rPr lang="fr-FR" b="1" i="1" dirty="0" smtClean="0"/>
              <a:t>threads</a:t>
            </a:r>
            <a:r>
              <a:rPr lang="fr-FR" i="1" dirty="0" smtClean="0"/>
              <a:t>. The </a:t>
            </a:r>
            <a:r>
              <a:rPr lang="fr-FR" i="1" dirty="0" err="1"/>
              <a:t>experiment</a:t>
            </a:r>
            <a:r>
              <a:rPr lang="fr-FR" i="1" dirty="0"/>
              <a:t> </a:t>
            </a:r>
            <a:r>
              <a:rPr lang="fr-FR" i="1" dirty="0" err="1"/>
              <a:t>was</a:t>
            </a:r>
            <a:r>
              <a:rPr lang="fr-FR" i="1" dirty="0"/>
              <a:t> </a:t>
            </a:r>
            <a:r>
              <a:rPr lang="fr-FR" i="1" dirty="0" err="1"/>
              <a:t>performed</a:t>
            </a:r>
            <a:r>
              <a:rPr lang="fr-FR" i="1" dirty="0"/>
              <a:t> on a machine </a:t>
            </a:r>
            <a:r>
              <a:rPr lang="fr-FR" b="1" i="1" dirty="0" err="1"/>
              <a:t>with</a:t>
            </a:r>
            <a:r>
              <a:rPr lang="fr-FR" b="1" i="1" dirty="0"/>
              <a:t> 8 processors</a:t>
            </a:r>
            <a:r>
              <a:rPr lang="fr-FR" i="1" dirty="0"/>
              <a:t>. The </a:t>
            </a:r>
            <a:r>
              <a:rPr lang="fr-FR" i="1" dirty="0" err="1"/>
              <a:t>number</a:t>
            </a:r>
            <a:r>
              <a:rPr lang="fr-FR" i="1" dirty="0"/>
              <a:t> of threads for the </a:t>
            </a:r>
            <a:r>
              <a:rPr lang="fr-FR" i="1" dirty="0" err="1"/>
              <a:t>parallel</a:t>
            </a:r>
            <a:r>
              <a:rPr lang="fr-FR" i="1" dirty="0"/>
              <a:t> </a:t>
            </a:r>
            <a:r>
              <a:rPr lang="fr-FR" i="1" dirty="0" err="1"/>
              <a:t>region</a:t>
            </a:r>
            <a:r>
              <a:rPr lang="fr-FR" i="1" dirty="0"/>
              <a:t> </a:t>
            </a:r>
            <a:r>
              <a:rPr lang="fr-FR" i="1" dirty="0" err="1"/>
              <a:t>example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set by setting the OMP_NUM_THREADS </a:t>
            </a:r>
            <a:r>
              <a:rPr lang="fr-FR" i="1" dirty="0" err="1"/>
              <a:t>environment</a:t>
            </a:r>
            <a:r>
              <a:rPr lang="fr-FR" i="1" dirty="0"/>
              <a:t> </a:t>
            </a:r>
            <a:r>
              <a:rPr lang="fr-FR" i="1" dirty="0" smtClean="0"/>
              <a:t>variable. </a:t>
            </a:r>
            <a:r>
              <a:rPr lang="fr-FR" i="1" dirty="0" err="1" smtClean="0"/>
              <a:t>We</a:t>
            </a:r>
            <a:r>
              <a:rPr lang="fr-FR" i="1" dirty="0" smtClean="0"/>
              <a:t> </a:t>
            </a:r>
            <a:r>
              <a:rPr lang="fr-FR" i="1" dirty="0" err="1"/>
              <a:t>obtain</a:t>
            </a:r>
            <a:r>
              <a:rPr lang="fr-FR" i="1" dirty="0"/>
              <a:t> </a:t>
            </a:r>
            <a:r>
              <a:rPr lang="fr-FR" i="1" dirty="0" err="1"/>
              <a:t>these</a:t>
            </a:r>
            <a:r>
              <a:rPr lang="fr-FR" i="1" dirty="0"/>
              <a:t> performance </a:t>
            </a:r>
            <a:r>
              <a:rPr lang="fr-FR" i="1" dirty="0" err="1"/>
              <a:t>numbers</a:t>
            </a:r>
            <a:r>
              <a:rPr lang="fr-FR" i="1" dirty="0" smtClean="0"/>
              <a:t>:</a:t>
            </a:r>
          </a:p>
          <a:p>
            <a:endParaRPr lang="fr-FR" dirty="0"/>
          </a:p>
          <a:p>
            <a:pPr marL="457200" lvl="1" indent="0">
              <a:buNone/>
            </a:pPr>
            <a:r>
              <a:rPr lang="fr-FR" b="1" dirty="0" smtClean="0"/>
              <a:t>   OMP_NUM_THREADS</a:t>
            </a:r>
            <a:r>
              <a:rPr lang="fr-FR" b="1" dirty="0"/>
              <a:t>	</a:t>
            </a:r>
            <a:r>
              <a:rPr lang="fr-FR" b="1" dirty="0" err="1" smtClean="0"/>
              <a:t>task</a:t>
            </a:r>
            <a:r>
              <a:rPr lang="fr-FR" b="1" dirty="0"/>
              <a:t>	</a:t>
            </a:r>
            <a:r>
              <a:rPr lang="fr-FR" b="1" dirty="0" err="1" smtClean="0"/>
              <a:t>parreg</a:t>
            </a:r>
            <a:r>
              <a:rPr lang="fr-FR" b="1" dirty="0"/>
              <a:t>	</a:t>
            </a:r>
          </a:p>
          <a:p>
            <a:pPr marL="0" indent="0">
              <a:buNone/>
            </a:pPr>
            <a:r>
              <a:rPr lang="fr-FR" dirty="0" smtClean="0"/>
              <a:t>					2</a:t>
            </a:r>
            <a:r>
              <a:rPr lang="fr-FR" dirty="0"/>
              <a:t>	2.6s	1.8s	</a:t>
            </a:r>
          </a:p>
          <a:p>
            <a:pPr marL="0" indent="0">
              <a:buNone/>
            </a:pPr>
            <a:r>
              <a:rPr lang="fr-FR" dirty="0" smtClean="0"/>
              <a:t>					4</a:t>
            </a:r>
            <a:r>
              <a:rPr lang="fr-FR" dirty="0"/>
              <a:t>	1.7s	2.1s	</a:t>
            </a:r>
          </a:p>
          <a:p>
            <a:pPr marL="0" indent="0">
              <a:buNone/>
            </a:pPr>
            <a:r>
              <a:rPr lang="fr-FR" dirty="0" smtClean="0"/>
              <a:t>					8</a:t>
            </a:r>
            <a:r>
              <a:rPr lang="fr-FR" dirty="0"/>
              <a:t>	1.2s	2.6s	</a:t>
            </a:r>
          </a:p>
          <a:p>
            <a:endParaRPr lang="fr-FR" dirty="0" smtClean="0"/>
          </a:p>
          <a:p>
            <a:r>
              <a:rPr lang="fr-FR" i="1" dirty="0" smtClean="0"/>
              <a:t>The </a:t>
            </a:r>
            <a:r>
              <a:rPr lang="fr-FR" i="1" dirty="0"/>
              <a:t>program </a:t>
            </a:r>
            <a:r>
              <a:rPr lang="fr-FR" i="1" dirty="0" err="1"/>
              <a:t>written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</a:t>
            </a:r>
            <a:r>
              <a:rPr lang="fr-FR" i="1" dirty="0" err="1"/>
              <a:t>tasks</a:t>
            </a:r>
            <a:r>
              <a:rPr lang="fr-FR" i="1" dirty="0"/>
              <a:t> </a:t>
            </a:r>
            <a:r>
              <a:rPr lang="fr-FR" i="1" dirty="0" err="1"/>
              <a:t>achieves</a:t>
            </a:r>
            <a:r>
              <a:rPr lang="fr-FR" i="1" dirty="0"/>
              <a:t> a good </a:t>
            </a:r>
            <a:r>
              <a:rPr lang="fr-FR" i="1" dirty="0" err="1"/>
              <a:t>scalable</a:t>
            </a:r>
            <a:r>
              <a:rPr lang="fr-FR" i="1" dirty="0"/>
              <a:t> </a:t>
            </a:r>
            <a:r>
              <a:rPr lang="fr-FR" i="1" dirty="0" err="1"/>
              <a:t>speedup</a:t>
            </a:r>
            <a:r>
              <a:rPr lang="fr-FR" i="1" dirty="0"/>
              <a:t>, </a:t>
            </a:r>
            <a:r>
              <a:rPr lang="fr-FR" i="1" dirty="0" err="1"/>
              <a:t>while</a:t>
            </a:r>
            <a:r>
              <a:rPr lang="fr-FR" i="1" dirty="0"/>
              <a:t> the program </a:t>
            </a:r>
            <a:r>
              <a:rPr lang="fr-FR" i="1" dirty="0" err="1"/>
              <a:t>written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</a:t>
            </a:r>
            <a:r>
              <a:rPr lang="fr-FR" i="1" dirty="0" err="1"/>
              <a:t>nested</a:t>
            </a:r>
            <a:r>
              <a:rPr lang="fr-FR" i="1" dirty="0"/>
              <a:t> </a:t>
            </a:r>
            <a:r>
              <a:rPr lang="fr-FR" i="1" dirty="0" err="1"/>
              <a:t>parallel</a:t>
            </a:r>
            <a:r>
              <a:rPr lang="fr-FR" i="1" dirty="0"/>
              <a:t> </a:t>
            </a:r>
            <a:r>
              <a:rPr lang="fr-FR" i="1" dirty="0" err="1"/>
              <a:t>regions</a:t>
            </a:r>
            <a:r>
              <a:rPr lang="fr-FR" i="1" dirty="0"/>
              <a:t> </a:t>
            </a:r>
            <a:r>
              <a:rPr lang="fr-FR" i="1" dirty="0" err="1"/>
              <a:t>does</a:t>
            </a:r>
            <a:r>
              <a:rPr lang="fr-FR" i="1" dirty="0"/>
              <a:t> not</a:t>
            </a:r>
            <a:r>
              <a:rPr lang="fr-FR" i="1" dirty="0" smtClean="0"/>
              <a:t>.</a:t>
            </a:r>
          </a:p>
          <a:p>
            <a:endParaRPr lang="fr-FR" i="1" dirty="0"/>
          </a:p>
          <a:p>
            <a:r>
              <a:rPr lang="fr-FR" sz="3600" dirty="0" smtClean="0"/>
              <a:t>Les threads s’attendent à la fin des sections</a:t>
            </a:r>
          </a:p>
          <a:p>
            <a:pPr lvl="1"/>
            <a:r>
              <a:rPr lang="fr-FR" sz="2900" dirty="0" smtClean="0"/>
              <a:t>Seulement deux threads travaillent lorsque OMP_NUM_THREADS = 8 !</a:t>
            </a:r>
          </a:p>
        </p:txBody>
      </p:sp>
    </p:spTree>
    <p:extLst>
      <p:ext uri="{BB962C8B-B14F-4D97-AF65-F5344CB8AC3E}">
        <p14:creationId xmlns:p14="http://schemas.microsoft.com/office/powerpoint/2010/main" val="79420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Fibonacci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fib</a:t>
            </a:r>
            <a:r>
              <a:rPr lang="fr-FR" dirty="0"/>
              <a:t> ( </a:t>
            </a:r>
            <a:r>
              <a:rPr lang="fr-FR" dirty="0" err="1"/>
              <a:t>int</a:t>
            </a:r>
            <a:r>
              <a:rPr lang="fr-FR" dirty="0"/>
              <a:t> n ) </a:t>
            </a:r>
          </a:p>
          <a:p>
            <a:pPr marL="0" indent="0">
              <a:buNone/>
            </a:pPr>
            <a:r>
              <a:rPr lang="fr-FR" dirty="0"/>
              <a:t>{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x,y</a:t>
            </a:r>
            <a:r>
              <a:rPr lang="fr-FR" dirty="0"/>
              <a:t>; </a:t>
            </a:r>
          </a:p>
          <a:p>
            <a:pPr marL="0" indent="0">
              <a:buNone/>
            </a:pPr>
            <a:r>
              <a:rPr lang="fr-FR" dirty="0"/>
              <a:t>  if ( n &lt; 2 ) return n;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(</a:t>
            </a:r>
            <a:r>
              <a:rPr lang="fr-FR" dirty="0" err="1" smtClean="0"/>
              <a:t>x,n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x = </a:t>
            </a:r>
            <a:r>
              <a:rPr lang="fr-FR" dirty="0" err="1"/>
              <a:t>fib</a:t>
            </a:r>
            <a:r>
              <a:rPr lang="fr-FR" dirty="0"/>
              <a:t>(n-1); </a:t>
            </a:r>
            <a:r>
              <a:rPr lang="fr-FR" dirty="0" smtClean="0"/>
              <a:t> 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(</a:t>
            </a:r>
            <a:r>
              <a:rPr lang="fr-FR" dirty="0" err="1" smtClean="0"/>
              <a:t>y,n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y = </a:t>
            </a:r>
            <a:r>
              <a:rPr lang="fr-FR" dirty="0" err="1"/>
              <a:t>fib</a:t>
            </a:r>
            <a:r>
              <a:rPr lang="fr-FR" dirty="0"/>
              <a:t>(n-2);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taskwait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return </a:t>
            </a:r>
            <a:r>
              <a:rPr lang="fr-FR" dirty="0" err="1"/>
              <a:t>x+y</a:t>
            </a:r>
            <a:r>
              <a:rPr lang="fr-FR" dirty="0"/>
              <a:t>;</a:t>
            </a:r>
          </a:p>
          <a:p>
            <a:pPr marL="0" indent="0">
              <a:buNone/>
            </a:pPr>
            <a:r>
              <a:rPr lang="fr-FR" dirty="0"/>
              <a:t>}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/>
              <a:t>main()</a:t>
            </a:r>
          </a:p>
          <a:p>
            <a:pPr marL="0" indent="0">
              <a:buNone/>
            </a:pPr>
            <a:r>
              <a:rPr lang="fr-FR" dirty="0"/>
              <a:t>{</a:t>
            </a:r>
          </a:p>
          <a:p>
            <a:pPr marL="0" indent="0">
              <a:buNone/>
            </a:pPr>
            <a:r>
              <a:rPr lang="fr-FR" dirty="0"/>
              <a:t>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parallel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nowait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result</a:t>
            </a:r>
            <a:r>
              <a:rPr lang="fr-FR" dirty="0"/>
              <a:t> = </a:t>
            </a:r>
            <a:r>
              <a:rPr lang="fr-FR" dirty="0" err="1"/>
              <a:t>comp_fib_numbers</a:t>
            </a:r>
            <a:r>
              <a:rPr lang="fr-FR" dirty="0"/>
              <a:t>(10);</a:t>
            </a:r>
          </a:p>
          <a:p>
            <a:pPr marL="0" indent="0">
              <a:buNone/>
            </a:pPr>
            <a:r>
              <a:rPr lang="fr-FR" dirty="0"/>
              <a:t>return EXIT_SUCCESS;</a:t>
            </a:r>
          </a:p>
          <a:p>
            <a:pPr marL="0" indent="0">
              <a:buNone/>
            </a:pPr>
            <a:r>
              <a:rPr lang="fr-FR" dirty="0" smtClean="0"/>
              <a:t>}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65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Tâches &amp; Réduction</a:t>
            </a:r>
            <a:br>
              <a:rPr lang="fr-FR" dirty="0" smtClean="0"/>
            </a:br>
            <a:r>
              <a:rPr lang="fr-FR" dirty="0" err="1" smtClean="0"/>
              <a:t>atomic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count_good</a:t>
            </a:r>
            <a:r>
              <a:rPr lang="fr-FR" dirty="0"/>
              <a:t> (</a:t>
            </a:r>
            <a:r>
              <a:rPr lang="fr-FR" dirty="0" err="1"/>
              <a:t>item_t</a:t>
            </a:r>
            <a:r>
              <a:rPr lang="fr-FR" dirty="0"/>
              <a:t> *item)</a:t>
            </a:r>
          </a:p>
          <a:p>
            <a:pPr marL="0" indent="0">
              <a:buNone/>
            </a:pPr>
            <a:r>
              <a:rPr lang="fr-FR" dirty="0"/>
              <a:t>{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dirty="0" err="1"/>
              <a:t>int</a:t>
            </a:r>
            <a:r>
              <a:rPr lang="fr-FR" dirty="0"/>
              <a:t> n = 0;</a:t>
            </a:r>
          </a:p>
          <a:p>
            <a:pPr marL="0" indent="0">
              <a:buNone/>
            </a:pPr>
            <a:r>
              <a:rPr lang="fr-FR" dirty="0"/>
              <a:t> 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 smtClean="0"/>
              <a:t>parallel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single </a:t>
            </a:r>
            <a:r>
              <a:rPr lang="fr-FR" dirty="0" err="1"/>
              <a:t>nowait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{</a:t>
            </a:r>
          </a:p>
          <a:p>
            <a:pPr marL="0" indent="0">
              <a:buNone/>
            </a:pPr>
            <a:r>
              <a:rPr lang="fr-FR" dirty="0"/>
              <a:t>          </a:t>
            </a:r>
            <a:r>
              <a:rPr lang="fr-FR" dirty="0" err="1"/>
              <a:t>while</a:t>
            </a:r>
            <a:r>
              <a:rPr lang="fr-FR" dirty="0"/>
              <a:t> (item) {</a:t>
            </a:r>
          </a:p>
          <a:p>
            <a:pPr marL="0" indent="0">
              <a:buNone/>
            </a:pPr>
            <a:r>
              <a:rPr lang="fr-FR" dirty="0"/>
              <a:t>             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task</a:t>
            </a:r>
            <a:r>
              <a:rPr lang="fr-FR" dirty="0"/>
              <a:t> </a:t>
            </a:r>
            <a:r>
              <a:rPr lang="fr-FR" dirty="0" err="1"/>
              <a:t>firstprivate</a:t>
            </a:r>
            <a:r>
              <a:rPr lang="fr-FR" dirty="0"/>
              <a:t>(item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    if (</a:t>
            </a:r>
            <a:r>
              <a:rPr lang="fr-FR" dirty="0" err="1"/>
              <a:t>is_good</a:t>
            </a:r>
            <a:r>
              <a:rPr lang="fr-FR" dirty="0"/>
              <a:t>(item)) {</a:t>
            </a:r>
          </a:p>
          <a:p>
            <a:pPr marL="0" indent="0">
              <a:buNone/>
            </a:pPr>
            <a:r>
              <a:rPr lang="fr-FR" dirty="0"/>
              <a:t>                      #</a:t>
            </a:r>
            <a:r>
              <a:rPr lang="fr-FR" dirty="0" err="1"/>
              <a:t>pragma</a:t>
            </a:r>
            <a:r>
              <a:rPr lang="fr-FR" dirty="0"/>
              <a:t> </a:t>
            </a:r>
            <a:r>
              <a:rPr lang="fr-FR" dirty="0" err="1"/>
              <a:t>omp</a:t>
            </a:r>
            <a:r>
              <a:rPr lang="fr-FR" dirty="0"/>
              <a:t> </a:t>
            </a:r>
            <a:r>
              <a:rPr lang="fr-FR" dirty="0" err="1"/>
              <a:t>atomic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       n ++;</a:t>
            </a:r>
          </a:p>
          <a:p>
            <a:pPr marL="0" indent="0">
              <a:buNone/>
            </a:pPr>
            <a:r>
              <a:rPr lang="fr-FR" dirty="0"/>
              <a:t>                   </a:t>
            </a:r>
            <a:r>
              <a:rPr lang="fr-FR" dirty="0" smtClean="0"/>
              <a:t>}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item = item-&gt;</a:t>
            </a:r>
            <a:r>
              <a:rPr lang="fr-FR" dirty="0" err="1"/>
              <a:t>next</a:t>
            </a:r>
            <a:r>
              <a:rPr lang="fr-FR" dirty="0"/>
              <a:t>;</a:t>
            </a:r>
          </a:p>
          <a:p>
            <a:pPr marL="0" indent="0">
              <a:buNone/>
            </a:pPr>
            <a:r>
              <a:rPr lang="fr-FR" dirty="0"/>
              <a:t>          }</a:t>
            </a:r>
          </a:p>
          <a:p>
            <a:pPr marL="0" indent="0">
              <a:buNone/>
            </a:pPr>
            <a:r>
              <a:rPr lang="fr-FR" dirty="0"/>
              <a:t>   return n;</a:t>
            </a:r>
          </a:p>
          <a:p>
            <a:pPr marL="0" indent="0">
              <a:buNone/>
            </a:pPr>
            <a:r>
              <a:rPr lang="fr-FR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00966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Tâches &amp; Réduction</a:t>
            </a:r>
            <a:br>
              <a:rPr lang="fr-FR" dirty="0" smtClean="0"/>
            </a:br>
            <a:r>
              <a:rPr lang="fr-FR" dirty="0" err="1" smtClean="0"/>
              <a:t>thread_num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fr-FR" sz="1600" dirty="0" smtClean="0"/>
              <a:t>   </a:t>
            </a:r>
            <a:r>
              <a:rPr lang="fr-FR" sz="1600" dirty="0" err="1" smtClean="0"/>
              <a:t>int</a:t>
            </a:r>
            <a:r>
              <a:rPr lang="fr-FR" sz="1600" dirty="0" smtClean="0"/>
              <a:t> </a:t>
            </a:r>
            <a:r>
              <a:rPr lang="fr-FR" sz="1600" dirty="0"/>
              <a:t>n = 0;</a:t>
            </a:r>
          </a:p>
          <a:p>
            <a:pPr marL="0" indent="0">
              <a:buNone/>
            </a:pPr>
            <a:r>
              <a:rPr lang="fr-FR" sz="1600" dirty="0"/>
              <a:t>   </a:t>
            </a:r>
            <a:r>
              <a:rPr lang="fr-FR" sz="1600" dirty="0" err="1"/>
              <a:t>int</a:t>
            </a:r>
            <a:r>
              <a:rPr lang="fr-FR" sz="1600" dirty="0"/>
              <a:t> </a:t>
            </a:r>
            <a:r>
              <a:rPr lang="fr-FR" sz="1600" dirty="0" err="1"/>
              <a:t>pn</a:t>
            </a:r>
            <a:r>
              <a:rPr lang="fr-FR" sz="1600" dirty="0"/>
              <a:t>[P]; </a:t>
            </a:r>
            <a:r>
              <a:rPr lang="fr-FR" sz="1600" dirty="0" smtClean="0"/>
              <a:t>//</a:t>
            </a:r>
            <a:r>
              <a:rPr lang="fr-FR" sz="1600" i="1" dirty="0" smtClean="0"/>
              <a:t> </a:t>
            </a:r>
            <a:r>
              <a:rPr lang="fr-FR" sz="1600" i="1" dirty="0"/>
              <a:t>P </a:t>
            </a:r>
            <a:r>
              <a:rPr lang="fr-FR" sz="1600" i="1" dirty="0" err="1"/>
              <a:t>is</a:t>
            </a:r>
            <a:r>
              <a:rPr lang="fr-FR" sz="1600" i="1" dirty="0"/>
              <a:t> the </a:t>
            </a:r>
            <a:r>
              <a:rPr lang="fr-FR" sz="1600" i="1" dirty="0" err="1"/>
              <a:t>number</a:t>
            </a:r>
            <a:r>
              <a:rPr lang="fr-FR" sz="1600" i="1" dirty="0"/>
              <a:t> of threads </a:t>
            </a:r>
            <a:r>
              <a:rPr lang="fr-FR" sz="1600" i="1" dirty="0" err="1"/>
              <a:t>used</a:t>
            </a:r>
            <a:r>
              <a:rPr lang="fr-FR" sz="1600" i="1" dirty="0" smtClean="0"/>
              <a:t>.</a:t>
            </a:r>
            <a:endParaRPr lang="fr-FR" sz="1600" i="1" dirty="0"/>
          </a:p>
          <a:p>
            <a:pPr marL="0" indent="0">
              <a:buNone/>
            </a:pPr>
            <a:r>
              <a:rPr lang="fr-FR" sz="1600" dirty="0"/>
              <a:t>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</a:t>
            </a:r>
            <a:r>
              <a:rPr lang="fr-FR" sz="1600" dirty="0" err="1"/>
              <a:t>parallel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{</a:t>
            </a:r>
          </a:p>
          <a:p>
            <a:pPr marL="0" indent="0">
              <a:buNone/>
            </a:pPr>
            <a:r>
              <a:rPr lang="fr-FR" sz="1600" dirty="0"/>
              <a:t>      </a:t>
            </a:r>
            <a:r>
              <a:rPr lang="fr-FR" sz="1600" dirty="0" err="1"/>
              <a:t>pn</a:t>
            </a:r>
            <a:r>
              <a:rPr lang="fr-FR" sz="1600" dirty="0"/>
              <a:t>[</a:t>
            </a:r>
            <a:r>
              <a:rPr lang="fr-FR" sz="1600" dirty="0" err="1"/>
              <a:t>omp_get_thread_num</a:t>
            </a:r>
            <a:r>
              <a:rPr lang="fr-FR" sz="1600" dirty="0"/>
              <a:t>()] = 0;</a:t>
            </a:r>
          </a:p>
          <a:p>
            <a:pPr marL="0" indent="0">
              <a:buNone/>
            </a:pPr>
            <a:r>
              <a:rPr lang="fr-FR" sz="1600" dirty="0"/>
              <a:t>   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single </a:t>
            </a:r>
            <a:r>
              <a:rPr lang="fr-FR" sz="1600" dirty="0" err="1"/>
              <a:t>nowait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{</a:t>
            </a:r>
          </a:p>
          <a:p>
            <a:pPr marL="0" indent="0">
              <a:buNone/>
            </a:pPr>
            <a:r>
              <a:rPr lang="fr-FR" sz="1600" dirty="0"/>
              <a:t>          </a:t>
            </a:r>
            <a:r>
              <a:rPr lang="fr-FR" sz="1600" dirty="0" err="1"/>
              <a:t>while</a:t>
            </a:r>
            <a:r>
              <a:rPr lang="fr-FR" sz="1600" dirty="0"/>
              <a:t> (item) {</a:t>
            </a:r>
          </a:p>
          <a:p>
            <a:pPr marL="0" indent="0">
              <a:buNone/>
            </a:pPr>
            <a:r>
              <a:rPr lang="fr-FR" sz="1600" dirty="0"/>
              <a:t>            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</a:t>
            </a:r>
            <a:r>
              <a:rPr lang="fr-FR" sz="1600" dirty="0" err="1"/>
              <a:t>task</a:t>
            </a:r>
            <a:r>
              <a:rPr lang="fr-FR" sz="1600" dirty="0"/>
              <a:t> </a:t>
            </a:r>
            <a:r>
              <a:rPr lang="fr-FR" sz="1600" dirty="0" err="1"/>
              <a:t>firstprivate</a:t>
            </a:r>
            <a:r>
              <a:rPr lang="fr-FR" sz="1600" dirty="0"/>
              <a:t>(item</a:t>
            </a:r>
            <a:r>
              <a:rPr lang="fr-FR" sz="1600" dirty="0" smtClean="0"/>
              <a:t>)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             if (</a:t>
            </a:r>
            <a:r>
              <a:rPr lang="fr-FR" sz="1600" dirty="0" err="1"/>
              <a:t>is_good</a:t>
            </a:r>
            <a:r>
              <a:rPr lang="fr-FR" sz="1600" dirty="0"/>
              <a:t>(item)) {</a:t>
            </a:r>
          </a:p>
          <a:p>
            <a:pPr marL="0" indent="0">
              <a:buNone/>
            </a:pPr>
            <a:r>
              <a:rPr lang="fr-FR" sz="1600" dirty="0"/>
              <a:t>                      </a:t>
            </a:r>
            <a:r>
              <a:rPr lang="fr-FR" sz="1600" dirty="0" err="1"/>
              <a:t>pn</a:t>
            </a:r>
            <a:r>
              <a:rPr lang="fr-FR" sz="1600" dirty="0"/>
              <a:t>[</a:t>
            </a:r>
            <a:r>
              <a:rPr lang="fr-FR" sz="1600" dirty="0" err="1"/>
              <a:t>omp_get_thread_num</a:t>
            </a:r>
            <a:r>
              <a:rPr lang="fr-FR" sz="1600" dirty="0"/>
              <a:t>()] ++;</a:t>
            </a:r>
          </a:p>
          <a:p>
            <a:pPr marL="0" indent="0">
              <a:buNone/>
            </a:pPr>
            <a:r>
              <a:rPr lang="fr-FR" sz="1600" dirty="0"/>
              <a:t>                   </a:t>
            </a:r>
            <a:r>
              <a:rPr lang="fr-FR" sz="1600" dirty="0" smtClean="0"/>
              <a:t>}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         item = item-&gt;</a:t>
            </a:r>
            <a:r>
              <a:rPr lang="fr-FR" sz="1600" dirty="0" err="1"/>
              <a:t>next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/>
              <a:t>          }</a:t>
            </a:r>
          </a:p>
          <a:p>
            <a:pPr marL="0" indent="0">
              <a:buNone/>
            </a:pPr>
            <a:r>
              <a:rPr lang="fr-FR" sz="1600" dirty="0"/>
              <a:t>      </a:t>
            </a:r>
            <a:r>
              <a:rPr lang="fr-FR" sz="1600" dirty="0" smtClean="0"/>
              <a:t>}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</a:t>
            </a:r>
            <a:r>
              <a:rPr lang="fr-FR" sz="1600" dirty="0" err="1"/>
              <a:t>atomic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n += </a:t>
            </a:r>
            <a:r>
              <a:rPr lang="fr-FR" sz="1600" dirty="0" err="1"/>
              <a:t>pn</a:t>
            </a:r>
            <a:r>
              <a:rPr lang="fr-FR" sz="1600" dirty="0"/>
              <a:t>[</a:t>
            </a:r>
            <a:r>
              <a:rPr lang="fr-FR" sz="1600" dirty="0" err="1"/>
              <a:t>omp_get_thread_num</a:t>
            </a:r>
            <a:r>
              <a:rPr lang="fr-FR" sz="1600" dirty="0"/>
              <a:t>()];</a:t>
            </a:r>
          </a:p>
          <a:p>
            <a:pPr marL="0" indent="0">
              <a:buNone/>
            </a:pPr>
            <a:r>
              <a:rPr lang="fr-FR" sz="1600" dirty="0"/>
              <a:t>   </a:t>
            </a:r>
            <a:r>
              <a:rPr lang="fr-FR" sz="1600" dirty="0" smtClean="0"/>
              <a:t>}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1881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Tâches &amp; Réduction</a:t>
            </a:r>
            <a:br>
              <a:rPr lang="fr-FR" dirty="0" smtClean="0"/>
            </a:br>
            <a:r>
              <a:rPr lang="fr-FR" dirty="0" err="1" smtClean="0"/>
              <a:t>atomic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fr-FR" sz="1600" dirty="0" smtClean="0"/>
              <a:t>   </a:t>
            </a:r>
            <a:r>
              <a:rPr lang="fr-FR" sz="1600" dirty="0" err="1" smtClean="0"/>
              <a:t>int</a:t>
            </a:r>
            <a:r>
              <a:rPr lang="fr-FR" sz="1600" dirty="0" smtClean="0"/>
              <a:t> </a:t>
            </a:r>
            <a:r>
              <a:rPr lang="fr-FR" sz="1600" dirty="0"/>
              <a:t>n = 0;</a:t>
            </a:r>
          </a:p>
          <a:p>
            <a:pPr marL="0" indent="0">
              <a:buNone/>
            </a:pPr>
            <a:r>
              <a:rPr lang="fr-FR" sz="1600" dirty="0"/>
              <a:t>   </a:t>
            </a:r>
            <a:r>
              <a:rPr lang="fr-FR" sz="1600" dirty="0" err="1"/>
              <a:t>int</a:t>
            </a:r>
            <a:r>
              <a:rPr lang="fr-FR" sz="1600" dirty="0"/>
              <a:t> </a:t>
            </a:r>
            <a:r>
              <a:rPr lang="fr-FR" sz="1600" dirty="0" err="1"/>
              <a:t>pn</a:t>
            </a:r>
            <a:r>
              <a:rPr lang="fr-FR" sz="1600" dirty="0"/>
              <a:t>[P]; </a:t>
            </a:r>
            <a:r>
              <a:rPr lang="fr-FR" sz="1600" dirty="0" smtClean="0"/>
              <a:t>//</a:t>
            </a:r>
            <a:r>
              <a:rPr lang="fr-FR" sz="1600" i="1" dirty="0" smtClean="0"/>
              <a:t> </a:t>
            </a:r>
            <a:r>
              <a:rPr lang="fr-FR" sz="1600" i="1" dirty="0"/>
              <a:t>P </a:t>
            </a:r>
            <a:r>
              <a:rPr lang="fr-FR" sz="1600" i="1" dirty="0" err="1"/>
              <a:t>is</a:t>
            </a:r>
            <a:r>
              <a:rPr lang="fr-FR" sz="1600" i="1" dirty="0"/>
              <a:t> the </a:t>
            </a:r>
            <a:r>
              <a:rPr lang="fr-FR" sz="1600" i="1" dirty="0" err="1"/>
              <a:t>number</a:t>
            </a:r>
            <a:r>
              <a:rPr lang="fr-FR" sz="1600" i="1" dirty="0"/>
              <a:t> of threads </a:t>
            </a:r>
            <a:r>
              <a:rPr lang="fr-FR" sz="1600" i="1" dirty="0" err="1"/>
              <a:t>used</a:t>
            </a:r>
            <a:r>
              <a:rPr lang="fr-FR" sz="1600" i="1" dirty="0" smtClean="0"/>
              <a:t>.</a:t>
            </a:r>
            <a:endParaRPr lang="fr-FR" sz="1600" i="1" dirty="0"/>
          </a:p>
          <a:p>
            <a:pPr marL="0" indent="0">
              <a:buNone/>
            </a:pPr>
            <a:r>
              <a:rPr lang="fr-FR" sz="1600" dirty="0"/>
              <a:t>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</a:t>
            </a:r>
            <a:r>
              <a:rPr lang="fr-FR" sz="1600" dirty="0" err="1"/>
              <a:t>parallel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{</a:t>
            </a:r>
          </a:p>
          <a:p>
            <a:pPr marL="0" indent="0">
              <a:buNone/>
            </a:pPr>
            <a:r>
              <a:rPr lang="fr-FR" sz="1600" dirty="0"/>
              <a:t>      </a:t>
            </a:r>
            <a:r>
              <a:rPr lang="fr-FR" sz="1600" dirty="0" err="1"/>
              <a:t>pn</a:t>
            </a:r>
            <a:r>
              <a:rPr lang="fr-FR" sz="1600" dirty="0"/>
              <a:t>[</a:t>
            </a:r>
            <a:r>
              <a:rPr lang="fr-FR" sz="1600" dirty="0" err="1"/>
              <a:t>omp_get_thread_num</a:t>
            </a:r>
            <a:r>
              <a:rPr lang="fr-FR" sz="1600" dirty="0"/>
              <a:t>()] = 0;</a:t>
            </a:r>
          </a:p>
          <a:p>
            <a:pPr marL="0" indent="0">
              <a:buNone/>
            </a:pPr>
            <a:r>
              <a:rPr lang="fr-FR" sz="1600" dirty="0"/>
              <a:t>   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single </a:t>
            </a:r>
            <a:r>
              <a:rPr lang="fr-FR" sz="1600" dirty="0" err="1"/>
              <a:t>nowait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{</a:t>
            </a:r>
          </a:p>
          <a:p>
            <a:pPr marL="0" indent="0">
              <a:buNone/>
            </a:pPr>
            <a:r>
              <a:rPr lang="fr-FR" sz="1600" dirty="0"/>
              <a:t>          </a:t>
            </a:r>
            <a:r>
              <a:rPr lang="fr-FR" sz="1600" dirty="0" err="1"/>
              <a:t>while</a:t>
            </a:r>
            <a:r>
              <a:rPr lang="fr-FR" sz="1600" dirty="0"/>
              <a:t> (item) {</a:t>
            </a:r>
          </a:p>
          <a:p>
            <a:pPr marL="0" indent="0">
              <a:buNone/>
            </a:pPr>
            <a:r>
              <a:rPr lang="fr-FR" sz="1600" dirty="0"/>
              <a:t>            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</a:t>
            </a:r>
            <a:r>
              <a:rPr lang="fr-FR" sz="1600" dirty="0" err="1"/>
              <a:t>task</a:t>
            </a:r>
            <a:r>
              <a:rPr lang="fr-FR" sz="1600" dirty="0"/>
              <a:t> </a:t>
            </a:r>
            <a:r>
              <a:rPr lang="fr-FR" sz="1600" dirty="0" err="1"/>
              <a:t>firstprivate</a:t>
            </a:r>
            <a:r>
              <a:rPr lang="fr-FR" sz="1600" dirty="0"/>
              <a:t>(item</a:t>
            </a:r>
            <a:r>
              <a:rPr lang="fr-FR" sz="1600" dirty="0" smtClean="0"/>
              <a:t>)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             if (</a:t>
            </a:r>
            <a:r>
              <a:rPr lang="fr-FR" sz="1600" dirty="0" err="1"/>
              <a:t>is_good</a:t>
            </a:r>
            <a:r>
              <a:rPr lang="fr-FR" sz="1600" dirty="0"/>
              <a:t>(item)) {</a:t>
            </a:r>
          </a:p>
          <a:p>
            <a:pPr marL="0" indent="0">
              <a:buNone/>
            </a:pPr>
            <a:r>
              <a:rPr lang="fr-FR" sz="1600" dirty="0"/>
              <a:t>                      </a:t>
            </a:r>
            <a:r>
              <a:rPr lang="fr-FR" sz="1600" dirty="0" err="1"/>
              <a:t>pn</a:t>
            </a:r>
            <a:r>
              <a:rPr lang="fr-FR" sz="1600" dirty="0"/>
              <a:t>[</a:t>
            </a:r>
            <a:r>
              <a:rPr lang="fr-FR" sz="1600" dirty="0" err="1"/>
              <a:t>omp_get_thread_num</a:t>
            </a:r>
            <a:r>
              <a:rPr lang="fr-FR" sz="1600" dirty="0"/>
              <a:t>()] ++;</a:t>
            </a:r>
          </a:p>
          <a:p>
            <a:pPr marL="0" indent="0">
              <a:buNone/>
            </a:pPr>
            <a:r>
              <a:rPr lang="fr-FR" sz="1600" dirty="0"/>
              <a:t>                   </a:t>
            </a:r>
            <a:r>
              <a:rPr lang="fr-FR" sz="1600" dirty="0" smtClean="0"/>
              <a:t>}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         item = item-&gt;</a:t>
            </a:r>
            <a:r>
              <a:rPr lang="fr-FR" sz="1600" dirty="0" err="1"/>
              <a:t>next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/>
              <a:t>          }</a:t>
            </a:r>
          </a:p>
          <a:p>
            <a:pPr marL="0" indent="0">
              <a:buNone/>
            </a:pPr>
            <a:r>
              <a:rPr lang="fr-FR" sz="1600" dirty="0"/>
              <a:t>      </a:t>
            </a:r>
            <a:r>
              <a:rPr lang="fr-FR" sz="1600" dirty="0" smtClean="0"/>
              <a:t>}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#</a:t>
            </a:r>
            <a:r>
              <a:rPr lang="fr-FR" sz="1600" dirty="0" err="1"/>
              <a:t>pragma</a:t>
            </a:r>
            <a:r>
              <a:rPr lang="fr-FR" sz="1600" dirty="0"/>
              <a:t> </a:t>
            </a:r>
            <a:r>
              <a:rPr lang="fr-FR" sz="1600" dirty="0" err="1"/>
              <a:t>omp</a:t>
            </a:r>
            <a:r>
              <a:rPr lang="fr-FR" sz="1600" dirty="0"/>
              <a:t> </a:t>
            </a:r>
            <a:r>
              <a:rPr lang="fr-FR" sz="1600" dirty="0" err="1"/>
              <a:t>atomic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     n += </a:t>
            </a:r>
            <a:r>
              <a:rPr lang="fr-FR" sz="1600" dirty="0" err="1"/>
              <a:t>pn</a:t>
            </a:r>
            <a:r>
              <a:rPr lang="fr-FR" sz="1600" dirty="0"/>
              <a:t>[</a:t>
            </a:r>
            <a:r>
              <a:rPr lang="fr-FR" sz="1600" dirty="0" err="1"/>
              <a:t>omp_get_thread_num</a:t>
            </a:r>
            <a:r>
              <a:rPr lang="fr-FR" sz="1600" dirty="0"/>
              <a:t>()];</a:t>
            </a:r>
          </a:p>
          <a:p>
            <a:pPr marL="0" indent="0">
              <a:buNone/>
            </a:pPr>
            <a:r>
              <a:rPr lang="fr-FR" sz="1600" dirty="0"/>
              <a:t>   </a:t>
            </a:r>
            <a:r>
              <a:rPr lang="fr-FR" sz="1600" dirty="0" smtClean="0"/>
              <a:t>} </a:t>
            </a:r>
            <a:endParaRPr lang="fr-FR" sz="1600" dirty="0"/>
          </a:p>
        </p:txBody>
      </p:sp>
      <p:sp>
        <p:nvSpPr>
          <p:cNvPr id="5" name="Interdiction 4"/>
          <p:cNvSpPr/>
          <p:nvPr/>
        </p:nvSpPr>
        <p:spPr>
          <a:xfrm>
            <a:off x="4870824" y="3182471"/>
            <a:ext cx="1957294" cy="1957294"/>
          </a:xfrm>
          <a:prstGeom prst="noSmoking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UNTIED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Dépendance de tâches</a:t>
            </a:r>
            <a:br>
              <a:rPr lang="fr-FR" dirty="0" smtClean="0"/>
            </a:br>
            <a:r>
              <a:rPr lang="fr-FR" dirty="0" smtClean="0"/>
              <a:t>Bricolage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foo</a:t>
            </a:r>
            <a:r>
              <a:rPr lang="fr-FR" sz="2400" dirty="0"/>
              <a:t> ()</a:t>
            </a:r>
          </a:p>
          <a:p>
            <a:pPr marL="0" indent="0">
              <a:buNone/>
            </a:pPr>
            <a:r>
              <a:rPr lang="fr-FR" sz="2400" dirty="0"/>
              <a:t>{</a:t>
            </a:r>
          </a:p>
          <a:p>
            <a:pPr marL="0" indent="0">
              <a:buNone/>
            </a:pPr>
            <a:r>
              <a:rPr lang="fr-FR" sz="2400" dirty="0"/>
              <a:t>    </a:t>
            </a:r>
            <a:r>
              <a:rPr lang="fr-FR" sz="2400" dirty="0" err="1"/>
              <a:t>int</a:t>
            </a:r>
            <a:r>
              <a:rPr lang="fr-FR" sz="2400" dirty="0"/>
              <a:t> a, b, c, x, y;</a:t>
            </a:r>
          </a:p>
          <a:p>
            <a:pPr marL="0" indent="0">
              <a:buNone/>
            </a:pPr>
            <a:r>
              <a:rPr lang="fr-FR" sz="2400" dirty="0"/>
              <a:t> </a:t>
            </a:r>
            <a:r>
              <a:rPr lang="fr-FR" sz="2400" dirty="0" smtClean="0"/>
              <a:t>   </a:t>
            </a:r>
            <a:r>
              <a:rPr lang="fr-FR" sz="2400" dirty="0"/>
              <a:t>a = A();</a:t>
            </a:r>
          </a:p>
          <a:p>
            <a:pPr marL="0" indent="0">
              <a:buNone/>
            </a:pPr>
            <a:r>
              <a:rPr lang="fr-FR" sz="2400" dirty="0"/>
              <a:t>    b = B();</a:t>
            </a:r>
          </a:p>
          <a:p>
            <a:pPr marL="0" indent="0">
              <a:buNone/>
            </a:pPr>
            <a:r>
              <a:rPr lang="fr-FR" sz="2400" dirty="0"/>
              <a:t>    c = C();</a:t>
            </a:r>
          </a:p>
          <a:p>
            <a:pPr marL="0" indent="0">
              <a:buNone/>
            </a:pPr>
            <a:r>
              <a:rPr lang="fr-FR" sz="2400" dirty="0"/>
              <a:t>    x = f1(b, c);</a:t>
            </a:r>
          </a:p>
          <a:p>
            <a:pPr marL="0" indent="0">
              <a:buNone/>
            </a:pPr>
            <a:r>
              <a:rPr lang="fr-FR" sz="2400" dirty="0"/>
              <a:t>    y = f2(a, x);</a:t>
            </a:r>
          </a:p>
          <a:p>
            <a:pPr marL="0" indent="0">
              <a:buNone/>
            </a:pPr>
            <a:r>
              <a:rPr lang="fr-FR" sz="2400" dirty="0" smtClean="0"/>
              <a:t>     return y;</a:t>
            </a:r>
          </a:p>
          <a:p>
            <a:pPr marL="0" indent="0">
              <a:buNone/>
            </a:pPr>
            <a:r>
              <a:rPr lang="fr-FR" sz="2400" dirty="0" smtClean="0"/>
              <a:t>}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Avec les dépendances</a:t>
            </a:r>
          </a:p>
          <a:p>
            <a:pPr marL="0" indent="0">
              <a:buNone/>
            </a:pPr>
            <a:r>
              <a:rPr lang="fr-FR" dirty="0" smtClean="0"/>
              <a:t>A </a:t>
            </a:r>
            <a:r>
              <a:rPr lang="fr-FR" dirty="0"/>
              <a:t>------------------+</a:t>
            </a:r>
          </a:p>
          <a:p>
            <a:pPr marL="0" indent="0">
              <a:buNone/>
            </a:pPr>
            <a:r>
              <a:rPr lang="fr-FR" dirty="0" smtClean="0"/>
              <a:t>B </a:t>
            </a:r>
            <a:r>
              <a:rPr lang="fr-FR" dirty="0"/>
              <a:t>------+            </a:t>
            </a:r>
            <a:r>
              <a:rPr lang="fr-FR" dirty="0" smtClean="0"/>
              <a:t>   </a:t>
            </a:r>
            <a:r>
              <a:rPr lang="fr-FR" dirty="0"/>
              <a:t>|--&gt; f2</a:t>
            </a:r>
          </a:p>
          <a:p>
            <a:pPr marL="0" indent="0">
              <a:buNone/>
            </a:pPr>
            <a:r>
              <a:rPr lang="fr-FR" dirty="0" smtClean="0"/>
              <a:t>          </a:t>
            </a:r>
            <a:r>
              <a:rPr lang="fr-FR" dirty="0"/>
              <a:t> </a:t>
            </a:r>
            <a:r>
              <a:rPr lang="fr-FR" dirty="0" smtClean="0"/>
              <a:t> |</a:t>
            </a:r>
            <a:r>
              <a:rPr lang="fr-FR" dirty="0"/>
              <a:t>--&gt; f1 ---</a:t>
            </a:r>
            <a:r>
              <a:rPr lang="fr-FR" dirty="0" smtClean="0"/>
              <a:t>+</a:t>
            </a:r>
          </a:p>
          <a:p>
            <a:pPr marL="0" indent="0">
              <a:buNone/>
            </a:pPr>
            <a:r>
              <a:rPr lang="fr-FR" dirty="0" smtClean="0"/>
              <a:t>C </a:t>
            </a:r>
            <a:r>
              <a:rPr lang="fr-FR" dirty="0"/>
              <a:t>------+ </a:t>
            </a:r>
          </a:p>
        </p:txBody>
      </p:sp>
    </p:spTree>
    <p:extLst>
      <p:ext uri="{BB962C8B-B14F-4D97-AF65-F5344CB8AC3E}">
        <p14:creationId xmlns:p14="http://schemas.microsoft.com/office/powerpoint/2010/main" val="415612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Dépendance de tâches</a:t>
            </a:r>
            <a:br>
              <a:rPr lang="fr-FR" dirty="0" smtClean="0"/>
            </a:br>
            <a:r>
              <a:rPr lang="fr-FR" dirty="0" smtClean="0"/>
              <a:t>Bricolage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fr-FR" sz="1800" dirty="0"/>
              <a:t>  </a:t>
            </a:r>
            <a:r>
              <a:rPr lang="fr-FR" sz="1800" dirty="0" smtClean="0"/>
              <a:t>#</a:t>
            </a:r>
            <a:r>
              <a:rPr lang="fr-FR" sz="1800" dirty="0" err="1" smtClean="0"/>
              <a:t>pragma</a:t>
            </a:r>
            <a:r>
              <a:rPr lang="fr-FR" sz="1800" dirty="0" smtClean="0"/>
              <a:t> </a:t>
            </a:r>
            <a:r>
              <a:rPr lang="fr-FR" sz="1800" dirty="0" err="1"/>
              <a:t>omp</a:t>
            </a:r>
            <a:r>
              <a:rPr lang="fr-FR" sz="1800" dirty="0"/>
              <a:t> </a:t>
            </a:r>
            <a:r>
              <a:rPr lang="fr-FR" sz="1800" dirty="0" err="1" smtClean="0"/>
              <a:t>task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 a = A()</a:t>
            </a:r>
            <a:r>
              <a:rPr lang="fr-FR" sz="1800" dirty="0" smtClean="0"/>
              <a:t>;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 </a:t>
            </a:r>
            <a:r>
              <a:rPr lang="fr-FR" sz="1800" dirty="0" smtClean="0"/>
              <a:t>   #</a:t>
            </a:r>
            <a:r>
              <a:rPr lang="fr-FR" sz="1800" dirty="0" err="1"/>
              <a:t>pragma</a:t>
            </a:r>
            <a:r>
              <a:rPr lang="fr-FR" sz="1800" dirty="0"/>
              <a:t> </a:t>
            </a:r>
            <a:r>
              <a:rPr lang="fr-FR" sz="1800" dirty="0" err="1"/>
              <a:t>omp</a:t>
            </a:r>
            <a:r>
              <a:rPr lang="fr-FR" sz="1800" dirty="0"/>
              <a:t> </a:t>
            </a:r>
            <a:r>
              <a:rPr lang="fr-FR" sz="1800" dirty="0" err="1"/>
              <a:t>task</a:t>
            </a:r>
            <a:r>
              <a:rPr lang="fr-FR" sz="1800" dirty="0"/>
              <a:t> if (0</a:t>
            </a:r>
            <a:r>
              <a:rPr lang="fr-FR" sz="1800" dirty="0" smtClean="0"/>
              <a:t>)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 {</a:t>
            </a:r>
          </a:p>
          <a:p>
            <a:pPr marL="0" indent="0">
              <a:buNone/>
            </a:pPr>
            <a:r>
              <a:rPr lang="fr-FR" sz="1800" dirty="0"/>
              <a:t>        #</a:t>
            </a:r>
            <a:r>
              <a:rPr lang="fr-FR" sz="1800" dirty="0" err="1"/>
              <a:t>pragma</a:t>
            </a:r>
            <a:r>
              <a:rPr lang="fr-FR" sz="1800" dirty="0"/>
              <a:t> </a:t>
            </a:r>
            <a:r>
              <a:rPr lang="fr-FR" sz="1800" dirty="0" err="1"/>
              <a:t>omp</a:t>
            </a:r>
            <a:r>
              <a:rPr lang="fr-FR" sz="1800" dirty="0"/>
              <a:t> </a:t>
            </a:r>
            <a:r>
              <a:rPr lang="fr-FR" sz="1800" dirty="0" err="1" smtClean="0"/>
              <a:t>task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     b = B();</a:t>
            </a:r>
          </a:p>
          <a:p>
            <a:pPr marL="0" indent="0">
              <a:buNone/>
            </a:pPr>
            <a:r>
              <a:rPr lang="fr-FR" sz="1800" dirty="0"/>
              <a:t> </a:t>
            </a:r>
            <a:r>
              <a:rPr lang="fr-FR" sz="1800" dirty="0" smtClean="0"/>
              <a:t>       </a:t>
            </a:r>
            <a:r>
              <a:rPr lang="fr-FR" sz="1800" dirty="0"/>
              <a:t>#</a:t>
            </a:r>
            <a:r>
              <a:rPr lang="fr-FR" sz="1800" dirty="0" err="1"/>
              <a:t>pragma</a:t>
            </a:r>
            <a:r>
              <a:rPr lang="fr-FR" sz="1800" dirty="0"/>
              <a:t> </a:t>
            </a:r>
            <a:r>
              <a:rPr lang="fr-FR" sz="1800" dirty="0" err="1"/>
              <a:t>omp</a:t>
            </a:r>
            <a:r>
              <a:rPr lang="fr-FR" sz="1800" dirty="0"/>
              <a:t> </a:t>
            </a:r>
            <a:r>
              <a:rPr lang="fr-FR" sz="1800" dirty="0" err="1" smtClean="0"/>
              <a:t>task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     c = C()</a:t>
            </a:r>
            <a:r>
              <a:rPr lang="fr-FR" sz="1800" dirty="0" smtClean="0"/>
              <a:t>;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     #</a:t>
            </a:r>
            <a:r>
              <a:rPr lang="fr-FR" sz="1800" dirty="0" err="1"/>
              <a:t>pragma</a:t>
            </a:r>
            <a:r>
              <a:rPr lang="fr-FR" sz="1800" dirty="0"/>
              <a:t> </a:t>
            </a:r>
            <a:r>
              <a:rPr lang="fr-FR" sz="1800" dirty="0" err="1"/>
              <a:t>omp</a:t>
            </a:r>
            <a:r>
              <a:rPr lang="fr-FR" sz="1800" dirty="0"/>
              <a:t> </a:t>
            </a:r>
            <a:r>
              <a:rPr lang="fr-FR" sz="1800" dirty="0" err="1"/>
              <a:t>taskwait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 }</a:t>
            </a:r>
          </a:p>
          <a:p>
            <a:pPr marL="0" indent="0">
              <a:buNone/>
            </a:pPr>
            <a:r>
              <a:rPr lang="fr-FR" sz="1800" dirty="0"/>
              <a:t>    x = f1 (b, c)</a:t>
            </a:r>
            <a:r>
              <a:rPr lang="fr-FR" sz="1800" dirty="0" smtClean="0"/>
              <a:t>;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</a:t>
            </a:r>
            <a:r>
              <a:rPr lang="fr-FR" sz="1800" dirty="0"/>
              <a:t>#</a:t>
            </a:r>
            <a:r>
              <a:rPr lang="fr-FR" sz="1800" dirty="0" err="1"/>
              <a:t>pragma</a:t>
            </a:r>
            <a:r>
              <a:rPr lang="fr-FR" sz="1800" dirty="0"/>
              <a:t> </a:t>
            </a:r>
            <a:r>
              <a:rPr lang="fr-FR" sz="1800" dirty="0" err="1"/>
              <a:t>omp</a:t>
            </a:r>
            <a:r>
              <a:rPr lang="fr-FR" sz="1800" dirty="0"/>
              <a:t> </a:t>
            </a:r>
            <a:r>
              <a:rPr lang="fr-FR" sz="1800" dirty="0" err="1" smtClean="0"/>
              <a:t>taskwait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 y = f2 (a, x)</a:t>
            </a:r>
            <a:r>
              <a:rPr lang="fr-FR" sz="1800" dirty="0" smtClean="0"/>
              <a:t>;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600" dirty="0" smtClean="0"/>
              <a:t>A </a:t>
            </a:r>
            <a:r>
              <a:rPr lang="fr-FR" sz="2600" dirty="0"/>
              <a:t>------------------+</a:t>
            </a:r>
          </a:p>
          <a:p>
            <a:pPr marL="0" indent="0">
              <a:buNone/>
            </a:pPr>
            <a:r>
              <a:rPr lang="fr-FR" sz="2600" dirty="0" smtClean="0"/>
              <a:t>B </a:t>
            </a:r>
            <a:r>
              <a:rPr lang="fr-FR" sz="2600" dirty="0"/>
              <a:t>------+            </a:t>
            </a:r>
            <a:r>
              <a:rPr lang="fr-FR" sz="2600" dirty="0" smtClean="0"/>
              <a:t>   </a:t>
            </a:r>
            <a:r>
              <a:rPr lang="fr-FR" sz="2600" dirty="0"/>
              <a:t>|--&gt; f2</a:t>
            </a:r>
          </a:p>
          <a:p>
            <a:pPr marL="0" indent="0">
              <a:buNone/>
            </a:pPr>
            <a:r>
              <a:rPr lang="fr-FR" sz="2600" dirty="0" smtClean="0"/>
              <a:t>          </a:t>
            </a:r>
            <a:r>
              <a:rPr lang="fr-FR" sz="2600" dirty="0"/>
              <a:t> </a:t>
            </a:r>
            <a:r>
              <a:rPr lang="fr-FR" sz="2600" dirty="0" smtClean="0"/>
              <a:t> |</a:t>
            </a:r>
            <a:r>
              <a:rPr lang="fr-FR" sz="2600" dirty="0"/>
              <a:t>--&gt; f1 ---</a:t>
            </a:r>
            <a:r>
              <a:rPr lang="fr-FR" sz="2600" dirty="0" smtClean="0"/>
              <a:t>+</a:t>
            </a:r>
          </a:p>
          <a:p>
            <a:pPr marL="0" indent="0">
              <a:buNone/>
            </a:pPr>
            <a:r>
              <a:rPr lang="fr-FR" sz="2600" dirty="0" smtClean="0"/>
              <a:t>C </a:t>
            </a:r>
            <a:r>
              <a:rPr lang="fr-FR" sz="2600" dirty="0"/>
              <a:t>------+ </a:t>
            </a:r>
          </a:p>
        </p:txBody>
      </p:sp>
    </p:spTree>
    <p:extLst>
      <p:ext uri="{BB962C8B-B14F-4D97-AF65-F5344CB8AC3E}">
        <p14:creationId xmlns:p14="http://schemas.microsoft.com/office/powerpoint/2010/main" val="104003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Autres modèles</a:t>
            </a:r>
            <a:br>
              <a:rPr lang="fr-FR" dirty="0" smtClean="0"/>
            </a:br>
            <a:r>
              <a:rPr lang="fr-FR" dirty="0" err="1" smtClean="0"/>
              <a:t>Cilk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Cilk</a:t>
            </a:r>
            <a:r>
              <a:rPr lang="fr-FR" dirty="0" smtClean="0"/>
              <a:t>  MIT (</a:t>
            </a:r>
            <a:r>
              <a:rPr lang="fr-FR" dirty="0" err="1" smtClean="0"/>
              <a:t>Leiserson</a:t>
            </a:r>
            <a:r>
              <a:rPr lang="fr-FR" dirty="0" smtClean="0"/>
              <a:t>) depuis 1995</a:t>
            </a:r>
          </a:p>
          <a:p>
            <a:pPr lvl="1"/>
            <a:r>
              <a:rPr lang="fr-FR" dirty="0" smtClean="0"/>
              <a:t>Basé sur le vol de travail et les continuations</a:t>
            </a:r>
          </a:p>
          <a:p>
            <a:pPr lvl="1"/>
            <a:r>
              <a:rPr lang="fr-FR" dirty="0" smtClean="0"/>
              <a:t>Approche « diviser pour régner »</a:t>
            </a:r>
          </a:p>
          <a:p>
            <a:pPr lvl="1"/>
            <a:r>
              <a:rPr lang="fr-FR" dirty="0" smtClean="0"/>
              <a:t>Structuration du parallélisme</a:t>
            </a:r>
          </a:p>
          <a:p>
            <a:pPr lvl="1"/>
            <a:r>
              <a:rPr lang="fr-FR" dirty="0" smtClean="0"/>
              <a:t>Cadre théorique pour apprécier les performances</a:t>
            </a:r>
          </a:p>
          <a:p>
            <a:pPr lvl="1"/>
            <a:r>
              <a:rPr lang="fr-FR" dirty="0" smtClean="0"/>
              <a:t>Intel </a:t>
            </a:r>
            <a:r>
              <a:rPr lang="fr-FR" dirty="0" err="1" smtClean="0"/>
              <a:t>Cilk</a:t>
            </a:r>
            <a:r>
              <a:rPr lang="fr-FR" dirty="0"/>
              <a:t> </a:t>
            </a:r>
            <a:r>
              <a:rPr lang="fr-FR" dirty="0" smtClean="0"/>
              <a:t>plus </a:t>
            </a:r>
          </a:p>
          <a:p>
            <a:pPr lvl="1"/>
            <a:endParaRPr lang="fr-FR" dirty="0" smtClean="0"/>
          </a:p>
          <a:p>
            <a:r>
              <a:rPr lang="da-DK" dirty="0" smtClean="0"/>
              <a:t>TBB </a:t>
            </a:r>
            <a:r>
              <a:rPr lang="da-DK" dirty="0"/>
              <a:t>= </a:t>
            </a:r>
            <a:r>
              <a:rPr lang="da-DK" dirty="0" err="1"/>
              <a:t>cilk</a:t>
            </a:r>
            <a:r>
              <a:rPr lang="da-DK" dirty="0"/>
              <a:t> + </a:t>
            </a:r>
            <a:r>
              <a:rPr lang="da-DK" dirty="0" err="1"/>
              <a:t>OpenMP</a:t>
            </a:r>
            <a:r>
              <a:rPr lang="da-DK" dirty="0"/>
              <a:t> + </a:t>
            </a:r>
            <a:r>
              <a:rPr lang="da-DK" dirty="0" err="1"/>
              <a:t>c++</a:t>
            </a:r>
            <a:endParaRPr lang="da-DK" dirty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6213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Autres modèles</a:t>
            </a:r>
            <a:br>
              <a:rPr lang="fr-FR" dirty="0" smtClean="0"/>
            </a:br>
            <a:r>
              <a:rPr lang="fr-FR" dirty="0" err="1" smtClean="0"/>
              <a:t>Cilk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Cilk</a:t>
            </a:r>
            <a:r>
              <a:rPr lang="fr-FR" dirty="0" smtClean="0"/>
              <a:t>  MIT (</a:t>
            </a:r>
            <a:r>
              <a:rPr lang="fr-FR" dirty="0" err="1" smtClean="0"/>
              <a:t>Leiserson</a:t>
            </a:r>
            <a:r>
              <a:rPr lang="fr-FR" dirty="0" smtClean="0"/>
              <a:t>) depuis 1995</a:t>
            </a:r>
          </a:p>
          <a:p>
            <a:pPr lvl="1"/>
            <a:r>
              <a:rPr lang="fr-FR" dirty="0" smtClean="0"/>
              <a:t>Basé sur le vol de travail et les continuations</a:t>
            </a:r>
          </a:p>
          <a:p>
            <a:pPr lvl="1"/>
            <a:r>
              <a:rPr lang="fr-FR" dirty="0" smtClean="0"/>
              <a:t>Approche « diviser pour régner »</a:t>
            </a:r>
          </a:p>
          <a:p>
            <a:pPr lvl="1"/>
            <a:r>
              <a:rPr lang="fr-FR" dirty="0" smtClean="0"/>
              <a:t>Structuration du parallélisme</a:t>
            </a:r>
          </a:p>
          <a:p>
            <a:pPr lvl="1"/>
            <a:r>
              <a:rPr lang="fr-FR" dirty="0" smtClean="0"/>
              <a:t>Cadre théorique pour apprécier les performances</a:t>
            </a:r>
          </a:p>
        </p:txBody>
      </p:sp>
    </p:spTree>
    <p:extLst>
      <p:ext uri="{BB962C8B-B14F-4D97-AF65-F5344CB8AC3E}">
        <p14:creationId xmlns:p14="http://schemas.microsoft.com/office/powerpoint/2010/main" val="320032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3333CC"/>
                </a:solidFill>
              </a:rPr>
              <a:t>July 13, 2006      </a:t>
            </a:r>
            <a:fld id="{31F8BF0C-F3B4-A743-B4F1-D382F1F1607D}" type="slidenum">
              <a:rPr lang="en-US">
                <a:solidFill>
                  <a:srgbClr val="3333CC"/>
                </a:solidFill>
              </a:rPr>
              <a:pPr/>
              <a:t>47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0975"/>
            <a:ext cx="9144000" cy="487363"/>
          </a:xfrm>
        </p:spPr>
        <p:txBody>
          <a:bodyPr/>
          <a:lstStyle/>
          <a:p>
            <a:r>
              <a:rPr lang="en-US"/>
              <a:t>Basic Cilk Keywords</a:t>
            </a: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228600" y="1524000"/>
            <a:ext cx="4648200" cy="3019425"/>
          </a:xfrm>
          <a:prstGeom prst="rect">
            <a:avLst/>
          </a:prstGeom>
          <a:solidFill>
            <a:srgbClr val="FFFFCC"/>
          </a:solidFill>
          <a:ln w="6350">
            <a:solidFill>
              <a:schemeClr val="folHlink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anchorCtr="1">
            <a:spAutoFit/>
          </a:bodyPr>
          <a:lstStyle/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cilk </a:t>
            </a: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int fib (int n) {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if (n&lt;2) return (n);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else {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int x,y;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x = </a:t>
            </a:r>
            <a:r>
              <a:rPr lang="en-US" sz="2400" b="1" smtClean="0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spawn</a:t>
            </a: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fib(n-1);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y = </a:t>
            </a:r>
            <a:r>
              <a:rPr lang="en-US" sz="2400" b="1" smtClean="0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spawn</a:t>
            </a: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fib(n-2);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2400" b="1" smtClean="0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sync;</a:t>
            </a:r>
            <a:endParaRPr lang="en-US" sz="2400" b="1" smtClean="0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return (x+y);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}</a:t>
            </a:r>
          </a:p>
          <a:p>
            <a:pPr defTabSz="4556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}</a:t>
            </a:r>
          </a:p>
        </p:txBody>
      </p:sp>
      <p:sp>
        <p:nvSpPr>
          <p:cNvPr id="612357" name="AutoShape 5"/>
          <p:cNvSpPr>
            <a:spLocks noChangeArrowheads="1"/>
          </p:cNvSpPr>
          <p:nvPr/>
        </p:nvSpPr>
        <p:spPr bwMode="auto">
          <a:xfrm>
            <a:off x="5108575" y="960438"/>
            <a:ext cx="3806825" cy="19351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</a:pP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Identifies a function as a </a:t>
            </a:r>
            <a:r>
              <a:rPr lang="en-US" sz="3200" b="1" i="1" smtClean="0">
                <a:solidFill>
                  <a:srgbClr val="00CC99"/>
                </a:solidFill>
                <a:latin typeface="Times New Roman" charset="0"/>
                <a:ea typeface="ＭＳ Ｐゴシック" charset="0"/>
              </a:rPr>
              <a:t>Cilk procedure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, capable of being spawned in parallel.</a:t>
            </a:r>
          </a:p>
        </p:txBody>
      </p:sp>
      <p:sp>
        <p:nvSpPr>
          <p:cNvPr id="612358" name="AutoShape 6"/>
          <p:cNvSpPr>
            <a:spLocks noChangeArrowheads="1"/>
          </p:cNvSpPr>
          <p:nvPr/>
        </p:nvSpPr>
        <p:spPr bwMode="auto">
          <a:xfrm>
            <a:off x="5410200" y="3397250"/>
            <a:ext cx="3267075" cy="23939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</a:pP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The named </a:t>
            </a:r>
            <a:r>
              <a:rPr lang="en-US" sz="3200" b="1" i="1" smtClean="0">
                <a:solidFill>
                  <a:srgbClr val="00CC99"/>
                </a:solidFill>
                <a:latin typeface="Times New Roman" charset="0"/>
                <a:ea typeface="ＭＳ Ｐゴシック" charset="0"/>
              </a:rPr>
              <a:t>child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Cilk procedure can execute in parallel with the </a:t>
            </a:r>
            <a:r>
              <a:rPr lang="en-US" sz="3200" b="1" i="1" smtClean="0">
                <a:solidFill>
                  <a:srgbClr val="00CC99"/>
                </a:solidFill>
                <a:latin typeface="Times New Roman" charset="0"/>
                <a:ea typeface="ＭＳ Ｐゴシック" charset="0"/>
              </a:rPr>
              <a:t>parent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caller.</a:t>
            </a:r>
          </a:p>
        </p:txBody>
      </p:sp>
      <p:sp>
        <p:nvSpPr>
          <p:cNvPr id="612359" name="AutoShape 7"/>
          <p:cNvSpPr>
            <a:spLocks noChangeArrowheads="1"/>
          </p:cNvSpPr>
          <p:nvPr/>
        </p:nvSpPr>
        <p:spPr bwMode="auto">
          <a:xfrm>
            <a:off x="379413" y="4951413"/>
            <a:ext cx="4381500" cy="1485900"/>
          </a:xfrm>
          <a:prstGeom prst="roundRect">
            <a:avLst>
              <a:gd name="adj" fmla="val 17741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</a:pP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Control cannot pass this point until all spawned children have returned.</a:t>
            </a:r>
          </a:p>
        </p:txBody>
      </p:sp>
      <p:sp>
        <p:nvSpPr>
          <p:cNvPr id="612364" name="Arc 12"/>
          <p:cNvSpPr>
            <a:spLocks/>
          </p:cNvSpPr>
          <p:nvPr/>
        </p:nvSpPr>
        <p:spPr bwMode="auto">
          <a:xfrm rot="10800000" flipV="1">
            <a:off x="974725" y="838200"/>
            <a:ext cx="4111625" cy="763588"/>
          </a:xfrm>
          <a:custGeom>
            <a:avLst/>
            <a:gdLst>
              <a:gd name="G0" fmla="+- 17407 0 0"/>
              <a:gd name="G1" fmla="+- 21600 0 0"/>
              <a:gd name="G2" fmla="+- 21600 0 0"/>
              <a:gd name="T0" fmla="*/ 0 w 38834"/>
              <a:gd name="T1" fmla="*/ 8811 h 21600"/>
              <a:gd name="T2" fmla="*/ 38834 w 38834"/>
              <a:gd name="T3" fmla="*/ 18872 h 21600"/>
              <a:gd name="T4" fmla="*/ 17407 w 388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34" h="21600" fill="none" extrusionOk="0">
                <a:moveTo>
                  <a:pt x="0" y="8811"/>
                </a:moveTo>
                <a:cubicBezTo>
                  <a:pt x="4069" y="3271"/>
                  <a:pt x="10533" y="-1"/>
                  <a:pt x="17407" y="-1"/>
                </a:cubicBezTo>
                <a:cubicBezTo>
                  <a:pt x="28281" y="-1"/>
                  <a:pt x="37460" y="8084"/>
                  <a:pt x="38834" y="18871"/>
                </a:cubicBezTo>
              </a:path>
              <a:path w="38834" h="21600" stroke="0" extrusionOk="0">
                <a:moveTo>
                  <a:pt x="0" y="8811"/>
                </a:moveTo>
                <a:cubicBezTo>
                  <a:pt x="4069" y="3271"/>
                  <a:pt x="10533" y="-1"/>
                  <a:pt x="17407" y="-1"/>
                </a:cubicBezTo>
                <a:cubicBezTo>
                  <a:pt x="28281" y="-1"/>
                  <a:pt x="37460" y="8084"/>
                  <a:pt x="38834" y="18871"/>
                </a:cubicBezTo>
                <a:lnTo>
                  <a:pt x="17407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12365" name="Arc 13"/>
          <p:cNvSpPr>
            <a:spLocks/>
          </p:cNvSpPr>
          <p:nvPr/>
        </p:nvSpPr>
        <p:spPr bwMode="auto">
          <a:xfrm rot="10800000" flipV="1">
            <a:off x="2590800" y="2517775"/>
            <a:ext cx="2970213" cy="2057400"/>
          </a:xfrm>
          <a:custGeom>
            <a:avLst/>
            <a:gdLst>
              <a:gd name="G0" fmla="+- 17900 0 0"/>
              <a:gd name="G1" fmla="+- 21600 0 0"/>
              <a:gd name="G2" fmla="+- 21600 0 0"/>
              <a:gd name="T0" fmla="*/ 0 w 27625"/>
              <a:gd name="T1" fmla="*/ 9511 h 21600"/>
              <a:gd name="T2" fmla="*/ 27625 w 27625"/>
              <a:gd name="T3" fmla="*/ 2313 h 21600"/>
              <a:gd name="T4" fmla="*/ 17900 w 2762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25" h="21600" fill="none" extrusionOk="0">
                <a:moveTo>
                  <a:pt x="-1" y="9510"/>
                </a:moveTo>
                <a:cubicBezTo>
                  <a:pt x="4016" y="3563"/>
                  <a:pt x="10723" y="-1"/>
                  <a:pt x="17900" y="-1"/>
                </a:cubicBezTo>
                <a:cubicBezTo>
                  <a:pt x="21277" y="-1"/>
                  <a:pt x="24608" y="792"/>
                  <a:pt x="27624" y="2313"/>
                </a:cubicBezTo>
              </a:path>
              <a:path w="27625" h="21600" stroke="0" extrusionOk="0">
                <a:moveTo>
                  <a:pt x="-1" y="9510"/>
                </a:moveTo>
                <a:cubicBezTo>
                  <a:pt x="4016" y="3563"/>
                  <a:pt x="10723" y="-1"/>
                  <a:pt x="17900" y="-1"/>
                </a:cubicBezTo>
                <a:cubicBezTo>
                  <a:pt x="21277" y="-1"/>
                  <a:pt x="24608" y="792"/>
                  <a:pt x="27624" y="2313"/>
                </a:cubicBezTo>
                <a:lnTo>
                  <a:pt x="1790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12366" name="Arc 14"/>
          <p:cNvSpPr>
            <a:spLocks/>
          </p:cNvSpPr>
          <p:nvPr/>
        </p:nvSpPr>
        <p:spPr bwMode="auto">
          <a:xfrm rot="10800000" flipH="1" flipV="1">
            <a:off x="228600" y="3446463"/>
            <a:ext cx="1335088" cy="1562100"/>
          </a:xfrm>
          <a:custGeom>
            <a:avLst/>
            <a:gdLst>
              <a:gd name="G0" fmla="+- 21600 0 0"/>
              <a:gd name="G1" fmla="+- 20035 0 0"/>
              <a:gd name="G2" fmla="+- 21600 0 0"/>
              <a:gd name="T0" fmla="*/ 3025 w 21600"/>
              <a:gd name="T1" fmla="*/ 31059 h 31059"/>
              <a:gd name="T2" fmla="*/ 13529 w 21600"/>
              <a:gd name="T3" fmla="*/ 0 h 31059"/>
              <a:gd name="T4" fmla="*/ 21600 w 21600"/>
              <a:gd name="T5" fmla="*/ 20035 h 3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059" fill="none" extrusionOk="0">
                <a:moveTo>
                  <a:pt x="3024" y="31059"/>
                </a:moveTo>
                <a:cubicBezTo>
                  <a:pt x="1044" y="27722"/>
                  <a:pt x="0" y="23914"/>
                  <a:pt x="0" y="20035"/>
                </a:cubicBezTo>
                <a:cubicBezTo>
                  <a:pt x="0" y="11221"/>
                  <a:pt x="5354" y="3292"/>
                  <a:pt x="13528" y="-1"/>
                </a:cubicBezTo>
              </a:path>
              <a:path w="21600" h="31059" stroke="0" extrusionOk="0">
                <a:moveTo>
                  <a:pt x="3024" y="31059"/>
                </a:moveTo>
                <a:cubicBezTo>
                  <a:pt x="1044" y="27722"/>
                  <a:pt x="0" y="23914"/>
                  <a:pt x="0" y="20035"/>
                </a:cubicBezTo>
                <a:cubicBezTo>
                  <a:pt x="0" y="11221"/>
                  <a:pt x="5354" y="3292"/>
                  <a:pt x="13528" y="-1"/>
                </a:cubicBezTo>
                <a:lnTo>
                  <a:pt x="21600" y="2003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12367" name="Arc 15"/>
          <p:cNvSpPr>
            <a:spLocks/>
          </p:cNvSpPr>
          <p:nvPr/>
        </p:nvSpPr>
        <p:spPr bwMode="auto">
          <a:xfrm rot="10800000">
            <a:off x="2492375" y="3125788"/>
            <a:ext cx="2879725" cy="609600"/>
          </a:xfrm>
          <a:custGeom>
            <a:avLst/>
            <a:gdLst>
              <a:gd name="G0" fmla="+- 5981 0 0"/>
              <a:gd name="G1" fmla="+- 21600 0 0"/>
              <a:gd name="G2" fmla="+- 21600 0 0"/>
              <a:gd name="T0" fmla="*/ 0 w 26773"/>
              <a:gd name="T1" fmla="*/ 845 h 21600"/>
              <a:gd name="T2" fmla="*/ 26773 w 26773"/>
              <a:gd name="T3" fmla="*/ 15746 h 21600"/>
              <a:gd name="T4" fmla="*/ 5981 w 2677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773" h="21600" fill="none" extrusionOk="0">
                <a:moveTo>
                  <a:pt x="-1" y="844"/>
                </a:moveTo>
                <a:cubicBezTo>
                  <a:pt x="1944" y="284"/>
                  <a:pt x="3957" y="-1"/>
                  <a:pt x="5981" y="-1"/>
                </a:cubicBezTo>
                <a:cubicBezTo>
                  <a:pt x="15655" y="-1"/>
                  <a:pt x="24150" y="6433"/>
                  <a:pt x="26772" y="15746"/>
                </a:cubicBezTo>
              </a:path>
              <a:path w="26773" h="21600" stroke="0" extrusionOk="0">
                <a:moveTo>
                  <a:pt x="-1" y="844"/>
                </a:moveTo>
                <a:cubicBezTo>
                  <a:pt x="1944" y="284"/>
                  <a:pt x="3957" y="-1"/>
                  <a:pt x="5981" y="-1"/>
                </a:cubicBezTo>
                <a:cubicBezTo>
                  <a:pt x="15655" y="-1"/>
                  <a:pt x="24150" y="6433"/>
                  <a:pt x="26772" y="15746"/>
                </a:cubicBezTo>
                <a:lnTo>
                  <a:pt x="5981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842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7" grpId="0" animBg="1"/>
      <p:bldP spid="612358" grpId="0" animBg="1"/>
      <p:bldP spid="612359" grpId="0" animBg="1"/>
      <p:bldP spid="612364" grpId="0" animBg="1"/>
      <p:bldP spid="612365" grpId="0" animBg="1"/>
      <p:bldP spid="612366" grpId="0" animBg="1"/>
      <p:bldP spid="61236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04A0C941-C8C8-FE4B-8353-7A6451C75456}" type="slidenum">
              <a:rPr lang="en-US"/>
              <a:pPr/>
              <a:t>48</a:t>
            </a:fld>
            <a:endParaRPr lang="en-US"/>
          </a:p>
        </p:txBody>
      </p:sp>
      <p:sp>
        <p:nvSpPr>
          <p:cNvPr id="489474" name="AutoShape 2"/>
          <p:cNvSpPr>
            <a:spLocks noChangeArrowheads="1"/>
          </p:cNvSpPr>
          <p:nvPr/>
        </p:nvSpPr>
        <p:spPr bwMode="auto">
          <a:xfrm>
            <a:off x="7620000" y="4648200"/>
            <a:ext cx="838200" cy="7794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75" name="AutoShape 3"/>
          <p:cNvSpPr>
            <a:spLocks noChangeArrowheads="1"/>
          </p:cNvSpPr>
          <p:nvPr/>
        </p:nvSpPr>
        <p:spPr bwMode="auto">
          <a:xfrm>
            <a:off x="6324600" y="4648200"/>
            <a:ext cx="838200" cy="7794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76" name="AutoShape 4"/>
          <p:cNvSpPr>
            <a:spLocks noChangeArrowheads="1"/>
          </p:cNvSpPr>
          <p:nvPr/>
        </p:nvSpPr>
        <p:spPr bwMode="auto">
          <a:xfrm>
            <a:off x="4953000" y="4648200"/>
            <a:ext cx="838200" cy="7794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77" name="AutoShape 5"/>
          <p:cNvSpPr>
            <a:spLocks noChangeArrowheads="1"/>
          </p:cNvSpPr>
          <p:nvPr/>
        </p:nvSpPr>
        <p:spPr bwMode="auto">
          <a:xfrm>
            <a:off x="3419475" y="5715000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78" name="AutoShape 6"/>
          <p:cNvSpPr>
            <a:spLocks noChangeArrowheads="1"/>
          </p:cNvSpPr>
          <p:nvPr/>
        </p:nvSpPr>
        <p:spPr bwMode="auto">
          <a:xfrm>
            <a:off x="2133600" y="5715000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79" name="AutoShape 7"/>
          <p:cNvSpPr>
            <a:spLocks noChangeArrowheads="1"/>
          </p:cNvSpPr>
          <p:nvPr/>
        </p:nvSpPr>
        <p:spPr bwMode="auto">
          <a:xfrm>
            <a:off x="2286000" y="4648200"/>
            <a:ext cx="2286000" cy="7794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80" name="Oval 8"/>
          <p:cNvSpPr>
            <a:spLocks noChangeArrowheads="1"/>
          </p:cNvSpPr>
          <p:nvPr/>
        </p:nvSpPr>
        <p:spPr bwMode="auto">
          <a:xfrm>
            <a:off x="2514600" y="4808538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81" name="Oval 9"/>
          <p:cNvSpPr>
            <a:spLocks noChangeArrowheads="1"/>
          </p:cNvSpPr>
          <p:nvPr/>
        </p:nvSpPr>
        <p:spPr bwMode="auto">
          <a:xfrm>
            <a:off x="2352675" y="5829300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82" name="Oval 10"/>
          <p:cNvSpPr>
            <a:spLocks noChangeArrowheads="1"/>
          </p:cNvSpPr>
          <p:nvPr/>
        </p:nvSpPr>
        <p:spPr bwMode="auto">
          <a:xfrm>
            <a:off x="3200400" y="4808538"/>
            <a:ext cx="457200" cy="4572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483" name="AutoShape 11"/>
          <p:cNvCxnSpPr>
            <a:cxnSpLocks noChangeShapeType="1"/>
            <a:stCxn id="489480" idx="6"/>
            <a:endCxn id="489482" idx="2"/>
          </p:cNvCxnSpPr>
          <p:nvPr/>
        </p:nvCxnSpPr>
        <p:spPr bwMode="auto">
          <a:xfrm>
            <a:off x="2971800" y="5037138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484" name="AutoShape 12"/>
          <p:cNvCxnSpPr>
            <a:cxnSpLocks noChangeShapeType="1"/>
            <a:stCxn id="489480" idx="4"/>
            <a:endCxn id="489481" idx="0"/>
          </p:cNvCxnSpPr>
          <p:nvPr/>
        </p:nvCxnSpPr>
        <p:spPr bwMode="auto">
          <a:xfrm flipH="1">
            <a:off x="2581275" y="5265738"/>
            <a:ext cx="161925" cy="5635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485" name="Oval 13"/>
          <p:cNvSpPr>
            <a:spLocks noChangeArrowheads="1"/>
          </p:cNvSpPr>
          <p:nvPr/>
        </p:nvSpPr>
        <p:spPr bwMode="auto">
          <a:xfrm>
            <a:off x="3648075" y="5829300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486" name="AutoShape 14"/>
          <p:cNvCxnSpPr>
            <a:cxnSpLocks noChangeShapeType="1"/>
            <a:stCxn id="489482" idx="4"/>
            <a:endCxn id="489485" idx="1"/>
          </p:cNvCxnSpPr>
          <p:nvPr/>
        </p:nvCxnSpPr>
        <p:spPr bwMode="auto">
          <a:xfrm>
            <a:off x="3429000" y="5265738"/>
            <a:ext cx="285750" cy="6302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487" name="Oval 15"/>
          <p:cNvSpPr>
            <a:spLocks noChangeArrowheads="1"/>
          </p:cNvSpPr>
          <p:nvPr/>
        </p:nvSpPr>
        <p:spPr bwMode="auto">
          <a:xfrm>
            <a:off x="3886200" y="4808538"/>
            <a:ext cx="457200" cy="4572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488" name="AutoShape 16"/>
          <p:cNvCxnSpPr>
            <a:cxnSpLocks noChangeShapeType="1"/>
            <a:stCxn id="489482" idx="6"/>
            <a:endCxn id="489487" idx="2"/>
          </p:cNvCxnSpPr>
          <p:nvPr/>
        </p:nvCxnSpPr>
        <p:spPr bwMode="auto">
          <a:xfrm>
            <a:off x="3657600" y="5037138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489" name="AutoShape 17"/>
          <p:cNvCxnSpPr>
            <a:cxnSpLocks noChangeShapeType="1"/>
            <a:stCxn id="489481" idx="7"/>
            <a:endCxn id="489487" idx="3"/>
          </p:cNvCxnSpPr>
          <p:nvPr/>
        </p:nvCxnSpPr>
        <p:spPr bwMode="auto">
          <a:xfrm flipV="1">
            <a:off x="2743200" y="5199063"/>
            <a:ext cx="1209675" cy="69691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490" name="AutoShape 18"/>
          <p:cNvCxnSpPr>
            <a:cxnSpLocks noChangeShapeType="1"/>
            <a:stCxn id="489485" idx="0"/>
            <a:endCxn id="489487" idx="4"/>
          </p:cNvCxnSpPr>
          <p:nvPr/>
        </p:nvCxnSpPr>
        <p:spPr bwMode="auto">
          <a:xfrm flipV="1">
            <a:off x="3876675" y="5265738"/>
            <a:ext cx="238125" cy="5635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491" name="Rectangle 19"/>
          <p:cNvSpPr>
            <a:spLocks noChangeArrowheads="1"/>
          </p:cNvSpPr>
          <p:nvPr/>
        </p:nvSpPr>
        <p:spPr bwMode="auto">
          <a:xfrm>
            <a:off x="471488" y="1143000"/>
            <a:ext cx="4389437" cy="3019425"/>
          </a:xfrm>
          <a:prstGeom prst="rect">
            <a:avLst/>
          </a:prstGeom>
          <a:solidFill>
            <a:srgbClr val="FFFFCC"/>
          </a:solidFill>
          <a:ln w="6350">
            <a:solidFill>
              <a:schemeClr val="folHlink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cilk</a:t>
            </a:r>
            <a:r>
              <a:rPr lang="en-US" sz="2400" b="1">
                <a:solidFill>
                  <a:srgbClr val="FF3300"/>
                </a:solidFill>
                <a:latin typeface="Courier New" charset="0"/>
              </a:rPr>
              <a:t> </a:t>
            </a:r>
            <a:r>
              <a:rPr lang="en-US" sz="2400" b="1">
                <a:solidFill>
                  <a:srgbClr val="FF00FF"/>
                </a:solidFill>
                <a:latin typeface="Courier New" charset="0"/>
              </a:rPr>
              <a:t>int fib (int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FF"/>
                </a:solidFill>
                <a:latin typeface="Courier New" charset="0"/>
              </a:rPr>
              <a:t>  if (n&lt;2) return (n);</a:t>
            </a:r>
            <a:endParaRPr lang="en-US" sz="2400" b="1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  </a:t>
            </a:r>
            <a:r>
              <a:rPr lang="en-US" sz="2400" b="1">
                <a:solidFill>
                  <a:srgbClr val="FF00FF"/>
                </a:solidFill>
                <a:latin typeface="Courier New" charset="0"/>
              </a:rPr>
              <a:t>else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FF"/>
                </a:solidFill>
                <a:latin typeface="Courier New" charset="0"/>
              </a:rPr>
              <a:t>    int x,y;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FF"/>
                </a:solidFill>
                <a:latin typeface="Courier New" charset="0"/>
              </a:rPr>
              <a:t>    x = </a:t>
            </a: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spawn</a:t>
            </a:r>
            <a:r>
              <a:rPr lang="en-US" sz="2400" b="1">
                <a:solidFill>
                  <a:srgbClr val="FF00FF"/>
                </a:solidFill>
                <a:latin typeface="Courier New" charset="0"/>
              </a:rPr>
              <a:t> fib(n-1);</a:t>
            </a:r>
            <a:endParaRPr lang="en-US" sz="2400" b="1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    </a:t>
            </a:r>
            <a:r>
              <a:rPr lang="en-US" sz="2400" b="1">
                <a:solidFill>
                  <a:schemeClr val="accent1"/>
                </a:solidFill>
                <a:latin typeface="Courier New" charset="0"/>
              </a:rPr>
              <a:t>y = </a:t>
            </a: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spawn</a:t>
            </a:r>
            <a:r>
              <a:rPr lang="en-US" sz="2400" b="1">
                <a:solidFill>
                  <a:schemeClr val="accent1"/>
                </a:solidFill>
                <a:latin typeface="Courier New" charset="0"/>
              </a:rPr>
              <a:t> fib(n-2);</a:t>
            </a:r>
            <a:endParaRPr lang="en-US" sz="2400" b="1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    </a:t>
            </a: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sync</a:t>
            </a:r>
            <a:r>
              <a:rPr lang="en-US" sz="2400" b="1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    </a:t>
            </a:r>
            <a:r>
              <a:rPr lang="en-US" sz="2400" b="1">
                <a:solidFill>
                  <a:schemeClr val="accent2"/>
                </a:solidFill>
                <a:latin typeface="Courier New" charset="0"/>
              </a:rPr>
              <a:t>return (x+y);</a:t>
            </a:r>
            <a:endParaRPr lang="en-US" sz="2400" b="1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  </a:t>
            </a:r>
            <a:r>
              <a:rPr lang="en-US" sz="2400" b="1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}</a:t>
            </a:r>
          </a:p>
        </p:txBody>
      </p:sp>
      <p:sp>
        <p:nvSpPr>
          <p:cNvPr id="489492" name="AutoShape 20"/>
          <p:cNvSpPr>
            <a:spLocks noChangeArrowheads="1"/>
          </p:cNvSpPr>
          <p:nvPr/>
        </p:nvSpPr>
        <p:spPr bwMode="auto">
          <a:xfrm>
            <a:off x="5715000" y="2514600"/>
            <a:ext cx="2286000" cy="7794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93" name="Oval 21"/>
          <p:cNvSpPr>
            <a:spLocks noChangeArrowheads="1"/>
          </p:cNvSpPr>
          <p:nvPr/>
        </p:nvSpPr>
        <p:spPr bwMode="auto">
          <a:xfrm>
            <a:off x="5943600" y="2674938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94" name="Oval 22"/>
          <p:cNvSpPr>
            <a:spLocks noChangeArrowheads="1"/>
          </p:cNvSpPr>
          <p:nvPr/>
        </p:nvSpPr>
        <p:spPr bwMode="auto">
          <a:xfrm>
            <a:off x="6629400" y="2674938"/>
            <a:ext cx="457200" cy="4572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495" name="AutoShape 23"/>
          <p:cNvCxnSpPr>
            <a:cxnSpLocks noChangeShapeType="1"/>
            <a:stCxn id="489493" idx="6"/>
            <a:endCxn id="489494" idx="2"/>
          </p:cNvCxnSpPr>
          <p:nvPr/>
        </p:nvCxnSpPr>
        <p:spPr bwMode="auto">
          <a:xfrm>
            <a:off x="6400800" y="2903538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496" name="AutoShape 24"/>
          <p:cNvSpPr>
            <a:spLocks noChangeArrowheads="1"/>
          </p:cNvSpPr>
          <p:nvPr/>
        </p:nvSpPr>
        <p:spPr bwMode="auto">
          <a:xfrm>
            <a:off x="3733800" y="3581400"/>
            <a:ext cx="2286000" cy="7794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497" name="Oval 25"/>
          <p:cNvSpPr>
            <a:spLocks noChangeArrowheads="1"/>
          </p:cNvSpPr>
          <p:nvPr/>
        </p:nvSpPr>
        <p:spPr bwMode="auto">
          <a:xfrm>
            <a:off x="3962400" y="3743325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498" name="AutoShape 26"/>
          <p:cNvCxnSpPr>
            <a:cxnSpLocks noChangeShapeType="1"/>
            <a:stCxn id="489493" idx="3"/>
            <a:endCxn id="489497" idx="7"/>
          </p:cNvCxnSpPr>
          <p:nvPr/>
        </p:nvCxnSpPr>
        <p:spPr bwMode="auto">
          <a:xfrm flipH="1">
            <a:off x="4352925" y="3065463"/>
            <a:ext cx="1657350" cy="7445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499" name="Oval 27"/>
          <p:cNvSpPr>
            <a:spLocks noChangeArrowheads="1"/>
          </p:cNvSpPr>
          <p:nvPr/>
        </p:nvSpPr>
        <p:spPr bwMode="auto">
          <a:xfrm>
            <a:off x="4648200" y="3743325"/>
            <a:ext cx="457200" cy="4572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00" name="AutoShape 28"/>
          <p:cNvCxnSpPr>
            <a:cxnSpLocks noChangeShapeType="1"/>
            <a:stCxn id="489497" idx="6"/>
            <a:endCxn id="489499" idx="2"/>
          </p:cNvCxnSpPr>
          <p:nvPr/>
        </p:nvCxnSpPr>
        <p:spPr bwMode="auto">
          <a:xfrm>
            <a:off x="4419600" y="3971925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01" name="AutoShape 29"/>
          <p:cNvSpPr>
            <a:spLocks noChangeArrowheads="1"/>
          </p:cNvSpPr>
          <p:nvPr/>
        </p:nvSpPr>
        <p:spPr bwMode="auto">
          <a:xfrm>
            <a:off x="6477000" y="3598863"/>
            <a:ext cx="2286000" cy="7794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502" name="Oval 30"/>
          <p:cNvSpPr>
            <a:spLocks noChangeArrowheads="1"/>
          </p:cNvSpPr>
          <p:nvPr/>
        </p:nvSpPr>
        <p:spPr bwMode="auto">
          <a:xfrm>
            <a:off x="6705600" y="3759200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03" name="AutoShape 31"/>
          <p:cNvCxnSpPr>
            <a:cxnSpLocks noChangeShapeType="1"/>
            <a:stCxn id="489494" idx="4"/>
            <a:endCxn id="489502" idx="0"/>
          </p:cNvCxnSpPr>
          <p:nvPr/>
        </p:nvCxnSpPr>
        <p:spPr bwMode="auto">
          <a:xfrm>
            <a:off x="6858000" y="3132138"/>
            <a:ext cx="76200" cy="6270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04" name="AutoShape 32"/>
          <p:cNvCxnSpPr>
            <a:cxnSpLocks noChangeShapeType="1"/>
            <a:stCxn id="489497" idx="3"/>
            <a:endCxn id="489480" idx="7"/>
          </p:cNvCxnSpPr>
          <p:nvPr/>
        </p:nvCxnSpPr>
        <p:spPr bwMode="auto">
          <a:xfrm flipH="1">
            <a:off x="2905125" y="4133850"/>
            <a:ext cx="1123950" cy="7413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05" name="Rectangle 3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/>
              <a:t>Dynamic Multithreading</a:t>
            </a:r>
          </a:p>
        </p:txBody>
      </p:sp>
      <p:sp>
        <p:nvSpPr>
          <p:cNvPr id="489506" name="Text Box 34"/>
          <p:cNvSpPr txBox="1">
            <a:spLocks noChangeArrowheads="1"/>
          </p:cNvSpPr>
          <p:nvPr/>
        </p:nvSpPr>
        <p:spPr bwMode="auto">
          <a:xfrm>
            <a:off x="4860925" y="5651500"/>
            <a:ext cx="39020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i="1"/>
              <a:t>The </a:t>
            </a:r>
            <a:r>
              <a:rPr lang="en-US" b="1" i="1">
                <a:solidFill>
                  <a:schemeClr val="accent1"/>
                </a:solidFill>
              </a:rPr>
              <a:t>computation dag</a:t>
            </a:r>
            <a:r>
              <a:rPr lang="en-US" i="1"/>
              <a:t> unfolds dynamically.</a:t>
            </a:r>
          </a:p>
        </p:txBody>
      </p:sp>
      <p:sp>
        <p:nvSpPr>
          <p:cNvPr id="489507" name="Oval 35"/>
          <p:cNvSpPr>
            <a:spLocks noChangeArrowheads="1"/>
          </p:cNvSpPr>
          <p:nvPr/>
        </p:nvSpPr>
        <p:spPr bwMode="auto">
          <a:xfrm>
            <a:off x="7391400" y="3759200"/>
            <a:ext cx="457200" cy="4572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08" name="AutoShape 36"/>
          <p:cNvCxnSpPr>
            <a:cxnSpLocks noChangeShapeType="1"/>
            <a:stCxn id="489502" idx="6"/>
            <a:endCxn id="489507" idx="2"/>
          </p:cNvCxnSpPr>
          <p:nvPr/>
        </p:nvCxnSpPr>
        <p:spPr bwMode="auto">
          <a:xfrm>
            <a:off x="7162800" y="3987800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09" name="Oval 37"/>
          <p:cNvSpPr>
            <a:spLocks noChangeArrowheads="1"/>
          </p:cNvSpPr>
          <p:nvPr/>
        </p:nvSpPr>
        <p:spPr bwMode="auto">
          <a:xfrm>
            <a:off x="5143500" y="4808538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9510" name="Oval 38"/>
          <p:cNvSpPr>
            <a:spLocks noChangeArrowheads="1"/>
          </p:cNvSpPr>
          <p:nvPr/>
        </p:nvSpPr>
        <p:spPr bwMode="auto">
          <a:xfrm>
            <a:off x="6515100" y="4810125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11" name="AutoShape 39"/>
          <p:cNvCxnSpPr>
            <a:cxnSpLocks noChangeShapeType="1"/>
            <a:stCxn id="489499" idx="4"/>
            <a:endCxn id="489509" idx="1"/>
          </p:cNvCxnSpPr>
          <p:nvPr/>
        </p:nvCxnSpPr>
        <p:spPr bwMode="auto">
          <a:xfrm>
            <a:off x="4876800" y="4200525"/>
            <a:ext cx="333375" cy="6746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12" name="AutoShape 40"/>
          <p:cNvCxnSpPr>
            <a:cxnSpLocks noChangeShapeType="1"/>
            <a:stCxn id="489502" idx="4"/>
            <a:endCxn id="489510" idx="0"/>
          </p:cNvCxnSpPr>
          <p:nvPr/>
        </p:nvCxnSpPr>
        <p:spPr bwMode="auto">
          <a:xfrm flipH="1">
            <a:off x="6743700" y="4216400"/>
            <a:ext cx="190500" cy="593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13" name="Oval 41"/>
          <p:cNvSpPr>
            <a:spLocks noChangeArrowheads="1"/>
          </p:cNvSpPr>
          <p:nvPr/>
        </p:nvSpPr>
        <p:spPr bwMode="auto">
          <a:xfrm>
            <a:off x="5334000" y="3743325"/>
            <a:ext cx="457200" cy="4572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14" name="AutoShape 42"/>
          <p:cNvCxnSpPr>
            <a:cxnSpLocks noChangeShapeType="1"/>
            <a:stCxn id="489499" idx="6"/>
            <a:endCxn id="489513" idx="2"/>
          </p:cNvCxnSpPr>
          <p:nvPr/>
        </p:nvCxnSpPr>
        <p:spPr bwMode="auto">
          <a:xfrm>
            <a:off x="5105400" y="3971925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15" name="Oval 43"/>
          <p:cNvSpPr>
            <a:spLocks noChangeArrowheads="1"/>
          </p:cNvSpPr>
          <p:nvPr/>
        </p:nvSpPr>
        <p:spPr bwMode="auto">
          <a:xfrm>
            <a:off x="7810500" y="4810125"/>
            <a:ext cx="457200" cy="4572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16" name="AutoShape 44"/>
          <p:cNvCxnSpPr>
            <a:cxnSpLocks noChangeShapeType="1"/>
            <a:stCxn id="489487" idx="7"/>
            <a:endCxn id="489513" idx="3"/>
          </p:cNvCxnSpPr>
          <p:nvPr/>
        </p:nvCxnSpPr>
        <p:spPr bwMode="auto">
          <a:xfrm flipV="1">
            <a:off x="4276725" y="4133850"/>
            <a:ext cx="1123950" cy="7413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17" name="AutoShape 45"/>
          <p:cNvCxnSpPr>
            <a:cxnSpLocks noChangeShapeType="1"/>
            <a:stCxn id="489509" idx="0"/>
            <a:endCxn id="489513" idx="4"/>
          </p:cNvCxnSpPr>
          <p:nvPr/>
        </p:nvCxnSpPr>
        <p:spPr bwMode="auto">
          <a:xfrm flipV="1">
            <a:off x="5372100" y="4200525"/>
            <a:ext cx="190500" cy="60801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18" name="AutoShape 46"/>
          <p:cNvCxnSpPr>
            <a:cxnSpLocks noChangeShapeType="1"/>
            <a:stCxn id="489507" idx="4"/>
            <a:endCxn id="489515" idx="1"/>
          </p:cNvCxnSpPr>
          <p:nvPr/>
        </p:nvCxnSpPr>
        <p:spPr bwMode="auto">
          <a:xfrm>
            <a:off x="7620000" y="4216400"/>
            <a:ext cx="257175" cy="6604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19" name="Oval 47"/>
          <p:cNvSpPr>
            <a:spLocks noChangeArrowheads="1"/>
          </p:cNvSpPr>
          <p:nvPr/>
        </p:nvSpPr>
        <p:spPr bwMode="auto">
          <a:xfrm>
            <a:off x="8077200" y="3759200"/>
            <a:ext cx="457200" cy="4572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20" name="AutoShape 48"/>
          <p:cNvCxnSpPr>
            <a:cxnSpLocks noChangeShapeType="1"/>
            <a:stCxn id="489507" idx="6"/>
            <a:endCxn id="489519" idx="2"/>
          </p:cNvCxnSpPr>
          <p:nvPr/>
        </p:nvCxnSpPr>
        <p:spPr bwMode="auto">
          <a:xfrm>
            <a:off x="7848600" y="3987800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21" name="AutoShape 49"/>
          <p:cNvCxnSpPr>
            <a:cxnSpLocks noChangeShapeType="1"/>
            <a:stCxn id="489510" idx="7"/>
            <a:endCxn id="489519" idx="3"/>
          </p:cNvCxnSpPr>
          <p:nvPr/>
        </p:nvCxnSpPr>
        <p:spPr bwMode="auto">
          <a:xfrm flipV="1">
            <a:off x="6905625" y="4149725"/>
            <a:ext cx="1238250" cy="7270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22" name="AutoShape 50"/>
          <p:cNvCxnSpPr>
            <a:cxnSpLocks noChangeShapeType="1"/>
            <a:stCxn id="489515" idx="0"/>
            <a:endCxn id="489519" idx="4"/>
          </p:cNvCxnSpPr>
          <p:nvPr/>
        </p:nvCxnSpPr>
        <p:spPr bwMode="auto">
          <a:xfrm flipV="1">
            <a:off x="8039100" y="4216400"/>
            <a:ext cx="266700" cy="593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23" name="Oval 51"/>
          <p:cNvSpPr>
            <a:spLocks noChangeArrowheads="1"/>
          </p:cNvSpPr>
          <p:nvPr/>
        </p:nvSpPr>
        <p:spPr bwMode="auto">
          <a:xfrm>
            <a:off x="7315200" y="2674938"/>
            <a:ext cx="457200" cy="4572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489524" name="AutoShape 52"/>
          <p:cNvCxnSpPr>
            <a:cxnSpLocks noChangeShapeType="1"/>
            <a:stCxn id="489494" idx="6"/>
            <a:endCxn id="489523" idx="2"/>
          </p:cNvCxnSpPr>
          <p:nvPr/>
        </p:nvCxnSpPr>
        <p:spPr bwMode="auto">
          <a:xfrm>
            <a:off x="7086600" y="2903538"/>
            <a:ext cx="2286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25" name="AutoShape 53"/>
          <p:cNvCxnSpPr>
            <a:cxnSpLocks noChangeShapeType="1"/>
            <a:stCxn id="489513" idx="7"/>
            <a:endCxn id="489523" idx="3"/>
          </p:cNvCxnSpPr>
          <p:nvPr/>
        </p:nvCxnSpPr>
        <p:spPr bwMode="auto">
          <a:xfrm flipV="1">
            <a:off x="5724525" y="3065463"/>
            <a:ext cx="1657350" cy="7445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526" name="AutoShape 54"/>
          <p:cNvCxnSpPr>
            <a:cxnSpLocks noChangeShapeType="1"/>
            <a:stCxn id="489519" idx="0"/>
            <a:endCxn id="489523" idx="5"/>
          </p:cNvCxnSpPr>
          <p:nvPr/>
        </p:nvCxnSpPr>
        <p:spPr bwMode="auto">
          <a:xfrm flipH="1" flipV="1">
            <a:off x="7705725" y="3065463"/>
            <a:ext cx="600075" cy="6937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9527" name="Text Box 55"/>
          <p:cNvSpPr txBox="1">
            <a:spLocks noChangeArrowheads="1"/>
          </p:cNvSpPr>
          <p:nvPr/>
        </p:nvSpPr>
        <p:spPr bwMode="auto">
          <a:xfrm>
            <a:off x="5181600" y="1527175"/>
            <a:ext cx="34226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Example: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fib(4)</a:t>
            </a:r>
          </a:p>
        </p:txBody>
      </p:sp>
      <p:sp>
        <p:nvSpPr>
          <p:cNvPr id="489528" name="Text Box 56"/>
          <p:cNvSpPr txBox="1">
            <a:spLocks noChangeArrowheads="1"/>
          </p:cNvSpPr>
          <p:nvPr/>
        </p:nvSpPr>
        <p:spPr bwMode="auto">
          <a:xfrm>
            <a:off x="-101600" y="4897438"/>
            <a:ext cx="2205038" cy="873125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ja-JP" altLang="en-US" b="1" i="1">
                <a:solidFill>
                  <a:srgbClr val="FF0000"/>
                </a:solidFill>
                <a:latin typeface="Arial"/>
              </a:rPr>
              <a:t>“</a:t>
            </a:r>
            <a:r>
              <a:rPr lang="en-US" b="1" i="1">
                <a:solidFill>
                  <a:srgbClr val="FF0000"/>
                </a:solidFill>
              </a:rPr>
              <a:t>Processor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oblivious</a:t>
            </a:r>
            <a:r>
              <a:rPr lang="ja-JP" altLang="en-US" b="1" i="1">
                <a:solidFill>
                  <a:srgbClr val="FF0000"/>
                </a:solidFill>
                <a:latin typeface="Arial"/>
              </a:rPr>
              <a:t>”</a:t>
            </a:r>
            <a:endParaRPr lang="en-US"/>
          </a:p>
        </p:txBody>
      </p:sp>
      <p:sp>
        <p:nvSpPr>
          <p:cNvPr id="489530" name="Text Box 58"/>
          <p:cNvSpPr txBox="1">
            <a:spLocks noChangeArrowheads="1"/>
          </p:cNvSpPr>
          <p:nvPr/>
        </p:nvSpPr>
        <p:spPr bwMode="auto">
          <a:xfrm>
            <a:off x="5715000" y="25146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4</a:t>
            </a:r>
          </a:p>
        </p:txBody>
      </p:sp>
      <p:sp>
        <p:nvSpPr>
          <p:cNvPr id="489531" name="Text Box 59"/>
          <p:cNvSpPr txBox="1">
            <a:spLocks noChangeArrowheads="1"/>
          </p:cNvSpPr>
          <p:nvPr/>
        </p:nvSpPr>
        <p:spPr bwMode="auto">
          <a:xfrm>
            <a:off x="3733800" y="35814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3</a:t>
            </a:r>
          </a:p>
        </p:txBody>
      </p:sp>
      <p:sp>
        <p:nvSpPr>
          <p:cNvPr id="489532" name="Text Box 60"/>
          <p:cNvSpPr txBox="1">
            <a:spLocks noChangeArrowheads="1"/>
          </p:cNvSpPr>
          <p:nvPr/>
        </p:nvSpPr>
        <p:spPr bwMode="auto">
          <a:xfrm>
            <a:off x="2286000" y="46482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2</a:t>
            </a:r>
          </a:p>
        </p:txBody>
      </p:sp>
      <p:sp>
        <p:nvSpPr>
          <p:cNvPr id="489533" name="Text Box 61"/>
          <p:cNvSpPr txBox="1">
            <a:spLocks noChangeArrowheads="1"/>
          </p:cNvSpPr>
          <p:nvPr/>
        </p:nvSpPr>
        <p:spPr bwMode="auto">
          <a:xfrm>
            <a:off x="6477000" y="3598863"/>
            <a:ext cx="2952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2</a:t>
            </a:r>
          </a:p>
        </p:txBody>
      </p:sp>
      <p:sp>
        <p:nvSpPr>
          <p:cNvPr id="489534" name="Text Box 62"/>
          <p:cNvSpPr txBox="1">
            <a:spLocks noChangeArrowheads="1"/>
          </p:cNvSpPr>
          <p:nvPr/>
        </p:nvSpPr>
        <p:spPr bwMode="auto">
          <a:xfrm>
            <a:off x="2133600" y="57150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1</a:t>
            </a:r>
          </a:p>
        </p:txBody>
      </p:sp>
      <p:sp>
        <p:nvSpPr>
          <p:cNvPr id="489535" name="Text Box 63"/>
          <p:cNvSpPr txBox="1">
            <a:spLocks noChangeArrowheads="1"/>
          </p:cNvSpPr>
          <p:nvPr/>
        </p:nvSpPr>
        <p:spPr bwMode="auto">
          <a:xfrm>
            <a:off x="4953000" y="46482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1</a:t>
            </a:r>
          </a:p>
        </p:txBody>
      </p:sp>
      <p:sp>
        <p:nvSpPr>
          <p:cNvPr id="489536" name="Text Box 64"/>
          <p:cNvSpPr txBox="1">
            <a:spLocks noChangeArrowheads="1"/>
          </p:cNvSpPr>
          <p:nvPr/>
        </p:nvSpPr>
        <p:spPr bwMode="auto">
          <a:xfrm>
            <a:off x="6324600" y="46482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1</a:t>
            </a:r>
          </a:p>
        </p:txBody>
      </p:sp>
      <p:sp>
        <p:nvSpPr>
          <p:cNvPr id="489537" name="Text Box 65"/>
          <p:cNvSpPr txBox="1">
            <a:spLocks noChangeArrowheads="1"/>
          </p:cNvSpPr>
          <p:nvPr/>
        </p:nvSpPr>
        <p:spPr bwMode="auto">
          <a:xfrm>
            <a:off x="7620000" y="46482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0</a:t>
            </a:r>
          </a:p>
        </p:txBody>
      </p:sp>
      <p:sp>
        <p:nvSpPr>
          <p:cNvPr id="489538" name="Text Box 66"/>
          <p:cNvSpPr txBox="1">
            <a:spLocks noChangeArrowheads="1"/>
          </p:cNvSpPr>
          <p:nvPr/>
        </p:nvSpPr>
        <p:spPr bwMode="auto">
          <a:xfrm>
            <a:off x="3419475" y="5715000"/>
            <a:ext cx="2952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152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32401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8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8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8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8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8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8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8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8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8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8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8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8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8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8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8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48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8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8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5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5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9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 animBg="1"/>
      <p:bldP spid="489475" grpId="0" animBg="1"/>
      <p:bldP spid="489476" grpId="0" animBg="1"/>
      <p:bldP spid="489477" grpId="0" animBg="1"/>
      <p:bldP spid="489478" grpId="0" animBg="1"/>
      <p:bldP spid="489479" grpId="0" animBg="1"/>
      <p:bldP spid="489480" grpId="0" animBg="1"/>
      <p:bldP spid="489481" grpId="0" animBg="1"/>
      <p:bldP spid="489482" grpId="0" animBg="1"/>
      <p:bldP spid="489485" grpId="0" animBg="1"/>
      <p:bldP spid="489487" grpId="0" animBg="1"/>
      <p:bldP spid="489492" grpId="0" animBg="1"/>
      <p:bldP spid="489493" grpId="0" animBg="1"/>
      <p:bldP spid="489494" grpId="0" animBg="1"/>
      <p:bldP spid="489496" grpId="0" animBg="1"/>
      <p:bldP spid="489497" grpId="0" animBg="1"/>
      <p:bldP spid="489499" grpId="0" animBg="1"/>
      <p:bldP spid="489501" grpId="0" animBg="1"/>
      <p:bldP spid="489502" grpId="0" animBg="1"/>
      <p:bldP spid="489506" grpId="0"/>
      <p:bldP spid="489507" grpId="0" animBg="1"/>
      <p:bldP spid="489509" grpId="0" animBg="1"/>
      <p:bldP spid="489510" grpId="0" animBg="1"/>
      <p:bldP spid="489513" grpId="0" animBg="1"/>
      <p:bldP spid="489515" grpId="0" animBg="1"/>
      <p:bldP spid="489519" grpId="0" animBg="1"/>
      <p:bldP spid="489523" grpId="0" animBg="1"/>
      <p:bldP spid="489527" grpId="0"/>
      <p:bldP spid="489527" grpId="1"/>
      <p:bldP spid="489528" grpId="0"/>
      <p:bldP spid="489528" grpId="1"/>
      <p:bldP spid="489530" grpId="0"/>
      <p:bldP spid="489531" grpId="0"/>
      <p:bldP spid="489532" grpId="0"/>
      <p:bldP spid="489533" grpId="0"/>
      <p:bldP spid="489534" grpId="0"/>
      <p:bldP spid="489535" grpId="0"/>
      <p:bldP spid="489536" grpId="0"/>
      <p:bldP spid="489537" grpId="0"/>
      <p:bldP spid="48953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3333CC"/>
                </a:solidFill>
              </a:rPr>
              <a:t>July 13, 2006      </a:t>
            </a:r>
            <a:fld id="{99C9CA1A-B2D9-0B48-82AC-295F841F2759}" type="slidenum">
              <a:rPr lang="en-US">
                <a:solidFill>
                  <a:srgbClr val="3333CC"/>
                </a:solidFill>
              </a:rPr>
              <a:pPr/>
              <a:t>49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481338" name="AutoShape 58"/>
          <p:cNvSpPr>
            <a:spLocks noChangeArrowheads="1"/>
          </p:cNvSpPr>
          <p:nvPr/>
        </p:nvSpPr>
        <p:spPr bwMode="auto">
          <a:xfrm>
            <a:off x="3230563" y="3208338"/>
            <a:ext cx="598487" cy="5000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403" name="Text Box 123"/>
          <p:cNvSpPr txBox="1">
            <a:spLocks noChangeArrowheads="1"/>
          </p:cNvSpPr>
          <p:nvPr/>
        </p:nvSpPr>
        <p:spPr bwMode="auto">
          <a:xfrm>
            <a:off x="685800" y="5445125"/>
            <a:ext cx="4864100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Span: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3200" baseline="-25000" smtClean="0">
                <a:solidFill>
                  <a:srgbClr val="9900CC"/>
                </a:solidFill>
                <a:latin typeface="cmsy10" charset="0"/>
                <a:ea typeface="ＭＳ Ｐゴシック" charset="0"/>
              </a:rPr>
              <a:t>1</a:t>
            </a:r>
            <a:r>
              <a:rPr lang="en-US" sz="32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?</a:t>
            </a:r>
          </a:p>
        </p:txBody>
      </p:sp>
      <p:sp>
        <p:nvSpPr>
          <p:cNvPr id="481402" name="Text Box 122"/>
          <p:cNvSpPr txBox="1">
            <a:spLocks noChangeArrowheads="1"/>
          </p:cNvSpPr>
          <p:nvPr/>
        </p:nvSpPr>
        <p:spPr bwMode="auto">
          <a:xfrm>
            <a:off x="685800" y="4953000"/>
            <a:ext cx="2635250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Work: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3200" baseline="-250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32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 ?</a:t>
            </a:r>
          </a:p>
        </p:txBody>
      </p:sp>
      <p:sp>
        <p:nvSpPr>
          <p:cNvPr id="481340" name="AutoShape 60"/>
          <p:cNvSpPr>
            <a:spLocks noChangeArrowheads="1"/>
          </p:cNvSpPr>
          <p:nvPr/>
        </p:nvSpPr>
        <p:spPr bwMode="auto">
          <a:xfrm>
            <a:off x="2487613" y="2509838"/>
            <a:ext cx="1497012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52" name="AutoShape 72"/>
          <p:cNvSpPr>
            <a:spLocks noChangeArrowheads="1"/>
          </p:cNvSpPr>
          <p:nvPr/>
        </p:nvSpPr>
        <p:spPr bwMode="auto">
          <a:xfrm>
            <a:off x="4733925" y="1111250"/>
            <a:ext cx="1498600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56" name="AutoShape 76"/>
          <p:cNvSpPr>
            <a:spLocks noChangeArrowheads="1"/>
          </p:cNvSpPr>
          <p:nvPr/>
        </p:nvSpPr>
        <p:spPr bwMode="auto">
          <a:xfrm>
            <a:off x="3435350" y="1809750"/>
            <a:ext cx="1498600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94" name="AutoShape 114"/>
          <p:cNvCxnSpPr>
            <a:cxnSpLocks noChangeShapeType="1"/>
          </p:cNvCxnSpPr>
          <p:nvPr/>
        </p:nvCxnSpPr>
        <p:spPr bwMode="auto">
          <a:xfrm>
            <a:off x="2940050" y="2767013"/>
            <a:ext cx="149225" cy="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95" name="AutoShape 115"/>
          <p:cNvCxnSpPr>
            <a:cxnSpLocks noChangeShapeType="1"/>
          </p:cNvCxnSpPr>
          <p:nvPr/>
        </p:nvCxnSpPr>
        <p:spPr bwMode="auto">
          <a:xfrm>
            <a:off x="3240088" y="2916238"/>
            <a:ext cx="187325" cy="41275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96" name="AutoShape 116"/>
          <p:cNvCxnSpPr>
            <a:cxnSpLocks noChangeShapeType="1"/>
          </p:cNvCxnSpPr>
          <p:nvPr/>
        </p:nvCxnSpPr>
        <p:spPr bwMode="auto">
          <a:xfrm flipV="1">
            <a:off x="3532188" y="2916238"/>
            <a:ext cx="157162" cy="369887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97" name="AutoShape 117"/>
          <p:cNvCxnSpPr>
            <a:cxnSpLocks noChangeShapeType="1"/>
          </p:cNvCxnSpPr>
          <p:nvPr/>
        </p:nvCxnSpPr>
        <p:spPr bwMode="auto">
          <a:xfrm flipH="1">
            <a:off x="3844925" y="1473200"/>
            <a:ext cx="1085850" cy="48895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98" name="AutoShape 118"/>
          <p:cNvCxnSpPr>
            <a:cxnSpLocks noChangeShapeType="1"/>
          </p:cNvCxnSpPr>
          <p:nvPr/>
        </p:nvCxnSpPr>
        <p:spPr bwMode="auto">
          <a:xfrm flipH="1">
            <a:off x="2895600" y="2174875"/>
            <a:ext cx="736600" cy="485775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99" name="AutoShape 119"/>
          <p:cNvCxnSpPr>
            <a:cxnSpLocks noChangeShapeType="1"/>
          </p:cNvCxnSpPr>
          <p:nvPr/>
        </p:nvCxnSpPr>
        <p:spPr bwMode="auto">
          <a:xfrm flipV="1">
            <a:off x="3794125" y="2174875"/>
            <a:ext cx="736600" cy="485775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400" name="AutoShape 120"/>
          <p:cNvCxnSpPr>
            <a:cxnSpLocks noChangeShapeType="1"/>
          </p:cNvCxnSpPr>
          <p:nvPr/>
        </p:nvCxnSpPr>
        <p:spPr bwMode="auto">
          <a:xfrm flipV="1">
            <a:off x="4743450" y="1473200"/>
            <a:ext cx="1085850" cy="48895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>
                <a:solidFill>
                  <a:srgbClr val="FF0000"/>
                </a:solidFill>
                <a:latin typeface="Courier New" charset="0"/>
              </a:rPr>
              <a:t>fib(4)</a:t>
            </a:r>
          </a:p>
        </p:txBody>
      </p:sp>
      <p:sp>
        <p:nvSpPr>
          <p:cNvPr id="481330" name="Text Box 50"/>
          <p:cNvSpPr txBox="1">
            <a:spLocks noChangeArrowheads="1"/>
          </p:cNvSpPr>
          <p:nvPr/>
        </p:nvSpPr>
        <p:spPr bwMode="auto">
          <a:xfrm>
            <a:off x="685800" y="3962400"/>
            <a:ext cx="77120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i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Assume for simplicity that each Cilk thread in </a:t>
            </a:r>
            <a:r>
              <a:rPr lang="en-US" sz="3200" b="1" smtClean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fib()</a:t>
            </a:r>
            <a:r>
              <a:rPr lang="en-US" sz="3200" i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takes unit time to execute.</a:t>
            </a:r>
          </a:p>
        </p:txBody>
      </p:sp>
      <p:sp>
        <p:nvSpPr>
          <p:cNvPr id="481335" name="AutoShape 55"/>
          <p:cNvSpPr>
            <a:spLocks noChangeArrowheads="1"/>
          </p:cNvSpPr>
          <p:nvPr/>
        </p:nvSpPr>
        <p:spPr bwMode="auto">
          <a:xfrm>
            <a:off x="5981700" y="2509838"/>
            <a:ext cx="549275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36" name="AutoShape 56"/>
          <p:cNvSpPr>
            <a:spLocks noChangeArrowheads="1"/>
          </p:cNvSpPr>
          <p:nvPr/>
        </p:nvSpPr>
        <p:spPr bwMode="auto">
          <a:xfrm>
            <a:off x="5133975" y="2509838"/>
            <a:ext cx="549275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37" name="AutoShape 57"/>
          <p:cNvSpPr>
            <a:spLocks noChangeArrowheads="1"/>
          </p:cNvSpPr>
          <p:nvPr/>
        </p:nvSpPr>
        <p:spPr bwMode="auto">
          <a:xfrm>
            <a:off x="4235450" y="2509838"/>
            <a:ext cx="549275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39" name="AutoShape 59"/>
          <p:cNvSpPr>
            <a:spLocks noChangeArrowheads="1"/>
          </p:cNvSpPr>
          <p:nvPr/>
        </p:nvSpPr>
        <p:spPr bwMode="auto">
          <a:xfrm>
            <a:off x="2387600" y="3208338"/>
            <a:ext cx="598488" cy="5000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41" name="Oval 61"/>
          <p:cNvSpPr>
            <a:spLocks noChangeArrowheads="1"/>
          </p:cNvSpPr>
          <p:nvPr/>
        </p:nvSpPr>
        <p:spPr bwMode="auto">
          <a:xfrm>
            <a:off x="2636838" y="2614613"/>
            <a:ext cx="300037" cy="300037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42" name="Oval 62"/>
          <p:cNvSpPr>
            <a:spLocks noChangeArrowheads="1"/>
          </p:cNvSpPr>
          <p:nvPr/>
        </p:nvSpPr>
        <p:spPr bwMode="auto">
          <a:xfrm>
            <a:off x="2530475" y="3284538"/>
            <a:ext cx="300038" cy="29845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43" name="Oval 63"/>
          <p:cNvSpPr>
            <a:spLocks noChangeArrowheads="1"/>
          </p:cNvSpPr>
          <p:nvPr/>
        </p:nvSpPr>
        <p:spPr bwMode="auto">
          <a:xfrm>
            <a:off x="3086100" y="2614613"/>
            <a:ext cx="300038" cy="3000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44" name="AutoShape 64"/>
          <p:cNvCxnSpPr>
            <a:cxnSpLocks noChangeShapeType="1"/>
            <a:stCxn id="481341" idx="6"/>
            <a:endCxn id="481343" idx="2"/>
          </p:cNvCxnSpPr>
          <p:nvPr/>
        </p:nvCxnSpPr>
        <p:spPr bwMode="auto">
          <a:xfrm>
            <a:off x="2936875" y="2765425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45" name="AutoShape 65"/>
          <p:cNvCxnSpPr>
            <a:cxnSpLocks noChangeShapeType="1"/>
            <a:stCxn id="481341" idx="4"/>
            <a:endCxn id="481342" idx="0"/>
          </p:cNvCxnSpPr>
          <p:nvPr/>
        </p:nvCxnSpPr>
        <p:spPr bwMode="auto">
          <a:xfrm flipH="1">
            <a:off x="2681288" y="2914650"/>
            <a:ext cx="106362" cy="3698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46" name="Oval 66"/>
          <p:cNvSpPr>
            <a:spLocks noChangeArrowheads="1"/>
          </p:cNvSpPr>
          <p:nvPr/>
        </p:nvSpPr>
        <p:spPr bwMode="auto">
          <a:xfrm>
            <a:off x="3379788" y="3284538"/>
            <a:ext cx="300037" cy="29845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47" name="AutoShape 67"/>
          <p:cNvCxnSpPr>
            <a:cxnSpLocks noChangeShapeType="1"/>
            <a:stCxn id="481343" idx="4"/>
            <a:endCxn id="481346" idx="1"/>
          </p:cNvCxnSpPr>
          <p:nvPr/>
        </p:nvCxnSpPr>
        <p:spPr bwMode="auto">
          <a:xfrm>
            <a:off x="3236913" y="2914650"/>
            <a:ext cx="187325" cy="4127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48" name="Oval 68"/>
          <p:cNvSpPr>
            <a:spLocks noChangeArrowheads="1"/>
          </p:cNvSpPr>
          <p:nvPr/>
        </p:nvSpPr>
        <p:spPr bwMode="auto">
          <a:xfrm>
            <a:off x="3535363" y="2614613"/>
            <a:ext cx="300037" cy="300037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49" name="AutoShape 69"/>
          <p:cNvCxnSpPr>
            <a:cxnSpLocks noChangeShapeType="1"/>
            <a:stCxn id="481343" idx="6"/>
            <a:endCxn id="481348" idx="2"/>
          </p:cNvCxnSpPr>
          <p:nvPr/>
        </p:nvCxnSpPr>
        <p:spPr bwMode="auto">
          <a:xfrm>
            <a:off x="3386138" y="2765425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50" name="AutoShape 70"/>
          <p:cNvCxnSpPr>
            <a:cxnSpLocks noChangeShapeType="1"/>
            <a:stCxn id="481342" idx="7"/>
            <a:endCxn id="481348" idx="3"/>
          </p:cNvCxnSpPr>
          <p:nvPr/>
        </p:nvCxnSpPr>
        <p:spPr bwMode="auto">
          <a:xfrm flipV="1">
            <a:off x="2787650" y="2870200"/>
            <a:ext cx="792163" cy="4572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51" name="AutoShape 71"/>
          <p:cNvCxnSpPr>
            <a:cxnSpLocks noChangeShapeType="1"/>
            <a:stCxn id="481346" idx="0"/>
            <a:endCxn id="481348" idx="4"/>
          </p:cNvCxnSpPr>
          <p:nvPr/>
        </p:nvCxnSpPr>
        <p:spPr bwMode="auto">
          <a:xfrm flipV="1">
            <a:off x="3529013" y="2914650"/>
            <a:ext cx="157162" cy="3698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53" name="Oval 73"/>
          <p:cNvSpPr>
            <a:spLocks noChangeArrowheads="1"/>
          </p:cNvSpPr>
          <p:nvPr/>
        </p:nvSpPr>
        <p:spPr bwMode="auto">
          <a:xfrm>
            <a:off x="4883150" y="1216025"/>
            <a:ext cx="300038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54" name="Oval 74"/>
          <p:cNvSpPr>
            <a:spLocks noChangeArrowheads="1"/>
          </p:cNvSpPr>
          <p:nvPr/>
        </p:nvSpPr>
        <p:spPr bwMode="auto">
          <a:xfrm>
            <a:off x="5332413" y="1216025"/>
            <a:ext cx="300037" cy="3000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55" name="AutoShape 75"/>
          <p:cNvCxnSpPr>
            <a:cxnSpLocks noChangeShapeType="1"/>
            <a:stCxn id="481353" idx="6"/>
            <a:endCxn id="481354" idx="2"/>
          </p:cNvCxnSpPr>
          <p:nvPr/>
        </p:nvCxnSpPr>
        <p:spPr bwMode="auto">
          <a:xfrm>
            <a:off x="5183188" y="1366838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57" name="Oval 77"/>
          <p:cNvSpPr>
            <a:spLocks noChangeArrowheads="1"/>
          </p:cNvSpPr>
          <p:nvPr/>
        </p:nvSpPr>
        <p:spPr bwMode="auto">
          <a:xfrm>
            <a:off x="3586163" y="1916113"/>
            <a:ext cx="298450" cy="300037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58" name="AutoShape 78"/>
          <p:cNvCxnSpPr>
            <a:cxnSpLocks noChangeShapeType="1"/>
            <a:stCxn id="481353" idx="3"/>
            <a:endCxn id="481357" idx="7"/>
          </p:cNvCxnSpPr>
          <p:nvPr/>
        </p:nvCxnSpPr>
        <p:spPr bwMode="auto">
          <a:xfrm flipH="1">
            <a:off x="3841750" y="1471613"/>
            <a:ext cx="1085850" cy="4889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59" name="Oval 79"/>
          <p:cNvSpPr>
            <a:spLocks noChangeArrowheads="1"/>
          </p:cNvSpPr>
          <p:nvPr/>
        </p:nvSpPr>
        <p:spPr bwMode="auto">
          <a:xfrm>
            <a:off x="4035425" y="1916113"/>
            <a:ext cx="298450" cy="3000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60" name="AutoShape 80"/>
          <p:cNvCxnSpPr>
            <a:cxnSpLocks noChangeShapeType="1"/>
            <a:stCxn id="481357" idx="6"/>
            <a:endCxn id="481359" idx="2"/>
          </p:cNvCxnSpPr>
          <p:nvPr/>
        </p:nvCxnSpPr>
        <p:spPr bwMode="auto">
          <a:xfrm>
            <a:off x="3884613" y="2066925"/>
            <a:ext cx="15081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61" name="AutoShape 81"/>
          <p:cNvSpPr>
            <a:spLocks noChangeArrowheads="1"/>
          </p:cNvSpPr>
          <p:nvPr/>
        </p:nvSpPr>
        <p:spPr bwMode="auto">
          <a:xfrm>
            <a:off x="5233988" y="1822450"/>
            <a:ext cx="1497012" cy="5095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62" name="Oval 82"/>
          <p:cNvSpPr>
            <a:spLocks noChangeArrowheads="1"/>
          </p:cNvSpPr>
          <p:nvPr/>
        </p:nvSpPr>
        <p:spPr bwMode="auto">
          <a:xfrm>
            <a:off x="5383213" y="1927225"/>
            <a:ext cx="300037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63" name="AutoShape 83"/>
          <p:cNvCxnSpPr>
            <a:cxnSpLocks noChangeShapeType="1"/>
            <a:stCxn id="481354" idx="4"/>
            <a:endCxn id="481362" idx="0"/>
          </p:cNvCxnSpPr>
          <p:nvPr/>
        </p:nvCxnSpPr>
        <p:spPr bwMode="auto">
          <a:xfrm>
            <a:off x="5483225" y="1516063"/>
            <a:ext cx="49213" cy="4111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64" name="AutoShape 84"/>
          <p:cNvCxnSpPr>
            <a:cxnSpLocks noChangeShapeType="1"/>
            <a:stCxn id="481357" idx="3"/>
            <a:endCxn id="481341" idx="7"/>
          </p:cNvCxnSpPr>
          <p:nvPr/>
        </p:nvCxnSpPr>
        <p:spPr bwMode="auto">
          <a:xfrm flipH="1">
            <a:off x="2892425" y="2173288"/>
            <a:ext cx="736600" cy="4857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65" name="Oval 85"/>
          <p:cNvSpPr>
            <a:spLocks noChangeArrowheads="1"/>
          </p:cNvSpPr>
          <p:nvPr/>
        </p:nvSpPr>
        <p:spPr bwMode="auto">
          <a:xfrm>
            <a:off x="5832475" y="1927225"/>
            <a:ext cx="300038" cy="3000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66" name="AutoShape 86"/>
          <p:cNvCxnSpPr>
            <a:cxnSpLocks noChangeShapeType="1"/>
            <a:stCxn id="481362" idx="6"/>
            <a:endCxn id="481365" idx="2"/>
          </p:cNvCxnSpPr>
          <p:nvPr/>
        </p:nvCxnSpPr>
        <p:spPr bwMode="auto">
          <a:xfrm>
            <a:off x="5683250" y="2076450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67" name="Oval 87"/>
          <p:cNvSpPr>
            <a:spLocks noChangeArrowheads="1"/>
          </p:cNvSpPr>
          <p:nvPr/>
        </p:nvSpPr>
        <p:spPr bwMode="auto">
          <a:xfrm>
            <a:off x="4359275" y="2614613"/>
            <a:ext cx="300038" cy="300037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1368" name="Oval 88"/>
          <p:cNvSpPr>
            <a:spLocks noChangeArrowheads="1"/>
          </p:cNvSpPr>
          <p:nvPr/>
        </p:nvSpPr>
        <p:spPr bwMode="auto">
          <a:xfrm>
            <a:off x="5257800" y="2616200"/>
            <a:ext cx="300038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69" name="AutoShape 89"/>
          <p:cNvCxnSpPr>
            <a:cxnSpLocks noChangeShapeType="1"/>
            <a:stCxn id="481359" idx="4"/>
            <a:endCxn id="481367" idx="1"/>
          </p:cNvCxnSpPr>
          <p:nvPr/>
        </p:nvCxnSpPr>
        <p:spPr bwMode="auto">
          <a:xfrm>
            <a:off x="4184650" y="2216150"/>
            <a:ext cx="219075" cy="44291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70" name="AutoShape 90"/>
          <p:cNvCxnSpPr>
            <a:cxnSpLocks noChangeShapeType="1"/>
            <a:stCxn id="481362" idx="4"/>
            <a:endCxn id="481368" idx="0"/>
          </p:cNvCxnSpPr>
          <p:nvPr/>
        </p:nvCxnSpPr>
        <p:spPr bwMode="auto">
          <a:xfrm flipH="1">
            <a:off x="5408613" y="2227263"/>
            <a:ext cx="123825" cy="3889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71" name="Oval 91"/>
          <p:cNvSpPr>
            <a:spLocks noChangeArrowheads="1"/>
          </p:cNvSpPr>
          <p:nvPr/>
        </p:nvSpPr>
        <p:spPr bwMode="auto">
          <a:xfrm>
            <a:off x="4484688" y="1916113"/>
            <a:ext cx="300037" cy="300037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72" name="AutoShape 92"/>
          <p:cNvCxnSpPr>
            <a:cxnSpLocks noChangeShapeType="1"/>
            <a:stCxn id="481359" idx="6"/>
            <a:endCxn id="481371" idx="2"/>
          </p:cNvCxnSpPr>
          <p:nvPr/>
        </p:nvCxnSpPr>
        <p:spPr bwMode="auto">
          <a:xfrm>
            <a:off x="4333875" y="2066925"/>
            <a:ext cx="15081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73" name="Oval 93"/>
          <p:cNvSpPr>
            <a:spLocks noChangeArrowheads="1"/>
          </p:cNvSpPr>
          <p:nvPr/>
        </p:nvSpPr>
        <p:spPr bwMode="auto">
          <a:xfrm>
            <a:off x="6107113" y="2616200"/>
            <a:ext cx="300037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74" name="AutoShape 94"/>
          <p:cNvCxnSpPr>
            <a:cxnSpLocks noChangeShapeType="1"/>
            <a:stCxn id="481348" idx="7"/>
            <a:endCxn id="481371" idx="3"/>
          </p:cNvCxnSpPr>
          <p:nvPr/>
        </p:nvCxnSpPr>
        <p:spPr bwMode="auto">
          <a:xfrm flipV="1">
            <a:off x="3790950" y="2173288"/>
            <a:ext cx="736600" cy="4857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75" name="AutoShape 95"/>
          <p:cNvCxnSpPr>
            <a:cxnSpLocks noChangeShapeType="1"/>
            <a:stCxn id="481367" idx="0"/>
            <a:endCxn id="481371" idx="4"/>
          </p:cNvCxnSpPr>
          <p:nvPr/>
        </p:nvCxnSpPr>
        <p:spPr bwMode="auto">
          <a:xfrm flipV="1">
            <a:off x="4510088" y="2216150"/>
            <a:ext cx="123825" cy="398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76" name="AutoShape 96"/>
          <p:cNvCxnSpPr>
            <a:cxnSpLocks noChangeShapeType="1"/>
            <a:stCxn id="481365" idx="4"/>
            <a:endCxn id="481373" idx="1"/>
          </p:cNvCxnSpPr>
          <p:nvPr/>
        </p:nvCxnSpPr>
        <p:spPr bwMode="auto">
          <a:xfrm>
            <a:off x="5981700" y="2227263"/>
            <a:ext cx="168275" cy="4318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77" name="Oval 97"/>
          <p:cNvSpPr>
            <a:spLocks noChangeArrowheads="1"/>
          </p:cNvSpPr>
          <p:nvPr/>
        </p:nvSpPr>
        <p:spPr bwMode="auto">
          <a:xfrm>
            <a:off x="6281738" y="1927225"/>
            <a:ext cx="300037" cy="300038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78" name="AutoShape 98"/>
          <p:cNvCxnSpPr>
            <a:cxnSpLocks noChangeShapeType="1"/>
            <a:stCxn id="481365" idx="6"/>
            <a:endCxn id="481377" idx="2"/>
          </p:cNvCxnSpPr>
          <p:nvPr/>
        </p:nvCxnSpPr>
        <p:spPr bwMode="auto">
          <a:xfrm>
            <a:off x="6132513" y="2076450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79" name="AutoShape 99"/>
          <p:cNvCxnSpPr>
            <a:cxnSpLocks noChangeShapeType="1"/>
            <a:stCxn id="481368" idx="7"/>
            <a:endCxn id="481377" idx="3"/>
          </p:cNvCxnSpPr>
          <p:nvPr/>
        </p:nvCxnSpPr>
        <p:spPr bwMode="auto">
          <a:xfrm flipV="1">
            <a:off x="5513388" y="2182813"/>
            <a:ext cx="811212" cy="4762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80" name="AutoShape 100"/>
          <p:cNvCxnSpPr>
            <a:cxnSpLocks noChangeShapeType="1"/>
            <a:stCxn id="481373" idx="0"/>
            <a:endCxn id="481377" idx="4"/>
          </p:cNvCxnSpPr>
          <p:nvPr/>
        </p:nvCxnSpPr>
        <p:spPr bwMode="auto">
          <a:xfrm flipV="1">
            <a:off x="6256338" y="2227263"/>
            <a:ext cx="174625" cy="3889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81" name="Oval 101"/>
          <p:cNvSpPr>
            <a:spLocks noChangeArrowheads="1"/>
          </p:cNvSpPr>
          <p:nvPr/>
        </p:nvSpPr>
        <p:spPr bwMode="auto">
          <a:xfrm>
            <a:off x="5781675" y="1216025"/>
            <a:ext cx="300038" cy="300038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81382" name="AutoShape 102"/>
          <p:cNvCxnSpPr>
            <a:cxnSpLocks noChangeShapeType="1"/>
            <a:stCxn id="481354" idx="6"/>
            <a:endCxn id="481381" idx="2"/>
          </p:cNvCxnSpPr>
          <p:nvPr/>
        </p:nvCxnSpPr>
        <p:spPr bwMode="auto">
          <a:xfrm>
            <a:off x="5632450" y="1366838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83" name="AutoShape 103"/>
          <p:cNvCxnSpPr>
            <a:cxnSpLocks noChangeShapeType="1"/>
            <a:stCxn id="481371" idx="7"/>
            <a:endCxn id="481381" idx="3"/>
          </p:cNvCxnSpPr>
          <p:nvPr/>
        </p:nvCxnSpPr>
        <p:spPr bwMode="auto">
          <a:xfrm flipV="1">
            <a:off x="4740275" y="1471613"/>
            <a:ext cx="1085850" cy="4889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384" name="AutoShape 104"/>
          <p:cNvCxnSpPr>
            <a:cxnSpLocks noChangeShapeType="1"/>
            <a:stCxn id="481377" idx="0"/>
            <a:endCxn id="481381" idx="5"/>
          </p:cNvCxnSpPr>
          <p:nvPr/>
        </p:nvCxnSpPr>
        <p:spPr bwMode="auto">
          <a:xfrm flipH="1" flipV="1">
            <a:off x="6038850" y="1471613"/>
            <a:ext cx="392113" cy="45561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1385" name="Text Box 105"/>
          <p:cNvSpPr txBox="1">
            <a:spLocks noChangeArrowheads="1"/>
          </p:cNvSpPr>
          <p:nvPr/>
        </p:nvSpPr>
        <p:spPr bwMode="auto">
          <a:xfrm>
            <a:off x="685800" y="5445125"/>
            <a:ext cx="4864100" cy="5437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Span:</a:t>
            </a:r>
            <a:r>
              <a:rPr lang="en-US" sz="3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fr-FR" sz="3200" baseline="-250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∞</a:t>
            </a:r>
            <a:r>
              <a:rPr lang="en-US" sz="3200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8</a:t>
            </a:r>
          </a:p>
        </p:txBody>
      </p:sp>
      <p:sp>
        <p:nvSpPr>
          <p:cNvPr id="481386" name="Oval 106"/>
          <p:cNvSpPr>
            <a:spLocks noChangeArrowheads="1"/>
          </p:cNvSpPr>
          <p:nvPr/>
        </p:nvSpPr>
        <p:spPr bwMode="auto">
          <a:xfrm>
            <a:off x="2638425" y="2617788"/>
            <a:ext cx="300038" cy="300037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481387" name="Oval 107"/>
          <p:cNvSpPr>
            <a:spLocks noChangeArrowheads="1"/>
          </p:cNvSpPr>
          <p:nvPr/>
        </p:nvSpPr>
        <p:spPr bwMode="auto">
          <a:xfrm>
            <a:off x="3087688" y="2617788"/>
            <a:ext cx="300037" cy="300037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</p:txBody>
      </p:sp>
      <p:sp>
        <p:nvSpPr>
          <p:cNvPr id="481388" name="Oval 108"/>
          <p:cNvSpPr>
            <a:spLocks noChangeArrowheads="1"/>
          </p:cNvSpPr>
          <p:nvPr/>
        </p:nvSpPr>
        <p:spPr bwMode="auto">
          <a:xfrm>
            <a:off x="3381375" y="3287713"/>
            <a:ext cx="300038" cy="298450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481389" name="Oval 109"/>
          <p:cNvSpPr>
            <a:spLocks noChangeArrowheads="1"/>
          </p:cNvSpPr>
          <p:nvPr/>
        </p:nvSpPr>
        <p:spPr bwMode="auto">
          <a:xfrm>
            <a:off x="3536950" y="2617788"/>
            <a:ext cx="300038" cy="300037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481390" name="Oval 110"/>
          <p:cNvSpPr>
            <a:spLocks noChangeArrowheads="1"/>
          </p:cNvSpPr>
          <p:nvPr/>
        </p:nvSpPr>
        <p:spPr bwMode="auto">
          <a:xfrm>
            <a:off x="4884738" y="1219200"/>
            <a:ext cx="300037" cy="300038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481391" name="Oval 111"/>
          <p:cNvSpPr>
            <a:spLocks noChangeArrowheads="1"/>
          </p:cNvSpPr>
          <p:nvPr/>
        </p:nvSpPr>
        <p:spPr bwMode="auto">
          <a:xfrm>
            <a:off x="3587750" y="1919288"/>
            <a:ext cx="298450" cy="300037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481392" name="Oval 112"/>
          <p:cNvSpPr>
            <a:spLocks noChangeArrowheads="1"/>
          </p:cNvSpPr>
          <p:nvPr/>
        </p:nvSpPr>
        <p:spPr bwMode="auto">
          <a:xfrm>
            <a:off x="4486275" y="1919288"/>
            <a:ext cx="300038" cy="300037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7</a:t>
            </a:r>
          </a:p>
        </p:txBody>
      </p:sp>
      <p:sp>
        <p:nvSpPr>
          <p:cNvPr id="481393" name="Oval 113"/>
          <p:cNvSpPr>
            <a:spLocks noChangeArrowheads="1"/>
          </p:cNvSpPr>
          <p:nvPr/>
        </p:nvSpPr>
        <p:spPr bwMode="auto">
          <a:xfrm>
            <a:off x="5783263" y="1219200"/>
            <a:ext cx="300037" cy="300038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</p:txBody>
      </p:sp>
      <p:sp>
        <p:nvSpPr>
          <p:cNvPr id="481401" name="Text Box 121"/>
          <p:cNvSpPr txBox="1">
            <a:spLocks noChangeArrowheads="1"/>
          </p:cNvSpPr>
          <p:nvPr/>
        </p:nvSpPr>
        <p:spPr bwMode="auto">
          <a:xfrm>
            <a:off x="685800" y="4953000"/>
            <a:ext cx="2635250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Work: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3200" baseline="-250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32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17</a:t>
            </a:r>
          </a:p>
        </p:txBody>
      </p:sp>
    </p:spTree>
    <p:extLst>
      <p:ext uri="{BB962C8B-B14F-4D97-AF65-F5344CB8AC3E}">
        <p14:creationId xmlns:p14="http://schemas.microsoft.com/office/powerpoint/2010/main" val="2412306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8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48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8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48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48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3" grpId="0" animBg="1"/>
      <p:bldP spid="481402" grpId="0" animBg="1"/>
      <p:bldP spid="481385" grpId="0" animBg="1"/>
      <p:bldP spid="481386" grpId="0" animBg="1"/>
      <p:bldP spid="481387" grpId="0" animBg="1"/>
      <p:bldP spid="481388" grpId="0" animBg="1"/>
      <p:bldP spid="481389" grpId="0" animBg="1"/>
      <p:bldP spid="481390" grpId="0" animBg="1"/>
      <p:bldP spid="481391" grpId="0" animBg="1"/>
      <p:bldP spid="481392" grpId="0" animBg="1"/>
      <p:bldP spid="481393" grpId="0" animBg="1"/>
      <p:bldP spid="4814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Optimisation ;-)</a:t>
            </a:r>
            <a:br>
              <a:rPr lang="fr-FR" dirty="0" smtClean="0"/>
            </a:br>
            <a:r>
              <a:rPr lang="fr-FR" sz="2700" dirty="0" err="1" smtClean="0"/>
              <a:t>xeon</a:t>
            </a:r>
            <a:r>
              <a:rPr lang="fr-FR" sz="2700" dirty="0" smtClean="0"/>
              <a:t> 12 x 2</a:t>
            </a:r>
            <a:br>
              <a:rPr lang="fr-FR" sz="2700" dirty="0" smtClean="0"/>
            </a:b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56727" y="995553"/>
            <a:ext cx="6331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#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pragma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omp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task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shared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x,n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if (n &gt; </a:t>
            </a:r>
            <a:r>
              <a:rPr lang="fr-FR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cut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5076" y="1608458"/>
            <a:ext cx="150516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solidFill>
                  <a:srgbClr val="558ED5"/>
                </a:solidFill>
              </a:rPr>
              <a:t>Ticks</a:t>
            </a:r>
            <a:r>
              <a:rPr lang="fr-FR" dirty="0" smtClean="0">
                <a:solidFill>
                  <a:srgbClr val="558ED5"/>
                </a:solidFill>
              </a:rPr>
              <a:t>   #c </a:t>
            </a:r>
            <a:r>
              <a:rPr lang="fr-FR" dirty="0" err="1" smtClean="0">
                <a:solidFill>
                  <a:srgbClr val="558ED5"/>
                </a:solidFill>
              </a:rPr>
              <a:t>cut</a:t>
            </a:r>
            <a:endParaRPr lang="fr-FR" dirty="0" smtClean="0">
              <a:solidFill>
                <a:srgbClr val="558ED5"/>
              </a:solidFill>
            </a:endParaRPr>
          </a:p>
          <a:p>
            <a:r>
              <a:rPr lang="fr-FR" dirty="0" smtClean="0">
                <a:solidFill>
                  <a:srgbClr val="558ED5"/>
                </a:solidFill>
              </a:rPr>
              <a:t>18548 </a:t>
            </a:r>
            <a:r>
              <a:rPr lang="fr-FR" dirty="0">
                <a:solidFill>
                  <a:srgbClr val="558ED5"/>
                </a:solidFill>
              </a:rPr>
              <a:t>21 23</a:t>
            </a:r>
          </a:p>
          <a:p>
            <a:r>
              <a:rPr lang="fr-FR" dirty="0">
                <a:solidFill>
                  <a:srgbClr val="558ED5"/>
                </a:solidFill>
              </a:rPr>
              <a:t>19597 15 21</a:t>
            </a:r>
          </a:p>
          <a:p>
            <a:r>
              <a:rPr lang="fr-FR" dirty="0">
                <a:solidFill>
                  <a:srgbClr val="558ED5"/>
                </a:solidFill>
              </a:rPr>
              <a:t>19612 17 22</a:t>
            </a:r>
          </a:p>
          <a:p>
            <a:r>
              <a:rPr lang="fr-FR" dirty="0">
                <a:solidFill>
                  <a:srgbClr val="558ED5"/>
                </a:solidFill>
              </a:rPr>
              <a:t>19658 21 21</a:t>
            </a:r>
          </a:p>
          <a:p>
            <a:r>
              <a:rPr lang="fr-FR" dirty="0">
                <a:solidFill>
                  <a:srgbClr val="558ED5"/>
                </a:solidFill>
              </a:rPr>
              <a:t>20206 23 20</a:t>
            </a:r>
          </a:p>
          <a:p>
            <a:r>
              <a:rPr lang="fr-FR" dirty="0">
                <a:solidFill>
                  <a:srgbClr val="558ED5"/>
                </a:solidFill>
              </a:rPr>
              <a:t>20386 17 20</a:t>
            </a:r>
          </a:p>
          <a:p>
            <a:r>
              <a:rPr lang="fr-FR" dirty="0">
                <a:solidFill>
                  <a:srgbClr val="558ED5"/>
                </a:solidFill>
              </a:rPr>
              <a:t>20468 20 20</a:t>
            </a:r>
          </a:p>
          <a:p>
            <a:r>
              <a:rPr lang="fr-FR" dirty="0">
                <a:solidFill>
                  <a:srgbClr val="558ED5"/>
                </a:solidFill>
              </a:rPr>
              <a:t>21220 22 </a:t>
            </a:r>
            <a:r>
              <a:rPr lang="fr-FR" dirty="0" smtClean="0">
                <a:solidFill>
                  <a:srgbClr val="558ED5"/>
                </a:solidFill>
              </a:rPr>
              <a:t>21</a:t>
            </a:r>
          </a:p>
          <a:p>
            <a:r>
              <a:rPr lang="fr-FR" dirty="0" smtClean="0">
                <a:solidFill>
                  <a:srgbClr val="558ED5"/>
                </a:solidFill>
              </a:rPr>
              <a:t>…</a:t>
            </a:r>
          </a:p>
          <a:p>
            <a:r>
              <a:rPr lang="fr-FR" dirty="0">
                <a:solidFill>
                  <a:srgbClr val="558ED5"/>
                </a:solidFill>
              </a:rPr>
              <a:t>187324 24 22</a:t>
            </a:r>
          </a:p>
          <a:p>
            <a:r>
              <a:rPr lang="fr-FR" dirty="0">
                <a:solidFill>
                  <a:srgbClr val="558ED5"/>
                </a:solidFill>
              </a:rPr>
              <a:t>190026 24 21</a:t>
            </a:r>
          </a:p>
          <a:p>
            <a:r>
              <a:rPr lang="fr-FR" dirty="0">
                <a:solidFill>
                  <a:srgbClr val="558ED5"/>
                </a:solidFill>
              </a:rPr>
              <a:t>191123 24 21</a:t>
            </a:r>
          </a:p>
          <a:p>
            <a:r>
              <a:rPr lang="fr-FR" dirty="0">
                <a:solidFill>
                  <a:srgbClr val="558ED5"/>
                </a:solidFill>
              </a:rPr>
              <a:t>194712 24 27</a:t>
            </a:r>
          </a:p>
          <a:p>
            <a:r>
              <a:rPr lang="fr-FR" dirty="0">
                <a:solidFill>
                  <a:srgbClr val="558ED5"/>
                </a:solidFill>
              </a:rPr>
              <a:t>198414 24 23</a:t>
            </a:r>
          </a:p>
          <a:p>
            <a:r>
              <a:rPr lang="fr-FR" dirty="0">
                <a:solidFill>
                  <a:srgbClr val="558ED5"/>
                </a:solidFill>
              </a:rPr>
              <a:t>214880 24 29</a:t>
            </a:r>
          </a:p>
          <a:p>
            <a:r>
              <a:rPr lang="fr-FR" dirty="0">
                <a:solidFill>
                  <a:srgbClr val="558ED5"/>
                </a:solidFill>
              </a:rPr>
              <a:t>306759 24 </a:t>
            </a:r>
            <a:r>
              <a:rPr lang="fr-FR" dirty="0" smtClean="0">
                <a:solidFill>
                  <a:srgbClr val="558ED5"/>
                </a:solidFill>
              </a:rPr>
              <a:t>28</a:t>
            </a:r>
            <a:endParaRPr lang="fr-FR" dirty="0">
              <a:solidFill>
                <a:srgbClr val="558ED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1544" y="2326230"/>
            <a:ext cx="1449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solidFill>
                  <a:srgbClr val="953735"/>
                </a:solidFill>
              </a:rPr>
              <a:t>Ticks</a:t>
            </a:r>
            <a:r>
              <a:rPr lang="fr-FR" dirty="0" smtClean="0">
                <a:solidFill>
                  <a:srgbClr val="953735"/>
                </a:solidFill>
              </a:rPr>
              <a:t> </a:t>
            </a:r>
            <a:r>
              <a:rPr lang="fr-FR" dirty="0">
                <a:solidFill>
                  <a:srgbClr val="953735"/>
                </a:solidFill>
              </a:rPr>
              <a:t>#c </a:t>
            </a:r>
            <a:r>
              <a:rPr lang="fr-FR" dirty="0" err="1">
                <a:solidFill>
                  <a:srgbClr val="953735"/>
                </a:solidFill>
              </a:rPr>
              <a:t>cut</a:t>
            </a:r>
            <a:endParaRPr lang="fr-FR" dirty="0">
              <a:solidFill>
                <a:srgbClr val="953735"/>
              </a:solidFill>
            </a:endParaRPr>
          </a:p>
          <a:p>
            <a:r>
              <a:rPr lang="fr-FR" dirty="0" smtClean="0">
                <a:solidFill>
                  <a:srgbClr val="953735"/>
                </a:solidFill>
              </a:rPr>
              <a:t>2561 </a:t>
            </a:r>
            <a:r>
              <a:rPr lang="fr-FR" dirty="0">
                <a:solidFill>
                  <a:srgbClr val="953735"/>
                </a:solidFill>
              </a:rPr>
              <a:t>16 23</a:t>
            </a:r>
          </a:p>
          <a:p>
            <a:r>
              <a:rPr lang="fr-FR" dirty="0">
                <a:solidFill>
                  <a:srgbClr val="953735"/>
                </a:solidFill>
              </a:rPr>
              <a:t>2627 17 23</a:t>
            </a:r>
          </a:p>
          <a:p>
            <a:r>
              <a:rPr lang="fr-FR" dirty="0">
                <a:solidFill>
                  <a:srgbClr val="953735"/>
                </a:solidFill>
              </a:rPr>
              <a:t>2639 18 22</a:t>
            </a:r>
          </a:p>
          <a:p>
            <a:r>
              <a:rPr lang="fr-FR" dirty="0">
                <a:solidFill>
                  <a:srgbClr val="953735"/>
                </a:solidFill>
              </a:rPr>
              <a:t>2666 18 23</a:t>
            </a:r>
          </a:p>
          <a:p>
            <a:r>
              <a:rPr lang="fr-FR" dirty="0">
                <a:solidFill>
                  <a:srgbClr val="953735"/>
                </a:solidFill>
              </a:rPr>
              <a:t>2697 16 21</a:t>
            </a:r>
          </a:p>
          <a:p>
            <a:r>
              <a:rPr lang="fr-FR" dirty="0">
                <a:solidFill>
                  <a:srgbClr val="953735"/>
                </a:solidFill>
              </a:rPr>
              <a:t>2738 19 </a:t>
            </a:r>
            <a:r>
              <a:rPr lang="fr-FR" dirty="0" smtClean="0">
                <a:solidFill>
                  <a:srgbClr val="953735"/>
                </a:solidFill>
              </a:rPr>
              <a:t>23</a:t>
            </a:r>
          </a:p>
          <a:p>
            <a:r>
              <a:rPr lang="fr-FR" dirty="0" smtClean="0">
                <a:solidFill>
                  <a:srgbClr val="953735"/>
                </a:solidFill>
              </a:rPr>
              <a:t>…</a:t>
            </a:r>
          </a:p>
          <a:p>
            <a:r>
              <a:rPr lang="fr-FR" dirty="0">
                <a:solidFill>
                  <a:srgbClr val="953735"/>
                </a:solidFill>
              </a:rPr>
              <a:t>183286 24 21</a:t>
            </a:r>
          </a:p>
          <a:p>
            <a:r>
              <a:rPr lang="fr-FR" dirty="0">
                <a:solidFill>
                  <a:srgbClr val="953735"/>
                </a:solidFill>
              </a:rPr>
              <a:t>183898 24 28</a:t>
            </a:r>
          </a:p>
          <a:p>
            <a:r>
              <a:rPr lang="fr-FR" dirty="0">
                <a:solidFill>
                  <a:srgbClr val="953735"/>
                </a:solidFill>
              </a:rPr>
              <a:t>184823 24 23</a:t>
            </a:r>
          </a:p>
          <a:p>
            <a:r>
              <a:rPr lang="fr-FR" dirty="0">
                <a:solidFill>
                  <a:srgbClr val="953735"/>
                </a:solidFill>
              </a:rPr>
              <a:t>185517 24 21</a:t>
            </a:r>
          </a:p>
          <a:p>
            <a:r>
              <a:rPr lang="fr-FR" dirty="0">
                <a:solidFill>
                  <a:srgbClr val="953735"/>
                </a:solidFill>
              </a:rPr>
              <a:t>190627 24 27</a:t>
            </a:r>
          </a:p>
          <a:p>
            <a:r>
              <a:rPr lang="fr-FR" dirty="0">
                <a:solidFill>
                  <a:srgbClr val="953735"/>
                </a:solidFill>
              </a:rPr>
              <a:t>195394 24 </a:t>
            </a:r>
            <a:r>
              <a:rPr lang="fr-FR" dirty="0" smtClean="0">
                <a:solidFill>
                  <a:srgbClr val="953735"/>
                </a:solidFill>
              </a:rPr>
              <a:t>24</a:t>
            </a:r>
            <a:endParaRPr lang="fr-FR" dirty="0">
              <a:solidFill>
                <a:srgbClr val="95373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42722" y="1727986"/>
            <a:ext cx="6331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If (n &lt;= </a:t>
            </a:r>
            <a:r>
              <a:rPr lang="fr-FR" sz="2800" dirty="0" err="1" smtClean="0">
                <a:solidFill>
                  <a:schemeClr val="accent2">
                    <a:lumMod val="75000"/>
                  </a:schemeClr>
                </a:solidFill>
              </a:rPr>
              <a:t>cut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fr-FR" sz="2800" dirty="0" err="1" smtClean="0">
                <a:solidFill>
                  <a:schemeClr val="accent2">
                    <a:lumMod val="75000"/>
                  </a:schemeClr>
                </a:solidFill>
              </a:rPr>
              <a:t>fib_seq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(n)</a:t>
            </a:r>
            <a:endParaRPr lang="fr-F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604035"/>
              </p:ext>
            </p:extLst>
          </p:nvPr>
        </p:nvGraphicFramePr>
        <p:xfrm>
          <a:off x="5688864" y="2422631"/>
          <a:ext cx="1651000" cy="2981412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</a:tblGrid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#tâches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98819" y="6454660"/>
            <a:ext cx="101599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(</a:t>
            </a:r>
            <a:r>
              <a:rPr lang="nl-NL" sz="1600" dirty="0" err="1"/>
              <a:t>for</a:t>
            </a:r>
            <a:r>
              <a:rPr lang="nl-NL" sz="1600" dirty="0"/>
              <a:t> j in $(</a:t>
            </a:r>
            <a:r>
              <a:rPr lang="nl-NL" sz="1600" dirty="0" err="1"/>
              <a:t>seq</a:t>
            </a:r>
            <a:r>
              <a:rPr lang="nl-NL" sz="1600" dirty="0"/>
              <a:t> 15 29); do  </a:t>
            </a:r>
            <a:r>
              <a:rPr lang="nl-NL" sz="1600" dirty="0" err="1"/>
              <a:t>for</a:t>
            </a:r>
            <a:r>
              <a:rPr lang="nl-NL" sz="1600" dirty="0"/>
              <a:t> i in $(</a:t>
            </a:r>
            <a:r>
              <a:rPr lang="nl-NL" sz="1600" dirty="0" err="1"/>
              <a:t>seq</a:t>
            </a:r>
            <a:r>
              <a:rPr lang="nl-NL" sz="1600" dirty="0"/>
              <a:t> </a:t>
            </a:r>
            <a:r>
              <a:rPr lang="nl-NL" sz="1600" dirty="0" smtClean="0"/>
              <a:t>24)</a:t>
            </a:r>
            <a:r>
              <a:rPr lang="nl-NL" sz="1600" dirty="0"/>
              <a:t>; do OMP_NUM_THREADS=$i .</a:t>
            </a:r>
            <a:r>
              <a:rPr lang="nl-NL" sz="1600" dirty="0" smtClean="0"/>
              <a:t>/</a:t>
            </a:r>
            <a:r>
              <a:rPr lang="nl-NL" sz="1600" dirty="0" err="1" smtClean="0"/>
              <a:t>fibo</a:t>
            </a:r>
            <a:r>
              <a:rPr lang="nl-NL" sz="1600" dirty="0" smtClean="0"/>
              <a:t> </a:t>
            </a:r>
            <a:r>
              <a:rPr lang="nl-NL" sz="1600" dirty="0"/>
              <a:t>30 $j ; </a:t>
            </a:r>
            <a:r>
              <a:rPr lang="nl-NL" sz="1600" dirty="0" err="1"/>
              <a:t>done</a:t>
            </a:r>
            <a:r>
              <a:rPr lang="nl-NL" sz="1600" dirty="0"/>
              <a:t> ; </a:t>
            </a:r>
            <a:r>
              <a:rPr lang="nl-NL" sz="1600" dirty="0" err="1"/>
              <a:t>done</a:t>
            </a:r>
            <a:r>
              <a:rPr lang="nl-NL" sz="1600" dirty="0"/>
              <a:t>) &gt; out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6125882" y="5948108"/>
            <a:ext cx="1912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Séquentiel 12057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95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3333CC"/>
                </a:solidFill>
              </a:rPr>
              <a:t>July 13, 2006      </a:t>
            </a:r>
            <a:fld id="{E51B90E3-AA0C-A940-B47E-D4F9FF306AA6}" type="slidenum">
              <a:rPr lang="en-US">
                <a:solidFill>
                  <a:srgbClr val="3333CC"/>
                </a:solidFill>
              </a:rPr>
              <a:pPr/>
              <a:t>50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685800" y="5943600"/>
            <a:ext cx="4864100" cy="5437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Parallelism:</a:t>
            </a:r>
            <a:r>
              <a:rPr lang="en-US" sz="3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3200" baseline="-25000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3200" i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/</a:t>
            </a:r>
            <a:r>
              <a:rPr lang="en-US" sz="3200" i="1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fr-FR" sz="3200" baseline="-250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∞</a:t>
            </a:r>
            <a:r>
              <a:rPr lang="en-US" sz="3200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2.125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685800" y="5445125"/>
            <a:ext cx="4864100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Span: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3200" baseline="-25000" smtClean="0">
                <a:solidFill>
                  <a:srgbClr val="9900CC"/>
                </a:solidFill>
                <a:latin typeface="cmsy10" charset="0"/>
                <a:ea typeface="ＭＳ Ｐゴシック" charset="0"/>
              </a:rPr>
              <a:t>1</a:t>
            </a:r>
            <a:r>
              <a:rPr lang="en-US" sz="32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?</a:t>
            </a:r>
          </a:p>
        </p:txBody>
      </p:sp>
      <p:sp>
        <p:nvSpPr>
          <p:cNvPr id="495621" name="Text Box 5"/>
          <p:cNvSpPr txBox="1">
            <a:spLocks noChangeArrowheads="1"/>
          </p:cNvSpPr>
          <p:nvPr/>
        </p:nvSpPr>
        <p:spPr bwMode="auto">
          <a:xfrm>
            <a:off x="685800" y="4953000"/>
            <a:ext cx="2635250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Work: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3200" baseline="-250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32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 ?</a:t>
            </a:r>
          </a:p>
        </p:txBody>
      </p:sp>
      <p:sp>
        <p:nvSpPr>
          <p:cNvPr id="495622" name="AutoShape 6"/>
          <p:cNvSpPr>
            <a:spLocks noChangeArrowheads="1"/>
          </p:cNvSpPr>
          <p:nvPr/>
        </p:nvSpPr>
        <p:spPr bwMode="auto">
          <a:xfrm>
            <a:off x="2487613" y="2509838"/>
            <a:ext cx="1497012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23" name="AutoShape 7"/>
          <p:cNvSpPr>
            <a:spLocks noChangeArrowheads="1"/>
          </p:cNvSpPr>
          <p:nvPr/>
        </p:nvSpPr>
        <p:spPr bwMode="auto">
          <a:xfrm>
            <a:off x="4733925" y="1111250"/>
            <a:ext cx="1498600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24" name="AutoShape 8"/>
          <p:cNvSpPr>
            <a:spLocks noChangeArrowheads="1"/>
          </p:cNvSpPr>
          <p:nvPr/>
        </p:nvSpPr>
        <p:spPr bwMode="auto">
          <a:xfrm>
            <a:off x="3435350" y="1809750"/>
            <a:ext cx="1498600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3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>
                <a:solidFill>
                  <a:srgbClr val="FF0000"/>
                </a:solidFill>
                <a:latin typeface="Courier New" charset="0"/>
              </a:rPr>
              <a:t>fib(4)</a:t>
            </a:r>
          </a:p>
        </p:txBody>
      </p:sp>
      <p:sp>
        <p:nvSpPr>
          <p:cNvPr id="495633" name="Text Box 17"/>
          <p:cNvSpPr txBox="1">
            <a:spLocks noChangeArrowheads="1"/>
          </p:cNvSpPr>
          <p:nvPr/>
        </p:nvSpPr>
        <p:spPr bwMode="auto">
          <a:xfrm>
            <a:off x="685800" y="3962400"/>
            <a:ext cx="77120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i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Assume for simplicity that each Cilk thread in </a:t>
            </a:r>
            <a:r>
              <a:rPr lang="en-US" sz="3200" b="1" smtClean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fib()</a:t>
            </a:r>
            <a:r>
              <a:rPr lang="en-US" sz="3200" i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takes unit time to execute.</a:t>
            </a:r>
          </a:p>
        </p:txBody>
      </p:sp>
      <p:sp>
        <p:nvSpPr>
          <p:cNvPr id="495634" name="AutoShape 18"/>
          <p:cNvSpPr>
            <a:spLocks noChangeArrowheads="1"/>
          </p:cNvSpPr>
          <p:nvPr/>
        </p:nvSpPr>
        <p:spPr bwMode="auto">
          <a:xfrm>
            <a:off x="5981700" y="2509838"/>
            <a:ext cx="549275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35" name="AutoShape 19"/>
          <p:cNvSpPr>
            <a:spLocks noChangeArrowheads="1"/>
          </p:cNvSpPr>
          <p:nvPr/>
        </p:nvSpPr>
        <p:spPr bwMode="auto">
          <a:xfrm>
            <a:off x="5133975" y="2509838"/>
            <a:ext cx="549275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36" name="AutoShape 20"/>
          <p:cNvSpPr>
            <a:spLocks noChangeArrowheads="1"/>
          </p:cNvSpPr>
          <p:nvPr/>
        </p:nvSpPr>
        <p:spPr bwMode="auto">
          <a:xfrm>
            <a:off x="4235450" y="2509838"/>
            <a:ext cx="549275" cy="5111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37" name="AutoShape 21"/>
          <p:cNvSpPr>
            <a:spLocks noChangeArrowheads="1"/>
          </p:cNvSpPr>
          <p:nvPr/>
        </p:nvSpPr>
        <p:spPr bwMode="auto">
          <a:xfrm>
            <a:off x="3230563" y="3208338"/>
            <a:ext cx="598487" cy="5000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38" name="AutoShape 22"/>
          <p:cNvSpPr>
            <a:spLocks noChangeArrowheads="1"/>
          </p:cNvSpPr>
          <p:nvPr/>
        </p:nvSpPr>
        <p:spPr bwMode="auto">
          <a:xfrm>
            <a:off x="2387600" y="3208338"/>
            <a:ext cx="598488" cy="5000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39" name="Oval 23"/>
          <p:cNvSpPr>
            <a:spLocks noChangeArrowheads="1"/>
          </p:cNvSpPr>
          <p:nvPr/>
        </p:nvSpPr>
        <p:spPr bwMode="auto">
          <a:xfrm>
            <a:off x="2636838" y="2614613"/>
            <a:ext cx="300037" cy="300037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40" name="Oval 24"/>
          <p:cNvSpPr>
            <a:spLocks noChangeArrowheads="1"/>
          </p:cNvSpPr>
          <p:nvPr/>
        </p:nvSpPr>
        <p:spPr bwMode="auto">
          <a:xfrm>
            <a:off x="2530475" y="3284538"/>
            <a:ext cx="300038" cy="29845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41" name="Oval 25"/>
          <p:cNvSpPr>
            <a:spLocks noChangeArrowheads="1"/>
          </p:cNvSpPr>
          <p:nvPr/>
        </p:nvSpPr>
        <p:spPr bwMode="auto">
          <a:xfrm>
            <a:off x="3086100" y="2614613"/>
            <a:ext cx="300038" cy="3000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42" name="AutoShape 26"/>
          <p:cNvCxnSpPr>
            <a:cxnSpLocks noChangeShapeType="1"/>
            <a:stCxn id="495639" idx="6"/>
            <a:endCxn id="495641" idx="2"/>
          </p:cNvCxnSpPr>
          <p:nvPr/>
        </p:nvCxnSpPr>
        <p:spPr bwMode="auto">
          <a:xfrm>
            <a:off x="2936875" y="2765425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43" name="AutoShape 27"/>
          <p:cNvCxnSpPr>
            <a:cxnSpLocks noChangeShapeType="1"/>
            <a:stCxn id="495639" idx="4"/>
            <a:endCxn id="495640" idx="0"/>
          </p:cNvCxnSpPr>
          <p:nvPr/>
        </p:nvCxnSpPr>
        <p:spPr bwMode="auto">
          <a:xfrm flipH="1">
            <a:off x="2681288" y="2914650"/>
            <a:ext cx="106362" cy="3698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44" name="Oval 28"/>
          <p:cNvSpPr>
            <a:spLocks noChangeArrowheads="1"/>
          </p:cNvSpPr>
          <p:nvPr/>
        </p:nvSpPr>
        <p:spPr bwMode="auto">
          <a:xfrm>
            <a:off x="3379788" y="3284538"/>
            <a:ext cx="300037" cy="29845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45" name="AutoShape 29"/>
          <p:cNvCxnSpPr>
            <a:cxnSpLocks noChangeShapeType="1"/>
            <a:stCxn id="495641" idx="4"/>
            <a:endCxn id="495644" idx="1"/>
          </p:cNvCxnSpPr>
          <p:nvPr/>
        </p:nvCxnSpPr>
        <p:spPr bwMode="auto">
          <a:xfrm>
            <a:off x="3236913" y="2914650"/>
            <a:ext cx="187325" cy="4127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46" name="Oval 30"/>
          <p:cNvSpPr>
            <a:spLocks noChangeArrowheads="1"/>
          </p:cNvSpPr>
          <p:nvPr/>
        </p:nvSpPr>
        <p:spPr bwMode="auto">
          <a:xfrm>
            <a:off x="3535363" y="2614613"/>
            <a:ext cx="300037" cy="300037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47" name="AutoShape 31"/>
          <p:cNvCxnSpPr>
            <a:cxnSpLocks noChangeShapeType="1"/>
            <a:stCxn id="495641" idx="6"/>
            <a:endCxn id="495646" idx="2"/>
          </p:cNvCxnSpPr>
          <p:nvPr/>
        </p:nvCxnSpPr>
        <p:spPr bwMode="auto">
          <a:xfrm>
            <a:off x="3386138" y="2765425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48" name="AutoShape 32"/>
          <p:cNvCxnSpPr>
            <a:cxnSpLocks noChangeShapeType="1"/>
            <a:stCxn id="495640" idx="7"/>
            <a:endCxn id="495646" idx="3"/>
          </p:cNvCxnSpPr>
          <p:nvPr/>
        </p:nvCxnSpPr>
        <p:spPr bwMode="auto">
          <a:xfrm flipV="1">
            <a:off x="2787650" y="2870200"/>
            <a:ext cx="792163" cy="4572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49" name="AutoShape 33"/>
          <p:cNvCxnSpPr>
            <a:cxnSpLocks noChangeShapeType="1"/>
            <a:stCxn id="495644" idx="0"/>
            <a:endCxn id="495646" idx="4"/>
          </p:cNvCxnSpPr>
          <p:nvPr/>
        </p:nvCxnSpPr>
        <p:spPr bwMode="auto">
          <a:xfrm flipV="1">
            <a:off x="3529013" y="2914650"/>
            <a:ext cx="157162" cy="3698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50" name="Oval 34"/>
          <p:cNvSpPr>
            <a:spLocks noChangeArrowheads="1"/>
          </p:cNvSpPr>
          <p:nvPr/>
        </p:nvSpPr>
        <p:spPr bwMode="auto">
          <a:xfrm>
            <a:off x="4883150" y="1216025"/>
            <a:ext cx="300038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51" name="Oval 35"/>
          <p:cNvSpPr>
            <a:spLocks noChangeArrowheads="1"/>
          </p:cNvSpPr>
          <p:nvPr/>
        </p:nvSpPr>
        <p:spPr bwMode="auto">
          <a:xfrm>
            <a:off x="5332413" y="1216025"/>
            <a:ext cx="300037" cy="3000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52" name="AutoShape 36"/>
          <p:cNvCxnSpPr>
            <a:cxnSpLocks noChangeShapeType="1"/>
            <a:stCxn id="495650" idx="6"/>
            <a:endCxn id="495651" idx="2"/>
          </p:cNvCxnSpPr>
          <p:nvPr/>
        </p:nvCxnSpPr>
        <p:spPr bwMode="auto">
          <a:xfrm>
            <a:off x="5183188" y="1366838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53" name="Oval 37"/>
          <p:cNvSpPr>
            <a:spLocks noChangeArrowheads="1"/>
          </p:cNvSpPr>
          <p:nvPr/>
        </p:nvSpPr>
        <p:spPr bwMode="auto">
          <a:xfrm>
            <a:off x="3586163" y="1916113"/>
            <a:ext cx="298450" cy="300037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54" name="AutoShape 38"/>
          <p:cNvCxnSpPr>
            <a:cxnSpLocks noChangeShapeType="1"/>
            <a:stCxn id="495650" idx="3"/>
            <a:endCxn id="495653" idx="7"/>
          </p:cNvCxnSpPr>
          <p:nvPr/>
        </p:nvCxnSpPr>
        <p:spPr bwMode="auto">
          <a:xfrm flipH="1">
            <a:off x="3841750" y="1471613"/>
            <a:ext cx="1085850" cy="4889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55" name="Oval 39"/>
          <p:cNvSpPr>
            <a:spLocks noChangeArrowheads="1"/>
          </p:cNvSpPr>
          <p:nvPr/>
        </p:nvSpPr>
        <p:spPr bwMode="auto">
          <a:xfrm>
            <a:off x="4035425" y="1916113"/>
            <a:ext cx="298450" cy="3000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56" name="AutoShape 40"/>
          <p:cNvCxnSpPr>
            <a:cxnSpLocks noChangeShapeType="1"/>
            <a:stCxn id="495653" idx="6"/>
            <a:endCxn id="495655" idx="2"/>
          </p:cNvCxnSpPr>
          <p:nvPr/>
        </p:nvCxnSpPr>
        <p:spPr bwMode="auto">
          <a:xfrm>
            <a:off x="3884613" y="2066925"/>
            <a:ext cx="15081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57" name="AutoShape 41"/>
          <p:cNvSpPr>
            <a:spLocks noChangeArrowheads="1"/>
          </p:cNvSpPr>
          <p:nvPr/>
        </p:nvSpPr>
        <p:spPr bwMode="auto">
          <a:xfrm>
            <a:off x="5233988" y="1822450"/>
            <a:ext cx="1497012" cy="5095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58" name="Oval 42"/>
          <p:cNvSpPr>
            <a:spLocks noChangeArrowheads="1"/>
          </p:cNvSpPr>
          <p:nvPr/>
        </p:nvSpPr>
        <p:spPr bwMode="auto">
          <a:xfrm>
            <a:off x="5383213" y="1927225"/>
            <a:ext cx="300037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59" name="AutoShape 43"/>
          <p:cNvCxnSpPr>
            <a:cxnSpLocks noChangeShapeType="1"/>
            <a:stCxn id="495651" idx="4"/>
            <a:endCxn id="495658" idx="0"/>
          </p:cNvCxnSpPr>
          <p:nvPr/>
        </p:nvCxnSpPr>
        <p:spPr bwMode="auto">
          <a:xfrm>
            <a:off x="5483225" y="1516063"/>
            <a:ext cx="49213" cy="4111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60" name="AutoShape 44"/>
          <p:cNvCxnSpPr>
            <a:cxnSpLocks noChangeShapeType="1"/>
            <a:stCxn id="495653" idx="3"/>
            <a:endCxn id="495639" idx="7"/>
          </p:cNvCxnSpPr>
          <p:nvPr/>
        </p:nvCxnSpPr>
        <p:spPr bwMode="auto">
          <a:xfrm flipH="1">
            <a:off x="2892425" y="2173288"/>
            <a:ext cx="736600" cy="4857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61" name="Oval 45"/>
          <p:cNvSpPr>
            <a:spLocks noChangeArrowheads="1"/>
          </p:cNvSpPr>
          <p:nvPr/>
        </p:nvSpPr>
        <p:spPr bwMode="auto">
          <a:xfrm>
            <a:off x="5832475" y="1927225"/>
            <a:ext cx="300038" cy="3000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62" name="AutoShape 46"/>
          <p:cNvCxnSpPr>
            <a:cxnSpLocks noChangeShapeType="1"/>
            <a:stCxn id="495658" idx="6"/>
            <a:endCxn id="495661" idx="2"/>
          </p:cNvCxnSpPr>
          <p:nvPr/>
        </p:nvCxnSpPr>
        <p:spPr bwMode="auto">
          <a:xfrm>
            <a:off x="5683250" y="2076450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63" name="Oval 47"/>
          <p:cNvSpPr>
            <a:spLocks noChangeArrowheads="1"/>
          </p:cNvSpPr>
          <p:nvPr/>
        </p:nvSpPr>
        <p:spPr bwMode="auto">
          <a:xfrm>
            <a:off x="4359275" y="2614613"/>
            <a:ext cx="300038" cy="300037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5664" name="Oval 48"/>
          <p:cNvSpPr>
            <a:spLocks noChangeArrowheads="1"/>
          </p:cNvSpPr>
          <p:nvPr/>
        </p:nvSpPr>
        <p:spPr bwMode="auto">
          <a:xfrm>
            <a:off x="5257800" y="2616200"/>
            <a:ext cx="300038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65" name="AutoShape 49"/>
          <p:cNvCxnSpPr>
            <a:cxnSpLocks noChangeShapeType="1"/>
            <a:stCxn id="495655" idx="4"/>
            <a:endCxn id="495663" idx="1"/>
          </p:cNvCxnSpPr>
          <p:nvPr/>
        </p:nvCxnSpPr>
        <p:spPr bwMode="auto">
          <a:xfrm>
            <a:off x="4184650" y="2216150"/>
            <a:ext cx="219075" cy="44291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66" name="AutoShape 50"/>
          <p:cNvCxnSpPr>
            <a:cxnSpLocks noChangeShapeType="1"/>
            <a:stCxn id="495658" idx="4"/>
            <a:endCxn id="495664" idx="0"/>
          </p:cNvCxnSpPr>
          <p:nvPr/>
        </p:nvCxnSpPr>
        <p:spPr bwMode="auto">
          <a:xfrm flipH="1">
            <a:off x="5408613" y="2227263"/>
            <a:ext cx="123825" cy="3889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67" name="Oval 51"/>
          <p:cNvSpPr>
            <a:spLocks noChangeArrowheads="1"/>
          </p:cNvSpPr>
          <p:nvPr/>
        </p:nvSpPr>
        <p:spPr bwMode="auto">
          <a:xfrm>
            <a:off x="4484688" y="1916113"/>
            <a:ext cx="300037" cy="300037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68" name="AutoShape 52"/>
          <p:cNvCxnSpPr>
            <a:cxnSpLocks noChangeShapeType="1"/>
            <a:stCxn id="495655" idx="6"/>
            <a:endCxn id="495667" idx="2"/>
          </p:cNvCxnSpPr>
          <p:nvPr/>
        </p:nvCxnSpPr>
        <p:spPr bwMode="auto">
          <a:xfrm>
            <a:off x="4333875" y="2066925"/>
            <a:ext cx="15081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69" name="Oval 53"/>
          <p:cNvSpPr>
            <a:spLocks noChangeArrowheads="1"/>
          </p:cNvSpPr>
          <p:nvPr/>
        </p:nvSpPr>
        <p:spPr bwMode="auto">
          <a:xfrm>
            <a:off x="6107113" y="2616200"/>
            <a:ext cx="300037" cy="300038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70" name="AutoShape 54"/>
          <p:cNvCxnSpPr>
            <a:cxnSpLocks noChangeShapeType="1"/>
            <a:stCxn id="495646" idx="7"/>
            <a:endCxn id="495667" idx="3"/>
          </p:cNvCxnSpPr>
          <p:nvPr/>
        </p:nvCxnSpPr>
        <p:spPr bwMode="auto">
          <a:xfrm flipV="1">
            <a:off x="3790950" y="2173288"/>
            <a:ext cx="736600" cy="4857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71" name="AutoShape 55"/>
          <p:cNvCxnSpPr>
            <a:cxnSpLocks noChangeShapeType="1"/>
            <a:stCxn id="495663" idx="0"/>
            <a:endCxn id="495667" idx="4"/>
          </p:cNvCxnSpPr>
          <p:nvPr/>
        </p:nvCxnSpPr>
        <p:spPr bwMode="auto">
          <a:xfrm flipV="1">
            <a:off x="4510088" y="2216150"/>
            <a:ext cx="123825" cy="398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72" name="AutoShape 56"/>
          <p:cNvCxnSpPr>
            <a:cxnSpLocks noChangeShapeType="1"/>
            <a:stCxn id="495661" idx="4"/>
            <a:endCxn id="495669" idx="1"/>
          </p:cNvCxnSpPr>
          <p:nvPr/>
        </p:nvCxnSpPr>
        <p:spPr bwMode="auto">
          <a:xfrm>
            <a:off x="5981700" y="2227263"/>
            <a:ext cx="168275" cy="4318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73" name="Oval 57"/>
          <p:cNvSpPr>
            <a:spLocks noChangeArrowheads="1"/>
          </p:cNvSpPr>
          <p:nvPr/>
        </p:nvSpPr>
        <p:spPr bwMode="auto">
          <a:xfrm>
            <a:off x="6281738" y="1927225"/>
            <a:ext cx="300037" cy="300038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74" name="AutoShape 58"/>
          <p:cNvCxnSpPr>
            <a:cxnSpLocks noChangeShapeType="1"/>
            <a:stCxn id="495661" idx="6"/>
            <a:endCxn id="495673" idx="2"/>
          </p:cNvCxnSpPr>
          <p:nvPr/>
        </p:nvCxnSpPr>
        <p:spPr bwMode="auto">
          <a:xfrm>
            <a:off x="6132513" y="2076450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75" name="AutoShape 59"/>
          <p:cNvCxnSpPr>
            <a:cxnSpLocks noChangeShapeType="1"/>
            <a:stCxn id="495664" idx="7"/>
            <a:endCxn id="495673" idx="3"/>
          </p:cNvCxnSpPr>
          <p:nvPr/>
        </p:nvCxnSpPr>
        <p:spPr bwMode="auto">
          <a:xfrm flipV="1">
            <a:off x="5513388" y="2182813"/>
            <a:ext cx="811212" cy="4762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76" name="AutoShape 60"/>
          <p:cNvCxnSpPr>
            <a:cxnSpLocks noChangeShapeType="1"/>
            <a:stCxn id="495669" idx="0"/>
            <a:endCxn id="495673" idx="4"/>
          </p:cNvCxnSpPr>
          <p:nvPr/>
        </p:nvCxnSpPr>
        <p:spPr bwMode="auto">
          <a:xfrm flipV="1">
            <a:off x="6256338" y="2227263"/>
            <a:ext cx="174625" cy="3889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77" name="Oval 61"/>
          <p:cNvSpPr>
            <a:spLocks noChangeArrowheads="1"/>
          </p:cNvSpPr>
          <p:nvPr/>
        </p:nvSpPr>
        <p:spPr bwMode="auto">
          <a:xfrm>
            <a:off x="5781675" y="1216025"/>
            <a:ext cx="300038" cy="300038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95678" name="AutoShape 62"/>
          <p:cNvCxnSpPr>
            <a:cxnSpLocks noChangeShapeType="1"/>
            <a:stCxn id="495651" idx="6"/>
            <a:endCxn id="495677" idx="2"/>
          </p:cNvCxnSpPr>
          <p:nvPr/>
        </p:nvCxnSpPr>
        <p:spPr bwMode="auto">
          <a:xfrm>
            <a:off x="5632450" y="1366838"/>
            <a:ext cx="1492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79" name="AutoShape 63"/>
          <p:cNvCxnSpPr>
            <a:cxnSpLocks noChangeShapeType="1"/>
            <a:stCxn id="495667" idx="7"/>
            <a:endCxn id="495677" idx="3"/>
          </p:cNvCxnSpPr>
          <p:nvPr/>
        </p:nvCxnSpPr>
        <p:spPr bwMode="auto">
          <a:xfrm flipV="1">
            <a:off x="4740275" y="1471613"/>
            <a:ext cx="1085850" cy="4889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680" name="AutoShape 64"/>
          <p:cNvCxnSpPr>
            <a:cxnSpLocks noChangeShapeType="1"/>
            <a:stCxn id="495673" idx="0"/>
            <a:endCxn id="495677" idx="5"/>
          </p:cNvCxnSpPr>
          <p:nvPr/>
        </p:nvCxnSpPr>
        <p:spPr bwMode="auto">
          <a:xfrm flipH="1" flipV="1">
            <a:off x="6038850" y="1471613"/>
            <a:ext cx="392113" cy="45561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5681" name="Text Box 65"/>
          <p:cNvSpPr txBox="1">
            <a:spLocks noChangeArrowheads="1"/>
          </p:cNvSpPr>
          <p:nvPr/>
        </p:nvSpPr>
        <p:spPr bwMode="auto">
          <a:xfrm>
            <a:off x="685800" y="5445125"/>
            <a:ext cx="2843213" cy="5437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Span:</a:t>
            </a:r>
            <a:r>
              <a:rPr lang="en-US" sz="3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fr-FR" sz="3200" baseline="-250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∞</a:t>
            </a:r>
            <a:r>
              <a:rPr lang="en-US" sz="3200" dirty="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8</a:t>
            </a:r>
          </a:p>
        </p:txBody>
      </p:sp>
      <p:sp>
        <p:nvSpPr>
          <p:cNvPr id="495690" name="Text Box 74"/>
          <p:cNvSpPr txBox="1">
            <a:spLocks noChangeArrowheads="1"/>
          </p:cNvSpPr>
          <p:nvPr/>
        </p:nvSpPr>
        <p:spPr bwMode="auto">
          <a:xfrm>
            <a:off x="685800" y="4953000"/>
            <a:ext cx="2635250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i="1" smtClean="0">
                <a:solidFill>
                  <a:srgbClr val="3333CC"/>
                </a:solidFill>
                <a:latin typeface="Times New Roman" charset="0"/>
                <a:ea typeface="ＭＳ Ｐゴシック" charset="0"/>
              </a:rPr>
              <a:t>Work:</a:t>
            </a:r>
            <a:r>
              <a:rPr lang="en-US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3200" i="1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3200" baseline="-250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3200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 = 17</a:t>
            </a:r>
          </a:p>
        </p:txBody>
      </p:sp>
      <p:sp>
        <p:nvSpPr>
          <p:cNvPr id="495691" name="AutoShape 75"/>
          <p:cNvSpPr>
            <a:spLocks noChangeArrowheads="1"/>
          </p:cNvSpPr>
          <p:nvPr/>
        </p:nvSpPr>
        <p:spPr bwMode="auto">
          <a:xfrm>
            <a:off x="5638800" y="5060950"/>
            <a:ext cx="3182938" cy="13065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i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Using many more than </a:t>
            </a:r>
            <a:r>
              <a:rPr lang="en-US" sz="2800" i="1" smtClean="0">
                <a:solidFill>
                  <a:srgbClr val="9900CC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800" i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processors makes little sense.</a:t>
            </a:r>
          </a:p>
        </p:txBody>
      </p:sp>
    </p:spTree>
    <p:extLst>
      <p:ext uri="{BB962C8B-B14F-4D97-AF65-F5344CB8AC3E}">
        <p14:creationId xmlns:p14="http://schemas.microsoft.com/office/powerpoint/2010/main" val="370633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5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5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animBg="1"/>
      <p:bldP spid="49569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3333CC"/>
                </a:solidFill>
              </a:rPr>
              <a:t>July 13, 2006      </a:t>
            </a:r>
            <a:fld id="{10AAFA97-BF44-0F44-899A-759D1A000C3E}" type="slidenum">
              <a:rPr lang="en-US">
                <a:solidFill>
                  <a:srgbClr val="3333CC"/>
                </a:solidFill>
              </a:rPr>
              <a:pPr/>
              <a:t>51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495800" cy="5257800"/>
          </a:xfrm>
          <a:noFill/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200" dirty="0" err="1"/>
              <a:t>Cilk</a:t>
            </a:r>
            <a:r>
              <a:rPr lang="en-US" sz="3200" dirty="0"/>
              <a:t> allows the programmer to express </a:t>
            </a:r>
            <a:r>
              <a:rPr lang="en-US" sz="3200" i="1" dirty="0">
                <a:solidFill>
                  <a:schemeClr val="accent2"/>
                </a:solidFill>
              </a:rPr>
              <a:t>potential</a:t>
            </a:r>
            <a:r>
              <a:rPr lang="en-US" sz="3200" dirty="0"/>
              <a:t> parallelism in an application.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200" dirty="0"/>
              <a:t>The </a:t>
            </a:r>
            <a:r>
              <a:rPr lang="en-US" sz="3200" dirty="0" err="1"/>
              <a:t>Cilk</a:t>
            </a:r>
            <a:r>
              <a:rPr lang="en-US" sz="3200" dirty="0"/>
              <a:t> </a:t>
            </a:r>
            <a:r>
              <a:rPr lang="en-US" sz="3200" b="1" i="1" dirty="0">
                <a:solidFill>
                  <a:schemeClr val="accent1"/>
                </a:solidFill>
              </a:rPr>
              <a:t>scheduler</a:t>
            </a:r>
            <a:r>
              <a:rPr lang="en-US" sz="3200" dirty="0"/>
              <a:t> maps </a:t>
            </a:r>
            <a:r>
              <a:rPr lang="en-US" sz="3200" dirty="0" err="1"/>
              <a:t>Cilk</a:t>
            </a:r>
            <a:r>
              <a:rPr lang="en-US" sz="3200" dirty="0"/>
              <a:t> threads onto processors dynamically at runtime.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200" dirty="0"/>
              <a:t>Since </a:t>
            </a:r>
            <a:r>
              <a:rPr lang="en-US" sz="3200" b="1" i="1" dirty="0">
                <a:solidFill>
                  <a:schemeClr val="accent1"/>
                </a:solidFill>
              </a:rPr>
              <a:t>on-line</a:t>
            </a:r>
            <a:r>
              <a:rPr lang="en-US" sz="3200" dirty="0"/>
              <a:t> schedulers are complicated, we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 err="1"/>
              <a:t>ll</a:t>
            </a:r>
            <a:r>
              <a:rPr lang="en-US" sz="3200" dirty="0"/>
              <a:t> illustrate the ideas with an </a:t>
            </a:r>
            <a:r>
              <a:rPr lang="en-US" sz="3200" b="1" i="1" dirty="0">
                <a:solidFill>
                  <a:schemeClr val="accent1"/>
                </a:solidFill>
              </a:rPr>
              <a:t>off-line</a:t>
            </a:r>
            <a:r>
              <a:rPr lang="en-US" sz="3200" dirty="0"/>
              <a:t> scheduler.</a:t>
            </a:r>
          </a:p>
        </p:txBody>
      </p:sp>
      <p:grpSp>
        <p:nvGrpSpPr>
          <p:cNvPr id="499800" name="Group 88"/>
          <p:cNvGrpSpPr>
            <a:grpSpLocks/>
          </p:cNvGrpSpPr>
          <p:nvPr/>
        </p:nvGrpSpPr>
        <p:grpSpPr bwMode="auto">
          <a:xfrm>
            <a:off x="5176838" y="4157663"/>
            <a:ext cx="3584575" cy="2130425"/>
            <a:chOff x="3261" y="2619"/>
            <a:chExt cx="2258" cy="1342"/>
          </a:xfrm>
        </p:grpSpPr>
        <p:sp>
          <p:nvSpPr>
            <p:cNvPr id="499716" name="AutoShape 4"/>
            <p:cNvSpPr>
              <a:spLocks noChangeArrowheads="1"/>
            </p:cNvSpPr>
            <p:nvPr/>
          </p:nvSpPr>
          <p:spPr bwMode="auto">
            <a:xfrm>
              <a:off x="3554" y="2762"/>
              <a:ext cx="306" cy="363"/>
            </a:xfrm>
            <a:prstGeom prst="flowChartAlternateProcess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000" smtClean="0">
                <a:solidFill>
                  <a:srgbClr val="B2B2B2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17" name="Text Box 5"/>
            <p:cNvSpPr txBox="1">
              <a:spLocks noChangeArrowheads="1"/>
            </p:cNvSpPr>
            <p:nvPr/>
          </p:nvSpPr>
          <p:spPr bwMode="auto">
            <a:xfrm>
              <a:off x="3605" y="272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P</a:t>
              </a:r>
            </a:p>
          </p:txBody>
        </p:sp>
        <p:sp>
          <p:nvSpPr>
            <p:cNvPr id="499718" name="Line 6"/>
            <p:cNvSpPr>
              <a:spLocks noChangeShapeType="1"/>
            </p:cNvSpPr>
            <p:nvPr/>
          </p:nvSpPr>
          <p:spPr bwMode="auto">
            <a:xfrm>
              <a:off x="3707" y="3125"/>
              <a:ext cx="0" cy="11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19" name="AutoShape 7"/>
            <p:cNvSpPr>
              <a:spLocks noChangeArrowheads="1"/>
            </p:cNvSpPr>
            <p:nvPr/>
          </p:nvSpPr>
          <p:spPr bwMode="auto">
            <a:xfrm>
              <a:off x="4000" y="2762"/>
              <a:ext cx="307" cy="363"/>
            </a:xfrm>
            <a:prstGeom prst="flowChartAlternateProcess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000" smtClean="0">
                <a:solidFill>
                  <a:srgbClr val="B2B2B2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20" name="Text Box 8"/>
            <p:cNvSpPr txBox="1">
              <a:spLocks noChangeArrowheads="1"/>
            </p:cNvSpPr>
            <p:nvPr/>
          </p:nvSpPr>
          <p:spPr bwMode="auto">
            <a:xfrm>
              <a:off x="4051" y="272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P</a:t>
              </a:r>
            </a:p>
          </p:txBody>
        </p:sp>
        <p:sp>
          <p:nvSpPr>
            <p:cNvPr id="499721" name="Line 9"/>
            <p:cNvSpPr>
              <a:spLocks noChangeShapeType="1"/>
            </p:cNvSpPr>
            <p:nvPr/>
          </p:nvSpPr>
          <p:spPr bwMode="auto">
            <a:xfrm>
              <a:off x="4153" y="3125"/>
              <a:ext cx="0" cy="11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22" name="AutoShape 10"/>
            <p:cNvSpPr>
              <a:spLocks noChangeArrowheads="1"/>
            </p:cNvSpPr>
            <p:nvPr/>
          </p:nvSpPr>
          <p:spPr bwMode="auto">
            <a:xfrm>
              <a:off x="4892" y="2762"/>
              <a:ext cx="307" cy="363"/>
            </a:xfrm>
            <a:prstGeom prst="flowChartAlternateProcess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000" smtClean="0">
                <a:solidFill>
                  <a:srgbClr val="B2B2B2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23" name="Text Box 11"/>
            <p:cNvSpPr txBox="1">
              <a:spLocks noChangeArrowheads="1"/>
            </p:cNvSpPr>
            <p:nvPr/>
          </p:nvSpPr>
          <p:spPr bwMode="auto">
            <a:xfrm>
              <a:off x="4943" y="272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P</a:t>
              </a:r>
            </a:p>
          </p:txBody>
        </p:sp>
        <p:sp>
          <p:nvSpPr>
            <p:cNvPr id="499724" name="Line 12"/>
            <p:cNvSpPr>
              <a:spLocks noChangeShapeType="1"/>
            </p:cNvSpPr>
            <p:nvPr/>
          </p:nvSpPr>
          <p:spPr bwMode="auto">
            <a:xfrm>
              <a:off x="5046" y="3125"/>
              <a:ext cx="0" cy="11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25" name="AutoShape 13"/>
            <p:cNvSpPr>
              <a:spLocks noChangeArrowheads="1"/>
            </p:cNvSpPr>
            <p:nvPr/>
          </p:nvSpPr>
          <p:spPr bwMode="auto">
            <a:xfrm>
              <a:off x="3261" y="3125"/>
              <a:ext cx="2258" cy="445"/>
            </a:xfrm>
            <a:prstGeom prst="leftRightArrow">
              <a:avLst>
                <a:gd name="adj1" fmla="val 56509"/>
                <a:gd name="adj2" fmla="val 32888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Network</a:t>
              </a:r>
            </a:p>
          </p:txBody>
        </p:sp>
        <p:sp>
          <p:nvSpPr>
            <p:cNvPr id="499726" name="Text Box 14"/>
            <p:cNvSpPr txBox="1">
              <a:spLocks noChangeArrowheads="1"/>
            </p:cNvSpPr>
            <p:nvPr/>
          </p:nvSpPr>
          <p:spPr bwMode="auto">
            <a:xfrm>
              <a:off x="4321" y="2619"/>
              <a:ext cx="55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8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…</a:t>
              </a:r>
              <a:endParaRPr lang="en-US" sz="20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499799" name="Group 87"/>
            <p:cNvGrpSpPr>
              <a:grpSpLocks/>
            </p:cNvGrpSpPr>
            <p:nvPr/>
          </p:nvGrpSpPr>
          <p:grpSpPr bwMode="auto">
            <a:xfrm>
              <a:off x="3679" y="3473"/>
              <a:ext cx="446" cy="112"/>
              <a:chOff x="3679" y="3473"/>
              <a:chExt cx="446" cy="112"/>
            </a:xfrm>
          </p:grpSpPr>
          <p:sp>
            <p:nvSpPr>
              <p:cNvPr id="499728" name="Line 16"/>
              <p:cNvSpPr>
                <a:spLocks noChangeShapeType="1"/>
              </p:cNvSpPr>
              <p:nvPr/>
            </p:nvSpPr>
            <p:spPr bwMode="auto">
              <a:xfrm>
                <a:off x="3976" y="3473"/>
                <a:ext cx="0" cy="11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99729" name="Line 17"/>
              <p:cNvSpPr>
                <a:spLocks noChangeShapeType="1"/>
              </p:cNvSpPr>
              <p:nvPr/>
            </p:nvSpPr>
            <p:spPr bwMode="auto">
              <a:xfrm>
                <a:off x="4125" y="3473"/>
                <a:ext cx="0" cy="11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99730" name="Line 18"/>
              <p:cNvSpPr>
                <a:spLocks noChangeShapeType="1"/>
              </p:cNvSpPr>
              <p:nvPr/>
            </p:nvSpPr>
            <p:spPr bwMode="auto">
              <a:xfrm>
                <a:off x="3679" y="3473"/>
                <a:ext cx="0" cy="11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99731" name="Line 19"/>
              <p:cNvSpPr>
                <a:spLocks noChangeShapeType="1"/>
              </p:cNvSpPr>
              <p:nvPr/>
            </p:nvSpPr>
            <p:spPr bwMode="auto">
              <a:xfrm>
                <a:off x="3828" y="3473"/>
                <a:ext cx="0" cy="11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499732" name="AutoShape 20"/>
            <p:cNvSpPr>
              <a:spLocks noChangeArrowheads="1"/>
            </p:cNvSpPr>
            <p:nvPr/>
          </p:nvSpPr>
          <p:spPr bwMode="auto">
            <a:xfrm>
              <a:off x="3540" y="3571"/>
              <a:ext cx="725" cy="390"/>
            </a:xfrm>
            <a:prstGeom prst="roundRect">
              <a:avLst>
                <a:gd name="adj" fmla="val 16667"/>
              </a:avLst>
            </a:pr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Memory</a:t>
              </a:r>
            </a:p>
          </p:txBody>
        </p:sp>
        <p:grpSp>
          <p:nvGrpSpPr>
            <p:cNvPr id="499798" name="Group 86"/>
            <p:cNvGrpSpPr>
              <a:grpSpLocks/>
            </p:cNvGrpSpPr>
            <p:nvPr/>
          </p:nvGrpSpPr>
          <p:grpSpPr bwMode="auto">
            <a:xfrm>
              <a:off x="4627" y="3475"/>
              <a:ext cx="446" cy="111"/>
              <a:chOff x="4627" y="3475"/>
              <a:chExt cx="446" cy="111"/>
            </a:xfrm>
          </p:grpSpPr>
          <p:sp>
            <p:nvSpPr>
              <p:cNvPr id="499734" name="Line 22"/>
              <p:cNvSpPr>
                <a:spLocks noChangeShapeType="1"/>
              </p:cNvSpPr>
              <p:nvPr/>
            </p:nvSpPr>
            <p:spPr bwMode="auto">
              <a:xfrm>
                <a:off x="4924" y="3475"/>
                <a:ext cx="0" cy="1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99735" name="Line 23"/>
              <p:cNvSpPr>
                <a:spLocks noChangeShapeType="1"/>
              </p:cNvSpPr>
              <p:nvPr/>
            </p:nvSpPr>
            <p:spPr bwMode="auto">
              <a:xfrm>
                <a:off x="5073" y="3475"/>
                <a:ext cx="0" cy="1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99736" name="Line 24"/>
              <p:cNvSpPr>
                <a:spLocks noChangeShapeType="1"/>
              </p:cNvSpPr>
              <p:nvPr/>
            </p:nvSpPr>
            <p:spPr bwMode="auto">
              <a:xfrm>
                <a:off x="4627" y="3475"/>
                <a:ext cx="0" cy="1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99737" name="Line 25"/>
              <p:cNvSpPr>
                <a:spLocks noChangeShapeType="1"/>
              </p:cNvSpPr>
              <p:nvPr/>
            </p:nvSpPr>
            <p:spPr bwMode="auto">
              <a:xfrm>
                <a:off x="4776" y="3475"/>
                <a:ext cx="0" cy="1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endParaRPr lang="fr-FR" sz="32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499738" name="AutoShape 26"/>
            <p:cNvSpPr>
              <a:spLocks noChangeArrowheads="1"/>
            </p:cNvSpPr>
            <p:nvPr/>
          </p:nvSpPr>
          <p:spPr bwMode="auto">
            <a:xfrm>
              <a:off x="4488" y="3571"/>
              <a:ext cx="725" cy="390"/>
            </a:xfrm>
            <a:prstGeom prst="roundRect">
              <a:avLst>
                <a:gd name="adj" fmla="val 16667"/>
              </a:avLst>
            </a:pr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I/O</a:t>
              </a:r>
            </a:p>
          </p:txBody>
        </p:sp>
        <p:grpSp>
          <p:nvGrpSpPr>
            <p:cNvPr id="499797" name="Group 85"/>
            <p:cNvGrpSpPr>
              <a:grpSpLocks/>
            </p:cNvGrpSpPr>
            <p:nvPr/>
          </p:nvGrpSpPr>
          <p:grpSpPr bwMode="auto">
            <a:xfrm>
              <a:off x="3582" y="2930"/>
              <a:ext cx="1589" cy="167"/>
              <a:chOff x="3582" y="2930"/>
              <a:chExt cx="1589" cy="167"/>
            </a:xfrm>
          </p:grpSpPr>
          <p:sp>
            <p:nvSpPr>
              <p:cNvPr id="499740" name="AutoShape 28"/>
              <p:cNvSpPr>
                <a:spLocks noChangeArrowheads="1"/>
              </p:cNvSpPr>
              <p:nvPr/>
            </p:nvSpPr>
            <p:spPr bwMode="auto">
              <a:xfrm>
                <a:off x="3582" y="2930"/>
                <a:ext cx="251" cy="167"/>
              </a:xfrm>
              <a:prstGeom prst="flowChartAlternateProcess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smtClean="0">
                    <a:solidFill>
                      <a:srgbClr val="000000"/>
                    </a:solidFill>
                    <a:latin typeface="Times New Roman" charset="0"/>
                    <a:ea typeface="ＭＳ Ｐゴシック" charset="0"/>
                  </a:rPr>
                  <a:t>$</a:t>
                </a:r>
              </a:p>
            </p:txBody>
          </p:sp>
          <p:sp>
            <p:nvSpPr>
              <p:cNvPr id="499741" name="AutoShape 29"/>
              <p:cNvSpPr>
                <a:spLocks noChangeArrowheads="1"/>
              </p:cNvSpPr>
              <p:nvPr/>
            </p:nvSpPr>
            <p:spPr bwMode="auto">
              <a:xfrm>
                <a:off x="4028" y="2930"/>
                <a:ext cx="251" cy="167"/>
              </a:xfrm>
              <a:prstGeom prst="flowChartAlternateProcess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smtClean="0">
                    <a:solidFill>
                      <a:srgbClr val="000000"/>
                    </a:solidFill>
                    <a:latin typeface="Times New Roman" charset="0"/>
                    <a:ea typeface="ＭＳ Ｐゴシック" charset="0"/>
                  </a:rPr>
                  <a:t>$</a:t>
                </a:r>
              </a:p>
            </p:txBody>
          </p:sp>
          <p:sp>
            <p:nvSpPr>
              <p:cNvPr id="499742" name="AutoShape 30"/>
              <p:cNvSpPr>
                <a:spLocks noChangeArrowheads="1"/>
              </p:cNvSpPr>
              <p:nvPr/>
            </p:nvSpPr>
            <p:spPr bwMode="auto">
              <a:xfrm>
                <a:off x="4920" y="2930"/>
                <a:ext cx="251" cy="167"/>
              </a:xfrm>
              <a:prstGeom prst="flowChartAlternateProcess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07763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smtClean="0">
                    <a:solidFill>
                      <a:srgbClr val="000000"/>
                    </a:solidFill>
                    <a:latin typeface="Times New Roman" charset="0"/>
                    <a:ea typeface="ＭＳ Ｐゴシック" charset="0"/>
                  </a:rPr>
                  <a:t>$</a:t>
                </a:r>
              </a:p>
            </p:txBody>
          </p:sp>
        </p:grpSp>
      </p:grpSp>
      <p:grpSp>
        <p:nvGrpSpPr>
          <p:cNvPr id="499744" name="Group 32"/>
          <p:cNvGrpSpPr>
            <a:grpSpLocks/>
          </p:cNvGrpSpPr>
          <p:nvPr/>
        </p:nvGrpSpPr>
        <p:grpSpPr bwMode="auto">
          <a:xfrm>
            <a:off x="5176838" y="1066800"/>
            <a:ext cx="3584575" cy="2146300"/>
            <a:chOff x="1344" y="1584"/>
            <a:chExt cx="4176" cy="2496"/>
          </a:xfrm>
        </p:grpSpPr>
        <p:sp>
          <p:nvSpPr>
            <p:cNvPr id="499745" name="AutoShape 33"/>
            <p:cNvSpPr>
              <a:spLocks noChangeArrowheads="1"/>
            </p:cNvSpPr>
            <p:nvPr/>
          </p:nvSpPr>
          <p:spPr bwMode="auto">
            <a:xfrm>
              <a:off x="480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46" name="AutoShape 34"/>
            <p:cNvSpPr>
              <a:spLocks noChangeArrowheads="1"/>
            </p:cNvSpPr>
            <p:nvPr/>
          </p:nvSpPr>
          <p:spPr bwMode="auto">
            <a:xfrm>
              <a:off x="3984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47" name="AutoShape 35"/>
            <p:cNvSpPr>
              <a:spLocks noChangeArrowheads="1"/>
            </p:cNvSpPr>
            <p:nvPr/>
          </p:nvSpPr>
          <p:spPr bwMode="auto">
            <a:xfrm>
              <a:off x="312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48" name="AutoShape 36"/>
            <p:cNvSpPr>
              <a:spLocks noChangeArrowheads="1"/>
            </p:cNvSpPr>
            <p:nvPr/>
          </p:nvSpPr>
          <p:spPr bwMode="auto">
            <a:xfrm>
              <a:off x="215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49" name="AutoShape 37"/>
            <p:cNvSpPr>
              <a:spLocks noChangeArrowheads="1"/>
            </p:cNvSpPr>
            <p:nvPr/>
          </p:nvSpPr>
          <p:spPr bwMode="auto">
            <a:xfrm>
              <a:off x="134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50" name="AutoShape 38"/>
            <p:cNvSpPr>
              <a:spLocks noChangeArrowheads="1"/>
            </p:cNvSpPr>
            <p:nvPr/>
          </p:nvSpPr>
          <p:spPr bwMode="auto">
            <a:xfrm>
              <a:off x="1440" y="2928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51" name="Oval 39"/>
            <p:cNvSpPr>
              <a:spLocks noChangeArrowheads="1"/>
            </p:cNvSpPr>
            <p:nvPr/>
          </p:nvSpPr>
          <p:spPr bwMode="auto">
            <a:xfrm>
              <a:off x="1584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52" name="Oval 40"/>
            <p:cNvSpPr>
              <a:spLocks noChangeArrowheads="1"/>
            </p:cNvSpPr>
            <p:nvPr/>
          </p:nvSpPr>
          <p:spPr bwMode="auto">
            <a:xfrm>
              <a:off x="1482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53" name="Oval 41"/>
            <p:cNvSpPr>
              <a:spLocks noChangeArrowheads="1"/>
            </p:cNvSpPr>
            <p:nvPr/>
          </p:nvSpPr>
          <p:spPr bwMode="auto">
            <a:xfrm>
              <a:off x="2016" y="3029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54" name="AutoShape 42"/>
            <p:cNvCxnSpPr>
              <a:cxnSpLocks noChangeShapeType="1"/>
              <a:stCxn id="499751" idx="6"/>
              <a:endCxn id="499753" idx="2"/>
            </p:cNvCxnSpPr>
            <p:nvPr/>
          </p:nvCxnSpPr>
          <p:spPr bwMode="auto">
            <a:xfrm>
              <a:off x="1872" y="3173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55" name="AutoShape 43"/>
            <p:cNvCxnSpPr>
              <a:cxnSpLocks noChangeShapeType="1"/>
              <a:stCxn id="499751" idx="4"/>
              <a:endCxn id="499752" idx="0"/>
            </p:cNvCxnSpPr>
            <p:nvPr/>
          </p:nvCxnSpPr>
          <p:spPr bwMode="auto">
            <a:xfrm flipH="1">
              <a:off x="1626" y="3317"/>
              <a:ext cx="102" cy="35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56" name="Oval 44"/>
            <p:cNvSpPr>
              <a:spLocks noChangeArrowheads="1"/>
            </p:cNvSpPr>
            <p:nvPr/>
          </p:nvSpPr>
          <p:spPr bwMode="auto">
            <a:xfrm>
              <a:off x="2298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57" name="AutoShape 45"/>
            <p:cNvCxnSpPr>
              <a:cxnSpLocks noChangeShapeType="1"/>
              <a:stCxn id="499753" idx="4"/>
              <a:endCxn id="499756" idx="1"/>
            </p:cNvCxnSpPr>
            <p:nvPr/>
          </p:nvCxnSpPr>
          <p:spPr bwMode="auto">
            <a:xfrm>
              <a:off x="2160" y="3317"/>
              <a:ext cx="180" cy="39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58" name="Oval 46"/>
            <p:cNvSpPr>
              <a:spLocks noChangeArrowheads="1"/>
            </p:cNvSpPr>
            <p:nvPr/>
          </p:nvSpPr>
          <p:spPr bwMode="auto">
            <a:xfrm>
              <a:off x="2448" y="3029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59" name="AutoShape 47"/>
            <p:cNvCxnSpPr>
              <a:cxnSpLocks noChangeShapeType="1"/>
              <a:stCxn id="499753" idx="6"/>
              <a:endCxn id="499758" idx="2"/>
            </p:cNvCxnSpPr>
            <p:nvPr/>
          </p:nvCxnSpPr>
          <p:spPr bwMode="auto">
            <a:xfrm>
              <a:off x="2304" y="3173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60" name="AutoShape 48"/>
            <p:cNvCxnSpPr>
              <a:cxnSpLocks noChangeShapeType="1"/>
              <a:stCxn id="499752" idx="7"/>
              <a:endCxn id="499758" idx="3"/>
            </p:cNvCxnSpPr>
            <p:nvPr/>
          </p:nvCxnSpPr>
          <p:spPr bwMode="auto">
            <a:xfrm flipV="1">
              <a:off x="1728" y="3275"/>
              <a:ext cx="762" cy="439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61" name="AutoShape 49"/>
            <p:cNvCxnSpPr>
              <a:cxnSpLocks noChangeShapeType="1"/>
              <a:stCxn id="499756" idx="0"/>
              <a:endCxn id="499758" idx="4"/>
            </p:cNvCxnSpPr>
            <p:nvPr/>
          </p:nvCxnSpPr>
          <p:spPr bwMode="auto">
            <a:xfrm flipV="1">
              <a:off x="2442" y="3317"/>
              <a:ext cx="150" cy="35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62" name="AutoShape 50"/>
            <p:cNvSpPr>
              <a:spLocks noChangeArrowheads="1"/>
            </p:cNvSpPr>
            <p:nvPr/>
          </p:nvSpPr>
          <p:spPr bwMode="auto">
            <a:xfrm>
              <a:off x="3600" y="1584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63" name="Oval 51"/>
            <p:cNvSpPr>
              <a:spLocks noChangeArrowheads="1"/>
            </p:cNvSpPr>
            <p:nvPr/>
          </p:nvSpPr>
          <p:spPr bwMode="auto">
            <a:xfrm>
              <a:off x="3744" y="1685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64" name="Oval 52"/>
            <p:cNvSpPr>
              <a:spLocks noChangeArrowheads="1"/>
            </p:cNvSpPr>
            <p:nvPr/>
          </p:nvSpPr>
          <p:spPr bwMode="auto">
            <a:xfrm>
              <a:off x="4176" y="1685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65" name="AutoShape 53"/>
            <p:cNvCxnSpPr>
              <a:cxnSpLocks noChangeShapeType="1"/>
              <a:stCxn id="499763" idx="6"/>
              <a:endCxn id="499764" idx="2"/>
            </p:cNvCxnSpPr>
            <p:nvPr/>
          </p:nvCxnSpPr>
          <p:spPr bwMode="auto">
            <a:xfrm>
              <a:off x="4032" y="1829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66" name="AutoShape 54"/>
            <p:cNvSpPr>
              <a:spLocks noChangeArrowheads="1"/>
            </p:cNvSpPr>
            <p:nvPr/>
          </p:nvSpPr>
          <p:spPr bwMode="auto">
            <a:xfrm>
              <a:off x="2352" y="2256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67" name="Oval 55"/>
            <p:cNvSpPr>
              <a:spLocks noChangeArrowheads="1"/>
            </p:cNvSpPr>
            <p:nvPr/>
          </p:nvSpPr>
          <p:spPr bwMode="auto">
            <a:xfrm>
              <a:off x="2496" y="235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68" name="AutoShape 56"/>
            <p:cNvCxnSpPr>
              <a:cxnSpLocks noChangeShapeType="1"/>
              <a:stCxn id="499763" idx="3"/>
              <a:endCxn id="499767" idx="7"/>
            </p:cNvCxnSpPr>
            <p:nvPr/>
          </p:nvCxnSpPr>
          <p:spPr bwMode="auto">
            <a:xfrm flipH="1">
              <a:off x="2742" y="1931"/>
              <a:ext cx="1044" cy="469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69" name="Oval 57"/>
            <p:cNvSpPr>
              <a:spLocks noChangeArrowheads="1"/>
            </p:cNvSpPr>
            <p:nvPr/>
          </p:nvSpPr>
          <p:spPr bwMode="auto">
            <a:xfrm>
              <a:off x="2928" y="2358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70" name="AutoShape 58"/>
            <p:cNvCxnSpPr>
              <a:cxnSpLocks noChangeShapeType="1"/>
              <a:stCxn id="499767" idx="6"/>
              <a:endCxn id="499769" idx="2"/>
            </p:cNvCxnSpPr>
            <p:nvPr/>
          </p:nvCxnSpPr>
          <p:spPr bwMode="auto">
            <a:xfrm>
              <a:off x="2784" y="250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71" name="AutoShape 59"/>
            <p:cNvSpPr>
              <a:spLocks noChangeArrowheads="1"/>
            </p:cNvSpPr>
            <p:nvPr/>
          </p:nvSpPr>
          <p:spPr bwMode="auto">
            <a:xfrm>
              <a:off x="4080" y="2267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72" name="Oval 60"/>
            <p:cNvSpPr>
              <a:spLocks noChangeArrowheads="1"/>
            </p:cNvSpPr>
            <p:nvPr/>
          </p:nvSpPr>
          <p:spPr bwMode="auto">
            <a:xfrm>
              <a:off x="4224" y="236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73" name="AutoShape 61"/>
            <p:cNvCxnSpPr>
              <a:cxnSpLocks noChangeShapeType="1"/>
              <a:stCxn id="499764" idx="4"/>
              <a:endCxn id="499772" idx="0"/>
            </p:cNvCxnSpPr>
            <p:nvPr/>
          </p:nvCxnSpPr>
          <p:spPr bwMode="auto">
            <a:xfrm>
              <a:off x="4320" y="1973"/>
              <a:ext cx="48" cy="39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74" name="AutoShape 62"/>
            <p:cNvCxnSpPr>
              <a:cxnSpLocks noChangeShapeType="1"/>
              <a:stCxn id="499767" idx="3"/>
              <a:endCxn id="499751" idx="7"/>
            </p:cNvCxnSpPr>
            <p:nvPr/>
          </p:nvCxnSpPr>
          <p:spPr bwMode="auto">
            <a:xfrm flipH="1">
              <a:off x="1830" y="2604"/>
              <a:ext cx="708" cy="46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75" name="Oval 63"/>
            <p:cNvSpPr>
              <a:spLocks noChangeArrowheads="1"/>
            </p:cNvSpPr>
            <p:nvPr/>
          </p:nvSpPr>
          <p:spPr bwMode="auto">
            <a:xfrm>
              <a:off x="4656" y="2368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76" name="AutoShape 64"/>
            <p:cNvCxnSpPr>
              <a:cxnSpLocks noChangeShapeType="1"/>
              <a:stCxn id="499772" idx="6"/>
              <a:endCxn id="499775" idx="2"/>
            </p:cNvCxnSpPr>
            <p:nvPr/>
          </p:nvCxnSpPr>
          <p:spPr bwMode="auto">
            <a:xfrm>
              <a:off x="4512" y="251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77" name="Oval 65"/>
            <p:cNvSpPr>
              <a:spLocks noChangeArrowheads="1"/>
            </p:cNvSpPr>
            <p:nvPr/>
          </p:nvSpPr>
          <p:spPr bwMode="auto">
            <a:xfrm>
              <a:off x="3240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99778" name="Oval 66"/>
            <p:cNvSpPr>
              <a:spLocks noChangeArrowheads="1"/>
            </p:cNvSpPr>
            <p:nvPr/>
          </p:nvSpPr>
          <p:spPr bwMode="auto">
            <a:xfrm>
              <a:off x="4104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79" name="AutoShape 67"/>
            <p:cNvCxnSpPr>
              <a:cxnSpLocks noChangeShapeType="1"/>
              <a:stCxn id="499769" idx="4"/>
              <a:endCxn id="499777" idx="1"/>
            </p:cNvCxnSpPr>
            <p:nvPr/>
          </p:nvCxnSpPr>
          <p:spPr bwMode="auto">
            <a:xfrm>
              <a:off x="3072" y="2646"/>
              <a:ext cx="210" cy="42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80" name="AutoShape 68"/>
            <p:cNvCxnSpPr>
              <a:cxnSpLocks noChangeShapeType="1"/>
              <a:stCxn id="499772" idx="4"/>
              <a:endCxn id="499778" idx="0"/>
            </p:cNvCxnSpPr>
            <p:nvPr/>
          </p:nvCxnSpPr>
          <p:spPr bwMode="auto">
            <a:xfrm flipH="1">
              <a:off x="4248" y="2656"/>
              <a:ext cx="120" cy="3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81" name="Oval 69"/>
            <p:cNvSpPr>
              <a:spLocks noChangeArrowheads="1"/>
            </p:cNvSpPr>
            <p:nvPr/>
          </p:nvSpPr>
          <p:spPr bwMode="auto">
            <a:xfrm>
              <a:off x="3360" y="235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82" name="AutoShape 70"/>
            <p:cNvCxnSpPr>
              <a:cxnSpLocks noChangeShapeType="1"/>
              <a:stCxn id="499769" idx="6"/>
              <a:endCxn id="499781" idx="2"/>
            </p:cNvCxnSpPr>
            <p:nvPr/>
          </p:nvCxnSpPr>
          <p:spPr bwMode="auto">
            <a:xfrm>
              <a:off x="3216" y="250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83" name="Oval 71"/>
            <p:cNvSpPr>
              <a:spLocks noChangeArrowheads="1"/>
            </p:cNvSpPr>
            <p:nvPr/>
          </p:nvSpPr>
          <p:spPr bwMode="auto">
            <a:xfrm>
              <a:off x="4920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84" name="AutoShape 72"/>
            <p:cNvCxnSpPr>
              <a:cxnSpLocks noChangeShapeType="1"/>
              <a:stCxn id="499758" idx="7"/>
              <a:endCxn id="499781" idx="3"/>
            </p:cNvCxnSpPr>
            <p:nvPr/>
          </p:nvCxnSpPr>
          <p:spPr bwMode="auto">
            <a:xfrm flipV="1">
              <a:off x="2694" y="2604"/>
              <a:ext cx="708" cy="46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85" name="AutoShape 73"/>
            <p:cNvCxnSpPr>
              <a:cxnSpLocks noChangeShapeType="1"/>
              <a:stCxn id="499777" idx="0"/>
              <a:endCxn id="499781" idx="4"/>
            </p:cNvCxnSpPr>
            <p:nvPr/>
          </p:nvCxnSpPr>
          <p:spPr bwMode="auto">
            <a:xfrm flipV="1">
              <a:off x="3384" y="2646"/>
              <a:ext cx="120" cy="38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86" name="AutoShape 74"/>
            <p:cNvCxnSpPr>
              <a:cxnSpLocks noChangeShapeType="1"/>
              <a:stCxn id="499775" idx="4"/>
              <a:endCxn id="499783" idx="1"/>
            </p:cNvCxnSpPr>
            <p:nvPr/>
          </p:nvCxnSpPr>
          <p:spPr bwMode="auto">
            <a:xfrm>
              <a:off x="4800" y="2656"/>
              <a:ext cx="162" cy="41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87" name="Oval 75"/>
            <p:cNvSpPr>
              <a:spLocks noChangeArrowheads="1"/>
            </p:cNvSpPr>
            <p:nvPr/>
          </p:nvSpPr>
          <p:spPr bwMode="auto">
            <a:xfrm>
              <a:off x="5088" y="236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88" name="AutoShape 76"/>
            <p:cNvCxnSpPr>
              <a:cxnSpLocks noChangeShapeType="1"/>
              <a:stCxn id="499775" idx="6"/>
              <a:endCxn id="499787" idx="2"/>
            </p:cNvCxnSpPr>
            <p:nvPr/>
          </p:nvCxnSpPr>
          <p:spPr bwMode="auto">
            <a:xfrm>
              <a:off x="4944" y="251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89" name="AutoShape 77"/>
            <p:cNvCxnSpPr>
              <a:cxnSpLocks noChangeShapeType="1"/>
              <a:stCxn id="499778" idx="7"/>
              <a:endCxn id="499787" idx="3"/>
            </p:cNvCxnSpPr>
            <p:nvPr/>
          </p:nvCxnSpPr>
          <p:spPr bwMode="auto">
            <a:xfrm flipV="1">
              <a:off x="4350" y="2614"/>
              <a:ext cx="780" cy="4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90" name="AutoShape 78"/>
            <p:cNvCxnSpPr>
              <a:cxnSpLocks noChangeShapeType="1"/>
              <a:stCxn id="499783" idx="0"/>
              <a:endCxn id="499787" idx="4"/>
            </p:cNvCxnSpPr>
            <p:nvPr/>
          </p:nvCxnSpPr>
          <p:spPr bwMode="auto">
            <a:xfrm flipV="1">
              <a:off x="5064" y="2656"/>
              <a:ext cx="168" cy="3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9791" name="Oval 79"/>
            <p:cNvSpPr>
              <a:spLocks noChangeArrowheads="1"/>
            </p:cNvSpPr>
            <p:nvPr/>
          </p:nvSpPr>
          <p:spPr bwMode="auto">
            <a:xfrm>
              <a:off x="4608" y="1685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defTabSz="9144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</a:pPr>
              <a:endParaRPr lang="fr-FR" sz="3200" smtClean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99792" name="AutoShape 80"/>
            <p:cNvCxnSpPr>
              <a:cxnSpLocks noChangeShapeType="1"/>
              <a:stCxn id="499764" idx="6"/>
              <a:endCxn id="499791" idx="2"/>
            </p:cNvCxnSpPr>
            <p:nvPr/>
          </p:nvCxnSpPr>
          <p:spPr bwMode="auto">
            <a:xfrm>
              <a:off x="4464" y="1829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93" name="AutoShape 81"/>
            <p:cNvCxnSpPr>
              <a:cxnSpLocks noChangeShapeType="1"/>
              <a:stCxn id="499781" idx="7"/>
              <a:endCxn id="499791" idx="3"/>
            </p:cNvCxnSpPr>
            <p:nvPr/>
          </p:nvCxnSpPr>
          <p:spPr bwMode="auto">
            <a:xfrm flipV="1">
              <a:off x="3606" y="1931"/>
              <a:ext cx="1044" cy="469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9794" name="AutoShape 82"/>
            <p:cNvCxnSpPr>
              <a:cxnSpLocks noChangeShapeType="1"/>
              <a:stCxn id="499787" idx="0"/>
              <a:endCxn id="499791" idx="5"/>
            </p:cNvCxnSpPr>
            <p:nvPr/>
          </p:nvCxnSpPr>
          <p:spPr bwMode="auto">
            <a:xfrm flipH="1" flipV="1">
              <a:off x="4854" y="1931"/>
              <a:ext cx="378" cy="43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99795" name="AutoShape 83"/>
          <p:cNvSpPr>
            <a:spLocks noChangeArrowheads="1"/>
          </p:cNvSpPr>
          <p:nvPr/>
        </p:nvSpPr>
        <p:spPr bwMode="auto">
          <a:xfrm>
            <a:off x="6505575" y="3429000"/>
            <a:ext cx="927100" cy="638175"/>
          </a:xfrm>
          <a:prstGeom prst="downArrow">
            <a:avLst>
              <a:gd name="adj1" fmla="val 42463"/>
              <a:gd name="adj2" fmla="val 57958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fr-FR" sz="3200" smtClean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5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  <p:bldP spid="49979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4DA5A131-D98E-6242-995E-B5BBC3BE29D4}" type="slidenum">
              <a:rPr lang="en-US"/>
              <a:pPr/>
              <a:t>52</a:t>
            </a:fld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2736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600"/>
              <a:t>of ready threads, and it manipulates the bottom of the deque like a stack.</a:t>
            </a:r>
          </a:p>
        </p:txBody>
      </p:sp>
      <p:sp>
        <p:nvSpPr>
          <p:cNvPr id="527364" name="Oval 4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68" name="Rectangle 8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70" name="Oval 10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72" name="Rectangle 12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73" name="Rectangle 13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74" name="Rectangle 14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75" name="Oval 15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27376" name="Oval 16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27377" name="Rectangle 17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78" name="Rectangle 18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79" name="Rectangle 19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80" name="Rectangle 20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81" name="Rectangle 21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82" name="Rectangle 22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83" name="Rectangle 23"/>
          <p:cNvSpPr>
            <a:spLocks noChangeArrowheads="1"/>
          </p:cNvSpPr>
          <p:nvPr/>
        </p:nvSpPr>
        <p:spPr bwMode="auto">
          <a:xfrm>
            <a:off x="281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7384" name="AutoShape 24"/>
          <p:cNvSpPr>
            <a:spLocks noChangeArrowheads="1"/>
          </p:cNvSpPr>
          <p:nvPr/>
        </p:nvSpPr>
        <p:spPr bwMode="auto">
          <a:xfrm>
            <a:off x="1752600" y="3544888"/>
            <a:ext cx="1524000" cy="762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/>
              <a:t>Spawn!</a:t>
            </a:r>
          </a:p>
        </p:txBody>
      </p:sp>
    </p:spTree>
    <p:extLst>
      <p:ext uri="{BB962C8B-B14F-4D97-AF65-F5344CB8AC3E}">
        <p14:creationId xmlns:p14="http://schemas.microsoft.com/office/powerpoint/2010/main" val="3428367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9" grpId="0" animBg="1"/>
      <p:bldP spid="527384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B1C93F3C-D102-BA40-852D-75841061AD39}" type="slidenum">
              <a:rPr lang="en-US"/>
              <a:pPr/>
              <a:t>53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/>
              <a:t> of ready threads, and it manipulates the bottom of the deque like a stack.</a:t>
            </a:r>
          </a:p>
        </p:txBody>
      </p:sp>
      <p:sp>
        <p:nvSpPr>
          <p:cNvPr id="529412" name="Oval 4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29413" name="Rectangle 5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14" name="Rectangle 6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15" name="Rectangle 7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16" name="Rectangle 8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29417" name="Rectangle 9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18" name="Rectangle 10"/>
          <p:cNvSpPr>
            <a:spLocks noChangeArrowheads="1"/>
          </p:cNvSpPr>
          <p:nvPr/>
        </p:nvSpPr>
        <p:spPr bwMode="auto">
          <a:xfrm>
            <a:off x="914400" y="36972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19" name="Oval 11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29420" name="Rectangle 12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21" name="Rectangle 13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22" name="Rectangle 14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23" name="Rectangle 15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24" name="Oval 16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29425" name="Oval 17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29426" name="Rectangle 18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27" name="Rectangle 19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28" name="Rectangle 20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29" name="Rectangle 21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30" name="Rectangle 22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31" name="Rectangle 23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32" name="Rectangle 24"/>
          <p:cNvSpPr>
            <a:spLocks noChangeArrowheads="1"/>
          </p:cNvSpPr>
          <p:nvPr/>
        </p:nvSpPr>
        <p:spPr bwMode="auto">
          <a:xfrm>
            <a:off x="6629400" y="33924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29433" name="Rectangle 25"/>
          <p:cNvSpPr>
            <a:spLocks noChangeArrowheads="1"/>
          </p:cNvSpPr>
          <p:nvPr/>
        </p:nvSpPr>
        <p:spPr bwMode="auto">
          <a:xfrm>
            <a:off x="281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29434" name="Group 26"/>
          <p:cNvGrpSpPr>
            <a:grpSpLocks/>
          </p:cNvGrpSpPr>
          <p:nvPr/>
        </p:nvGrpSpPr>
        <p:grpSpPr bwMode="auto">
          <a:xfrm>
            <a:off x="1752600" y="3544888"/>
            <a:ext cx="7239000" cy="762000"/>
            <a:chOff x="1104" y="2352"/>
            <a:chExt cx="4560" cy="480"/>
          </a:xfrm>
        </p:grpSpPr>
        <p:sp>
          <p:nvSpPr>
            <p:cNvPr id="529435" name="AutoShape 27"/>
            <p:cNvSpPr>
              <a:spLocks noChangeArrowheads="1"/>
            </p:cNvSpPr>
            <p:nvPr/>
          </p:nvSpPr>
          <p:spPr bwMode="auto">
            <a:xfrm>
              <a:off x="4704" y="2352"/>
              <a:ext cx="960" cy="480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00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3600"/>
                <a:t>Spawn!</a:t>
              </a:r>
            </a:p>
          </p:txBody>
        </p:sp>
        <p:sp>
          <p:nvSpPr>
            <p:cNvPr id="529436" name="AutoShape 28"/>
            <p:cNvSpPr>
              <a:spLocks noChangeArrowheads="1"/>
            </p:cNvSpPr>
            <p:nvPr/>
          </p:nvSpPr>
          <p:spPr bwMode="auto">
            <a:xfrm>
              <a:off x="1104" y="2352"/>
              <a:ext cx="960" cy="480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00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3600"/>
                <a:t>Spawn!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6987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2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8" grpId="0" animBg="1"/>
      <p:bldP spid="52943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DE43A1BC-C2E4-9543-B680-03F9FDBEB255}" type="slidenum">
              <a:rPr lang="en-US"/>
              <a:pPr/>
              <a:t>54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</a:t>
            </a:r>
            <a:r>
              <a:rPr lang="en-US" sz="3600">
                <a:solidFill>
                  <a:schemeClr val="accent1"/>
                </a:solidFill>
              </a:rPr>
              <a:t>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/>
              <a:t> of ready threads, and it manipulates the bottom of the deque like a stack.</a:t>
            </a:r>
          </a:p>
        </p:txBody>
      </p:sp>
      <p:sp>
        <p:nvSpPr>
          <p:cNvPr id="531460" name="Oval 4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31461" name="Rectangle 5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62" name="Rectangle 6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63" name="Rectangle 7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64" name="Rectangle 8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31465" name="Rectangle 9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66" name="Oval 10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1467" name="Rectangle 11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68" name="Rectangle 12"/>
          <p:cNvSpPr>
            <a:spLocks noChangeArrowheads="1"/>
          </p:cNvSpPr>
          <p:nvPr/>
        </p:nvSpPr>
        <p:spPr bwMode="auto">
          <a:xfrm>
            <a:off x="281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69" name="Rectangle 13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70" name="Rectangle 14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71" name="Oval 15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1472" name="Oval 16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1473" name="Rectangle 17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74" name="Rectangle 18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75" name="Rectangle 19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76" name="Rectangle 20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77" name="Rectangle 21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1478" name="Rectangle 22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31479" name="Group 23"/>
          <p:cNvGrpSpPr>
            <a:grpSpLocks/>
          </p:cNvGrpSpPr>
          <p:nvPr/>
        </p:nvGrpSpPr>
        <p:grpSpPr bwMode="auto">
          <a:xfrm>
            <a:off x="914400" y="3392488"/>
            <a:ext cx="6705600" cy="609600"/>
            <a:chOff x="576" y="2256"/>
            <a:chExt cx="4224" cy="384"/>
          </a:xfrm>
        </p:grpSpPr>
        <p:sp>
          <p:nvSpPr>
            <p:cNvPr id="531480" name="Rectangle 24"/>
            <p:cNvSpPr>
              <a:spLocks noChangeArrowheads="1"/>
            </p:cNvSpPr>
            <p:nvPr/>
          </p:nvSpPr>
          <p:spPr bwMode="auto">
            <a:xfrm>
              <a:off x="576" y="2448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31481" name="Rectangle 25"/>
            <p:cNvSpPr>
              <a:spLocks noChangeArrowheads="1"/>
            </p:cNvSpPr>
            <p:nvPr/>
          </p:nvSpPr>
          <p:spPr bwMode="auto">
            <a:xfrm>
              <a:off x="4176" y="2256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31482" name="AutoShape 26"/>
          <p:cNvSpPr>
            <a:spLocks noChangeArrowheads="1"/>
          </p:cNvSpPr>
          <p:nvPr/>
        </p:nvSpPr>
        <p:spPr bwMode="auto">
          <a:xfrm>
            <a:off x="3657600" y="3544888"/>
            <a:ext cx="1524000" cy="762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/>
              <a:t>Return!</a:t>
            </a:r>
          </a:p>
        </p:txBody>
      </p:sp>
      <p:sp>
        <p:nvSpPr>
          <p:cNvPr id="531483" name="Rectangle 27"/>
          <p:cNvSpPr>
            <a:spLocks noChangeArrowheads="1"/>
          </p:cNvSpPr>
          <p:nvPr/>
        </p:nvSpPr>
        <p:spPr bwMode="auto">
          <a:xfrm>
            <a:off x="2819400" y="3087688"/>
            <a:ext cx="9906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blurRad="63500" dist="135003" dir="2928844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066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3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82" grpId="0" animBg="1" autoUpdateAnimBg="0"/>
      <p:bldP spid="53148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7D1C7397-8BC9-BE46-8124-C2B2E250CACA}" type="slidenum">
              <a:rPr lang="en-US"/>
              <a:pPr/>
              <a:t>55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/>
              <a:t> of ready threads, and it manipulates the bottom of the deque like a stack.</a:t>
            </a:r>
          </a:p>
        </p:txBody>
      </p:sp>
      <p:sp>
        <p:nvSpPr>
          <p:cNvPr id="533508" name="Oval 4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33509" name="Rectangle 5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0" name="Rectangle 6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1" name="Rectangle 7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2" name="Rectangle 8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33513" name="Rectangle 9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4" name="Oval 10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3515" name="Rectangle 11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6" name="Rectangle 12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7" name="Rectangle 13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8" name="Rectangle 14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19" name="Oval 15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3520" name="Oval 16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3521" name="Rectangle 17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22" name="Rectangle 18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23" name="Rectangle 19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24" name="Rectangle 20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25" name="Rectangle 21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3526" name="Rectangle 22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33527" name="Group 23"/>
          <p:cNvGrpSpPr>
            <a:grpSpLocks/>
          </p:cNvGrpSpPr>
          <p:nvPr/>
        </p:nvGrpSpPr>
        <p:grpSpPr bwMode="auto">
          <a:xfrm>
            <a:off x="914400" y="3392488"/>
            <a:ext cx="6705600" cy="609600"/>
            <a:chOff x="576" y="2256"/>
            <a:chExt cx="4224" cy="384"/>
          </a:xfrm>
        </p:grpSpPr>
        <p:sp>
          <p:nvSpPr>
            <p:cNvPr id="533528" name="Rectangle 24"/>
            <p:cNvSpPr>
              <a:spLocks noChangeArrowheads="1"/>
            </p:cNvSpPr>
            <p:nvPr/>
          </p:nvSpPr>
          <p:spPr bwMode="auto">
            <a:xfrm>
              <a:off x="576" y="2448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33529" name="Rectangle 25"/>
            <p:cNvSpPr>
              <a:spLocks noChangeArrowheads="1"/>
            </p:cNvSpPr>
            <p:nvPr/>
          </p:nvSpPr>
          <p:spPr bwMode="auto">
            <a:xfrm>
              <a:off x="4176" y="2256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33530" name="AutoShape 26"/>
          <p:cNvSpPr>
            <a:spLocks noChangeArrowheads="1"/>
          </p:cNvSpPr>
          <p:nvPr/>
        </p:nvSpPr>
        <p:spPr bwMode="auto">
          <a:xfrm>
            <a:off x="3657600" y="3544888"/>
            <a:ext cx="1524000" cy="762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/>
              <a:t>Return!</a:t>
            </a:r>
          </a:p>
        </p:txBody>
      </p:sp>
      <p:sp>
        <p:nvSpPr>
          <p:cNvPr id="533531" name="Rectangle 27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blurRad="63500" dist="135003" dir="2928844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974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3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30" grpId="0" animBg="1" autoUpdateAnimBg="0"/>
      <p:bldP spid="53353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79997148-8A99-494F-91BE-DD5E7E0A5413}" type="slidenum">
              <a:rPr lang="en-US"/>
              <a:pPr/>
              <a:t>56</a:t>
            </a:fld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/>
              <a:t> of ready threads, and it manipulates the bottom of the deque like a stack.</a:t>
            </a:r>
          </a:p>
        </p:txBody>
      </p:sp>
      <p:sp>
        <p:nvSpPr>
          <p:cNvPr id="535556" name="Oval 4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35557" name="Rectangle 5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58" name="Rectangle 6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59" name="Rectangle 7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60" name="Rectangle 8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35561" name="Rectangle 9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62" name="Oval 10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5563" name="Rectangle 11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64" name="Rectangle 12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65" name="Oval 13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5566" name="Oval 14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5567" name="Rectangle 15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68" name="Rectangle 16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69" name="Rectangle 17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70" name="Rectangle 18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71" name="Rectangle 19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5572" name="Rectangle 20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35573" name="Group 21"/>
          <p:cNvGrpSpPr>
            <a:grpSpLocks/>
          </p:cNvGrpSpPr>
          <p:nvPr/>
        </p:nvGrpSpPr>
        <p:grpSpPr bwMode="auto">
          <a:xfrm>
            <a:off x="914400" y="3392488"/>
            <a:ext cx="6705600" cy="609600"/>
            <a:chOff x="576" y="2256"/>
            <a:chExt cx="4224" cy="384"/>
          </a:xfrm>
        </p:grpSpPr>
        <p:sp>
          <p:nvSpPr>
            <p:cNvPr id="535574" name="Rectangle 22"/>
            <p:cNvSpPr>
              <a:spLocks noChangeArrowheads="1"/>
            </p:cNvSpPr>
            <p:nvPr/>
          </p:nvSpPr>
          <p:spPr bwMode="auto">
            <a:xfrm>
              <a:off x="576" y="2448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35575" name="Rectangle 23"/>
            <p:cNvSpPr>
              <a:spLocks noChangeArrowheads="1"/>
            </p:cNvSpPr>
            <p:nvPr/>
          </p:nvSpPr>
          <p:spPr bwMode="auto">
            <a:xfrm>
              <a:off x="4176" y="2256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35576" name="Group 24"/>
          <p:cNvGrpSpPr>
            <a:grpSpLocks/>
          </p:cNvGrpSpPr>
          <p:nvPr/>
        </p:nvGrpSpPr>
        <p:grpSpPr bwMode="auto">
          <a:xfrm>
            <a:off x="644525" y="5221288"/>
            <a:ext cx="8058150" cy="1411287"/>
            <a:chOff x="406" y="3408"/>
            <a:chExt cx="5076" cy="889"/>
          </a:xfrm>
        </p:grpSpPr>
        <p:sp>
          <p:nvSpPr>
            <p:cNvPr id="535577" name="Text Box 25"/>
            <p:cNvSpPr txBox="1">
              <a:spLocks noChangeArrowheads="1"/>
            </p:cNvSpPr>
            <p:nvPr/>
          </p:nvSpPr>
          <p:spPr bwMode="auto">
            <a:xfrm>
              <a:off x="406" y="3408"/>
              <a:ext cx="3967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/>
                <a:t>When a processor runs out of work, it </a:t>
              </a:r>
              <a:r>
                <a:rPr lang="en-US" sz="3600" b="1" i="1">
                  <a:solidFill>
                    <a:schemeClr val="accent1"/>
                  </a:solidFill>
                </a:rPr>
                <a:t>steals</a:t>
              </a:r>
              <a:r>
                <a:rPr lang="en-US" sz="3600"/>
                <a:t> a thread from the top of a </a:t>
              </a:r>
              <a:r>
                <a:rPr lang="en-US" sz="3600" b="1" i="1">
                  <a:solidFill>
                    <a:srgbClr val="FF0066"/>
                  </a:solidFill>
                </a:rPr>
                <a:t>random</a:t>
              </a:r>
              <a:r>
                <a:rPr lang="en-US" sz="3600"/>
                <a:t> victim</a:t>
              </a:r>
              <a:r>
                <a:rPr lang="ja-JP" altLang="en-US" sz="3600">
                  <a:latin typeface="Arial"/>
                </a:rPr>
                <a:t>’</a:t>
              </a:r>
              <a:r>
                <a:rPr lang="en-US" sz="3600"/>
                <a:t>s deque.</a:t>
              </a:r>
            </a:p>
          </p:txBody>
        </p:sp>
        <p:graphicFrame>
          <p:nvGraphicFramePr>
            <p:cNvPr id="535578" name="Object 26"/>
            <p:cNvGraphicFramePr>
              <a:graphicFrameLocks noChangeAspect="1"/>
            </p:cNvGraphicFramePr>
            <p:nvPr/>
          </p:nvGraphicFramePr>
          <p:xfrm>
            <a:off x="4373" y="3597"/>
            <a:ext cx="1109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Clip" r:id="rId4" imgW="4739760" imgH="2225520" progId="MS_ClipArt_Gallery.2">
                    <p:embed/>
                  </p:oleObj>
                </mc:Choice>
                <mc:Fallback>
                  <p:oleObj name="Clip" r:id="rId4" imgW="4739760" imgH="2225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" y="3597"/>
                          <a:ext cx="1109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5579" name="AutoShape 27"/>
          <p:cNvSpPr>
            <a:spLocks noChangeArrowheads="1"/>
          </p:cNvSpPr>
          <p:nvPr/>
        </p:nvSpPr>
        <p:spPr bwMode="auto">
          <a:xfrm>
            <a:off x="3657600" y="3544888"/>
            <a:ext cx="1524000" cy="762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/>
              <a:t>Steal!</a:t>
            </a:r>
          </a:p>
        </p:txBody>
      </p:sp>
    </p:spTree>
    <p:extLst>
      <p:ext uri="{BB962C8B-B14F-4D97-AF65-F5344CB8AC3E}">
        <p14:creationId xmlns:p14="http://schemas.microsoft.com/office/powerpoint/2010/main" val="498935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79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9259C27B-A702-2A4E-BB4F-2D74A7707C8D}" type="slidenum">
              <a:rPr lang="en-US"/>
              <a:pPr/>
              <a:t>57</a:t>
            </a:fld>
            <a:endParaRPr lang="en-US"/>
          </a:p>
        </p:txBody>
      </p:sp>
      <p:sp>
        <p:nvSpPr>
          <p:cNvPr id="537602" name="Rectangle 2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03" name="Rectangle 3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04" name="Rectangle 4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05" name="Rectangle 5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blurRad="63500" dist="135003" dir="2928844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37607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/>
              <a:t> of ready threads, and it manipulates the bottom of the deque like a stack.</a:t>
            </a:r>
          </a:p>
        </p:txBody>
      </p:sp>
      <p:sp>
        <p:nvSpPr>
          <p:cNvPr id="537608" name="Oval 8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37609" name="Rectangle 9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10" name="Rectangle 10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11" name="Rectangle 11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12" name="Rectangle 12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37613" name="Rectangle 13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14" name="Oval 14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7615" name="Oval 15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7616" name="Oval 16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grpSp>
        <p:nvGrpSpPr>
          <p:cNvPr id="537617" name="Group 17"/>
          <p:cNvGrpSpPr>
            <a:grpSpLocks/>
          </p:cNvGrpSpPr>
          <p:nvPr/>
        </p:nvGrpSpPr>
        <p:grpSpPr bwMode="auto">
          <a:xfrm>
            <a:off x="644525" y="5221288"/>
            <a:ext cx="8058150" cy="1411287"/>
            <a:chOff x="406" y="3408"/>
            <a:chExt cx="5076" cy="889"/>
          </a:xfrm>
        </p:grpSpPr>
        <p:sp>
          <p:nvSpPr>
            <p:cNvPr id="537618" name="Text Box 18"/>
            <p:cNvSpPr txBox="1">
              <a:spLocks noChangeArrowheads="1"/>
            </p:cNvSpPr>
            <p:nvPr/>
          </p:nvSpPr>
          <p:spPr bwMode="auto">
            <a:xfrm>
              <a:off x="406" y="3408"/>
              <a:ext cx="3967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/>
                <a:t>When a processor runs out of work, it </a:t>
              </a:r>
              <a:r>
                <a:rPr lang="en-US" sz="3600" b="1" i="1">
                  <a:solidFill>
                    <a:schemeClr val="accent1"/>
                  </a:solidFill>
                </a:rPr>
                <a:t>steals</a:t>
              </a:r>
              <a:r>
                <a:rPr lang="en-US" sz="3600"/>
                <a:t> a thread from the top of a </a:t>
              </a:r>
              <a:r>
                <a:rPr lang="en-US" sz="3600" b="1" i="1">
                  <a:solidFill>
                    <a:srgbClr val="FF0066"/>
                  </a:solidFill>
                </a:rPr>
                <a:t>random</a:t>
              </a:r>
              <a:r>
                <a:rPr lang="en-US" sz="3600"/>
                <a:t> victim</a:t>
              </a:r>
              <a:r>
                <a:rPr lang="ja-JP" altLang="en-US" sz="3600">
                  <a:latin typeface="Arial"/>
                </a:rPr>
                <a:t>’</a:t>
              </a:r>
              <a:r>
                <a:rPr lang="en-US" sz="3600"/>
                <a:t>s deque.</a:t>
              </a:r>
            </a:p>
          </p:txBody>
        </p:sp>
        <p:graphicFrame>
          <p:nvGraphicFramePr>
            <p:cNvPr id="537619" name="Object 19"/>
            <p:cNvGraphicFramePr>
              <a:graphicFrameLocks noChangeAspect="1"/>
            </p:cNvGraphicFramePr>
            <p:nvPr/>
          </p:nvGraphicFramePr>
          <p:xfrm>
            <a:off x="4373" y="3597"/>
            <a:ext cx="1109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" name="Clip" r:id="rId4" imgW="4739760" imgH="2225520" progId="MS_ClipArt_Gallery.2">
                    <p:embed/>
                  </p:oleObj>
                </mc:Choice>
                <mc:Fallback>
                  <p:oleObj name="Clip" r:id="rId4" imgW="4739760" imgH="2225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" y="3597"/>
                          <a:ext cx="1109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7620" name="Rectangle 20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1" name="Rectangle 21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2" name="Rectangle 22"/>
          <p:cNvSpPr>
            <a:spLocks noChangeArrowheads="1"/>
          </p:cNvSpPr>
          <p:nvPr/>
        </p:nvSpPr>
        <p:spPr bwMode="auto">
          <a:xfrm>
            <a:off x="91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3" name="Rectangle 23"/>
          <p:cNvSpPr>
            <a:spLocks noChangeArrowheads="1"/>
          </p:cNvSpPr>
          <p:nvPr/>
        </p:nvSpPr>
        <p:spPr bwMode="auto">
          <a:xfrm>
            <a:off x="6629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4" name="Rectangle 24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5" name="Rectangle 25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6" name="Rectangle 26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7" name="Rectangle 27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8" name="Rectangle 28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7629" name="AutoShape 29"/>
          <p:cNvSpPr>
            <a:spLocks noChangeArrowheads="1"/>
          </p:cNvSpPr>
          <p:nvPr/>
        </p:nvSpPr>
        <p:spPr bwMode="auto">
          <a:xfrm>
            <a:off x="3657600" y="3544888"/>
            <a:ext cx="1524000" cy="762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/>
              <a:t>Steal!</a:t>
            </a:r>
          </a:p>
        </p:txBody>
      </p:sp>
    </p:spTree>
    <p:extLst>
      <p:ext uri="{BB962C8B-B14F-4D97-AF65-F5344CB8AC3E}">
        <p14:creationId xmlns:p14="http://schemas.microsoft.com/office/powerpoint/2010/main" val="452106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FE43AF47-FFAF-B846-B569-1EFA088440AC}" type="slidenum">
              <a:rPr lang="en-US"/>
              <a:pPr/>
              <a:t>58</a:t>
            </a:fld>
            <a:endParaRPr lang="en-US"/>
          </a:p>
        </p:txBody>
      </p:sp>
      <p:sp>
        <p:nvSpPr>
          <p:cNvPr id="539653" name="Rectangle 5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72" name="Rectangle 24"/>
          <p:cNvSpPr>
            <a:spLocks noChangeArrowheads="1"/>
          </p:cNvSpPr>
          <p:nvPr/>
        </p:nvSpPr>
        <p:spPr bwMode="auto">
          <a:xfrm>
            <a:off x="4724400" y="24780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39655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/>
              <a:t> of ready threads, and it manipulates the bottom of the deque like a stack.</a:t>
            </a:r>
          </a:p>
        </p:txBody>
      </p:sp>
      <p:sp>
        <p:nvSpPr>
          <p:cNvPr id="539656" name="Oval 8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39657" name="Rectangle 9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58" name="Rectangle 10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59" name="Rectangle 11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60" name="Rectangle 12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39661" name="Rectangle 13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62" name="Oval 14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9663" name="Oval 15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39664" name="Oval 16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grpSp>
        <p:nvGrpSpPr>
          <p:cNvPr id="539665" name="Group 17"/>
          <p:cNvGrpSpPr>
            <a:grpSpLocks/>
          </p:cNvGrpSpPr>
          <p:nvPr/>
        </p:nvGrpSpPr>
        <p:grpSpPr bwMode="auto">
          <a:xfrm>
            <a:off x="644525" y="5221288"/>
            <a:ext cx="8058150" cy="1411287"/>
            <a:chOff x="406" y="3408"/>
            <a:chExt cx="5076" cy="889"/>
          </a:xfrm>
        </p:grpSpPr>
        <p:sp>
          <p:nvSpPr>
            <p:cNvPr id="539666" name="Text Box 18"/>
            <p:cNvSpPr txBox="1">
              <a:spLocks noChangeArrowheads="1"/>
            </p:cNvSpPr>
            <p:nvPr/>
          </p:nvSpPr>
          <p:spPr bwMode="auto">
            <a:xfrm>
              <a:off x="406" y="3408"/>
              <a:ext cx="3967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/>
                <a:t>When a processor runs out of work, it </a:t>
              </a:r>
              <a:r>
                <a:rPr lang="en-US" sz="3600" b="1" i="1">
                  <a:solidFill>
                    <a:schemeClr val="accent1"/>
                  </a:solidFill>
                </a:rPr>
                <a:t>steals</a:t>
              </a:r>
              <a:r>
                <a:rPr lang="en-US" sz="3600"/>
                <a:t> a thread from the top of a </a:t>
              </a:r>
              <a:r>
                <a:rPr lang="en-US" sz="3600" b="1" i="1">
                  <a:solidFill>
                    <a:srgbClr val="FF0066"/>
                  </a:solidFill>
                </a:rPr>
                <a:t>random</a:t>
              </a:r>
              <a:r>
                <a:rPr lang="en-US" sz="3600"/>
                <a:t> victim</a:t>
              </a:r>
              <a:r>
                <a:rPr lang="ja-JP" altLang="en-US" sz="3600">
                  <a:latin typeface="Arial"/>
                </a:rPr>
                <a:t>’</a:t>
              </a:r>
              <a:r>
                <a:rPr lang="en-US" sz="3600"/>
                <a:t>s deque.</a:t>
              </a:r>
            </a:p>
          </p:txBody>
        </p:sp>
        <p:graphicFrame>
          <p:nvGraphicFramePr>
            <p:cNvPr id="539667" name="Object 19"/>
            <p:cNvGraphicFramePr>
              <a:graphicFrameLocks noChangeAspect="1"/>
            </p:cNvGraphicFramePr>
            <p:nvPr/>
          </p:nvGraphicFramePr>
          <p:xfrm>
            <a:off x="4373" y="3597"/>
            <a:ext cx="1109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" name="Clip" r:id="rId4" imgW="4739760" imgH="2225520" progId="MS_ClipArt_Gallery.2">
                    <p:embed/>
                  </p:oleObj>
                </mc:Choice>
                <mc:Fallback>
                  <p:oleObj name="Clip" r:id="rId4" imgW="4739760" imgH="2225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" y="3597"/>
                          <a:ext cx="1109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9668" name="Rectangle 20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69" name="Rectangle 21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70" name="Rectangle 22"/>
          <p:cNvSpPr>
            <a:spLocks noChangeArrowheads="1"/>
          </p:cNvSpPr>
          <p:nvPr/>
        </p:nvSpPr>
        <p:spPr bwMode="auto">
          <a:xfrm>
            <a:off x="91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71" name="Rectangle 23"/>
          <p:cNvSpPr>
            <a:spLocks noChangeArrowheads="1"/>
          </p:cNvSpPr>
          <p:nvPr/>
        </p:nvSpPr>
        <p:spPr bwMode="auto">
          <a:xfrm>
            <a:off x="6629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73" name="Rectangle 25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74" name="Rectangle 26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75" name="Rectangle 27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39676" name="Rectangle 28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5433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0481E-7 L -0.20416 -8.048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9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7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July 13, 2006      </a:t>
            </a:r>
            <a:fld id="{75A0DFA1-7774-8941-B1DF-F0C7E72831D8}" type="slidenum">
              <a:rPr lang="en-US"/>
              <a:pPr/>
              <a:t>59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325"/>
            <a:ext cx="9144000" cy="549275"/>
          </a:xfrm>
        </p:spPr>
        <p:txBody>
          <a:bodyPr/>
          <a:lstStyle/>
          <a:p>
            <a:r>
              <a:rPr lang="en-US"/>
              <a:t>Cilk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Work-Stealing Scheduler</a:t>
            </a: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8486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/>
              <a:t>Each processor maintains a </a:t>
            </a:r>
            <a:r>
              <a:rPr lang="en-US" sz="3600" b="1" i="1">
                <a:solidFill>
                  <a:schemeClr val="accent1"/>
                </a:solidFill>
              </a:rPr>
              <a:t>work deque</a:t>
            </a:r>
            <a:r>
              <a:rPr lang="en-US" sz="3600"/>
              <a:t> of ready threads, and it manipulates the bottom of the deque like a stack.</a:t>
            </a:r>
          </a:p>
        </p:txBody>
      </p:sp>
      <p:sp>
        <p:nvSpPr>
          <p:cNvPr id="541700" name="Oval 4"/>
          <p:cNvSpPr>
            <a:spLocks noChangeArrowheads="1"/>
          </p:cNvSpPr>
          <p:nvPr/>
        </p:nvSpPr>
        <p:spPr bwMode="auto">
          <a:xfrm>
            <a:off x="99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  <a:endParaRPr lang="en-US" sz="3600"/>
          </a:p>
        </p:txBody>
      </p:sp>
      <p:sp>
        <p:nvSpPr>
          <p:cNvPr id="541701" name="Rectangle 5"/>
          <p:cNvSpPr>
            <a:spLocks noChangeArrowheads="1"/>
          </p:cNvSpPr>
          <p:nvPr/>
        </p:nvSpPr>
        <p:spPr bwMode="auto">
          <a:xfrm>
            <a:off x="914400" y="2173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02" name="Rectangle 6"/>
          <p:cNvSpPr>
            <a:spLocks noChangeArrowheads="1"/>
          </p:cNvSpPr>
          <p:nvPr/>
        </p:nvSpPr>
        <p:spPr bwMode="auto">
          <a:xfrm>
            <a:off x="914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03" name="Rectangle 7"/>
          <p:cNvSpPr>
            <a:spLocks noChangeArrowheads="1"/>
          </p:cNvSpPr>
          <p:nvPr/>
        </p:nvSpPr>
        <p:spPr bwMode="auto">
          <a:xfrm>
            <a:off x="91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04" name="Rectangle 8"/>
          <p:cNvSpPr>
            <a:spLocks noChangeArrowheads="1"/>
          </p:cNvSpPr>
          <p:nvPr/>
        </p:nvSpPr>
        <p:spPr bwMode="auto">
          <a:xfrm>
            <a:off x="91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fr-FR" sz="3600"/>
          </a:p>
        </p:txBody>
      </p:sp>
      <p:sp>
        <p:nvSpPr>
          <p:cNvPr id="541705" name="Rectangle 9"/>
          <p:cNvSpPr>
            <a:spLocks noChangeArrowheads="1"/>
          </p:cNvSpPr>
          <p:nvPr/>
        </p:nvSpPr>
        <p:spPr bwMode="auto">
          <a:xfrm>
            <a:off x="91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06" name="Rectangle 10"/>
          <p:cNvSpPr>
            <a:spLocks noChangeArrowheads="1"/>
          </p:cNvSpPr>
          <p:nvPr/>
        </p:nvSpPr>
        <p:spPr bwMode="auto">
          <a:xfrm>
            <a:off x="914400" y="36972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07" name="Oval 11"/>
          <p:cNvSpPr>
            <a:spLocks noChangeArrowheads="1"/>
          </p:cNvSpPr>
          <p:nvPr/>
        </p:nvSpPr>
        <p:spPr bwMode="auto">
          <a:xfrm>
            <a:off x="289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41708" name="Rectangle 12"/>
          <p:cNvSpPr>
            <a:spLocks noChangeArrowheads="1"/>
          </p:cNvSpPr>
          <p:nvPr/>
        </p:nvSpPr>
        <p:spPr bwMode="auto">
          <a:xfrm>
            <a:off x="2819400" y="24780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17088" dir="2436078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09" name="Rectangle 13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17088" dir="2436078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10" name="Rectangle 14"/>
          <p:cNvSpPr>
            <a:spLocks noChangeArrowheads="1"/>
          </p:cNvSpPr>
          <p:nvPr/>
        </p:nvSpPr>
        <p:spPr bwMode="auto">
          <a:xfrm>
            <a:off x="281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11" name="Oval 15"/>
          <p:cNvSpPr>
            <a:spLocks noChangeArrowheads="1"/>
          </p:cNvSpPr>
          <p:nvPr/>
        </p:nvSpPr>
        <p:spPr bwMode="auto">
          <a:xfrm>
            <a:off x="6705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41712" name="Oval 16"/>
          <p:cNvSpPr>
            <a:spLocks noChangeArrowheads="1"/>
          </p:cNvSpPr>
          <p:nvPr/>
        </p:nvSpPr>
        <p:spPr bwMode="auto">
          <a:xfrm>
            <a:off x="4800600" y="4230688"/>
            <a:ext cx="838200" cy="838200"/>
          </a:xfrm>
          <a:prstGeom prst="ellipse">
            <a:avLst/>
          </a:prstGeom>
          <a:solidFill>
            <a:schemeClr val="fol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i="1"/>
              <a:t>P</a:t>
            </a:r>
          </a:p>
        </p:txBody>
      </p:sp>
      <p:sp>
        <p:nvSpPr>
          <p:cNvPr id="541713" name="Rectangle 17"/>
          <p:cNvSpPr>
            <a:spLocks noChangeArrowheads="1"/>
          </p:cNvSpPr>
          <p:nvPr/>
        </p:nvSpPr>
        <p:spPr bwMode="auto">
          <a:xfrm>
            <a:off x="4724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14" name="Rectangle 18"/>
          <p:cNvSpPr>
            <a:spLocks noChangeArrowheads="1"/>
          </p:cNvSpPr>
          <p:nvPr/>
        </p:nvSpPr>
        <p:spPr bwMode="auto">
          <a:xfrm>
            <a:off x="4724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15" name="Rectangle 19"/>
          <p:cNvSpPr>
            <a:spLocks noChangeArrowheads="1"/>
          </p:cNvSpPr>
          <p:nvPr/>
        </p:nvSpPr>
        <p:spPr bwMode="auto">
          <a:xfrm>
            <a:off x="4724400" y="33924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16" name="Rectangle 20"/>
          <p:cNvSpPr>
            <a:spLocks noChangeArrowheads="1"/>
          </p:cNvSpPr>
          <p:nvPr/>
        </p:nvSpPr>
        <p:spPr bwMode="auto">
          <a:xfrm>
            <a:off x="4724400" y="36972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17" name="Rectangle 21"/>
          <p:cNvSpPr>
            <a:spLocks noChangeArrowheads="1"/>
          </p:cNvSpPr>
          <p:nvPr/>
        </p:nvSpPr>
        <p:spPr bwMode="auto">
          <a:xfrm>
            <a:off x="6629400" y="27828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41718" name="Rectangle 22"/>
          <p:cNvSpPr>
            <a:spLocks noChangeArrowheads="1"/>
          </p:cNvSpPr>
          <p:nvPr/>
        </p:nvSpPr>
        <p:spPr bwMode="auto">
          <a:xfrm>
            <a:off x="6629400" y="3087688"/>
            <a:ext cx="990600" cy="304800"/>
          </a:xfrm>
          <a:prstGeom prst="rect">
            <a:avLst/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41719" name="Group 23"/>
          <p:cNvGrpSpPr>
            <a:grpSpLocks/>
          </p:cNvGrpSpPr>
          <p:nvPr/>
        </p:nvGrpSpPr>
        <p:grpSpPr bwMode="auto">
          <a:xfrm>
            <a:off x="914400" y="3392488"/>
            <a:ext cx="6705600" cy="609600"/>
            <a:chOff x="576" y="2256"/>
            <a:chExt cx="4224" cy="384"/>
          </a:xfrm>
        </p:grpSpPr>
        <p:sp>
          <p:nvSpPr>
            <p:cNvPr id="541720" name="Rectangle 24"/>
            <p:cNvSpPr>
              <a:spLocks noChangeArrowheads="1"/>
            </p:cNvSpPr>
            <p:nvPr/>
          </p:nvSpPr>
          <p:spPr bwMode="auto">
            <a:xfrm>
              <a:off x="576" y="2448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1721" name="Rectangle 25"/>
            <p:cNvSpPr>
              <a:spLocks noChangeArrowheads="1"/>
            </p:cNvSpPr>
            <p:nvPr/>
          </p:nvSpPr>
          <p:spPr bwMode="auto">
            <a:xfrm>
              <a:off x="4176" y="2256"/>
              <a:ext cx="624" cy="19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41722" name="Group 26"/>
          <p:cNvGrpSpPr>
            <a:grpSpLocks/>
          </p:cNvGrpSpPr>
          <p:nvPr/>
        </p:nvGrpSpPr>
        <p:grpSpPr bwMode="auto">
          <a:xfrm>
            <a:off x="644525" y="5221288"/>
            <a:ext cx="8058150" cy="1411287"/>
            <a:chOff x="406" y="3408"/>
            <a:chExt cx="5076" cy="889"/>
          </a:xfrm>
        </p:grpSpPr>
        <p:sp>
          <p:nvSpPr>
            <p:cNvPr id="541723" name="Text Box 27"/>
            <p:cNvSpPr txBox="1">
              <a:spLocks noChangeArrowheads="1"/>
            </p:cNvSpPr>
            <p:nvPr/>
          </p:nvSpPr>
          <p:spPr bwMode="auto">
            <a:xfrm>
              <a:off x="406" y="3408"/>
              <a:ext cx="3967" cy="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/>
                <a:t>When a processor runs out of work, it </a:t>
              </a:r>
              <a:r>
                <a:rPr lang="en-US" sz="3600" b="1" i="1">
                  <a:solidFill>
                    <a:schemeClr val="accent1"/>
                  </a:solidFill>
                </a:rPr>
                <a:t>steals</a:t>
              </a:r>
              <a:r>
                <a:rPr lang="en-US" sz="3600"/>
                <a:t> a thread from the top of a </a:t>
              </a:r>
              <a:r>
                <a:rPr lang="en-US" sz="3600" b="1" i="1">
                  <a:solidFill>
                    <a:srgbClr val="FF0066"/>
                  </a:solidFill>
                </a:rPr>
                <a:t>random</a:t>
              </a:r>
              <a:r>
                <a:rPr lang="en-US" sz="3600"/>
                <a:t> victim</a:t>
              </a:r>
              <a:r>
                <a:rPr lang="ja-JP" altLang="en-US" sz="3600">
                  <a:latin typeface="Arial"/>
                </a:rPr>
                <a:t>’</a:t>
              </a:r>
              <a:r>
                <a:rPr lang="en-US" sz="3600"/>
                <a:t>s deque.</a:t>
              </a:r>
            </a:p>
          </p:txBody>
        </p:sp>
        <p:graphicFrame>
          <p:nvGraphicFramePr>
            <p:cNvPr id="541724" name="Object 28"/>
            <p:cNvGraphicFramePr>
              <a:graphicFrameLocks noChangeAspect="1"/>
            </p:cNvGraphicFramePr>
            <p:nvPr/>
          </p:nvGraphicFramePr>
          <p:xfrm>
            <a:off x="4373" y="3597"/>
            <a:ext cx="1109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" name="Clip" r:id="rId4" imgW="4739760" imgH="2225520" progId="MS_ClipArt_Gallery.2">
                    <p:embed/>
                  </p:oleObj>
                </mc:Choice>
                <mc:Fallback>
                  <p:oleObj name="Clip" r:id="rId4" imgW="4739760" imgH="2225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" y="3597"/>
                          <a:ext cx="1109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1725" name="AutoShape 29"/>
          <p:cNvSpPr>
            <a:spLocks noChangeArrowheads="1"/>
          </p:cNvSpPr>
          <p:nvPr/>
        </p:nvSpPr>
        <p:spPr bwMode="auto">
          <a:xfrm>
            <a:off x="3657600" y="3544888"/>
            <a:ext cx="1524000" cy="762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/>
              <a:t>Spawn!</a:t>
            </a:r>
          </a:p>
        </p:txBody>
      </p:sp>
    </p:spTree>
    <p:extLst>
      <p:ext uri="{BB962C8B-B14F-4D97-AF65-F5344CB8AC3E}">
        <p14:creationId xmlns:p14="http://schemas.microsoft.com/office/powerpoint/2010/main" val="754304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4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09" grpId="0" animBg="1"/>
      <p:bldP spid="541710" grpId="0" animBg="1"/>
      <p:bldP spid="54172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Optimisation ;-)</a:t>
            </a:r>
            <a:br>
              <a:rPr lang="fr-FR" dirty="0" smtClean="0"/>
            </a:br>
            <a:r>
              <a:rPr lang="fr-FR" sz="2700" dirty="0" err="1" smtClean="0"/>
              <a:t>opteron</a:t>
            </a:r>
            <a:r>
              <a:rPr lang="fr-FR" sz="2700" dirty="0" smtClean="0"/>
              <a:t> 48 cœurs</a:t>
            </a:r>
            <a:br>
              <a:rPr lang="fr-FR" sz="2700" dirty="0" smtClean="0"/>
            </a:br>
            <a:endParaRPr lang="fr-FR" sz="2700" dirty="0"/>
          </a:p>
        </p:txBody>
      </p:sp>
      <p:sp>
        <p:nvSpPr>
          <p:cNvPr id="7" name="Rectangle 6"/>
          <p:cNvSpPr/>
          <p:nvPr/>
        </p:nvSpPr>
        <p:spPr>
          <a:xfrm>
            <a:off x="556727" y="995553"/>
            <a:ext cx="6331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#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pragma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omp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task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shared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fr-FR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x,n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if (n &gt; </a:t>
            </a:r>
            <a:r>
              <a:rPr lang="fr-FR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cut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5076" y="1608458"/>
            <a:ext cx="150516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558ED5"/>
                </a:solidFill>
              </a:rPr>
              <a:t>Ticks</a:t>
            </a:r>
            <a:r>
              <a:rPr lang="fr-FR" dirty="0">
                <a:solidFill>
                  <a:srgbClr val="558ED5"/>
                </a:solidFill>
              </a:rPr>
              <a:t>   #c </a:t>
            </a:r>
            <a:r>
              <a:rPr lang="fr-FR" dirty="0" err="1">
                <a:solidFill>
                  <a:srgbClr val="558ED5"/>
                </a:solidFill>
              </a:rPr>
              <a:t>cut</a:t>
            </a:r>
            <a:endParaRPr lang="fr-FR" dirty="0">
              <a:solidFill>
                <a:srgbClr val="558ED5"/>
              </a:solidFill>
            </a:endParaRPr>
          </a:p>
          <a:p>
            <a:r>
              <a:rPr lang="fr-FR" dirty="0" smtClean="0">
                <a:solidFill>
                  <a:srgbClr val="558ED5"/>
                </a:solidFill>
              </a:rPr>
              <a:t>12433 </a:t>
            </a:r>
            <a:r>
              <a:rPr lang="fr-FR" dirty="0">
                <a:solidFill>
                  <a:srgbClr val="558ED5"/>
                </a:solidFill>
              </a:rPr>
              <a:t>37 22</a:t>
            </a:r>
          </a:p>
          <a:p>
            <a:r>
              <a:rPr lang="fr-FR" dirty="0">
                <a:solidFill>
                  <a:srgbClr val="558ED5"/>
                </a:solidFill>
              </a:rPr>
              <a:t>12717 31 24</a:t>
            </a:r>
          </a:p>
          <a:p>
            <a:r>
              <a:rPr lang="fr-FR" dirty="0">
                <a:solidFill>
                  <a:srgbClr val="558ED5"/>
                </a:solidFill>
              </a:rPr>
              <a:t>12834 33 24</a:t>
            </a:r>
          </a:p>
          <a:p>
            <a:r>
              <a:rPr lang="fr-FR" dirty="0">
                <a:solidFill>
                  <a:srgbClr val="558ED5"/>
                </a:solidFill>
              </a:rPr>
              <a:t>12994 35 24</a:t>
            </a:r>
          </a:p>
          <a:p>
            <a:r>
              <a:rPr lang="fr-FR" dirty="0">
                <a:solidFill>
                  <a:srgbClr val="558ED5"/>
                </a:solidFill>
              </a:rPr>
              <a:t>13075 34 24</a:t>
            </a:r>
          </a:p>
          <a:p>
            <a:r>
              <a:rPr lang="fr-FR" dirty="0">
                <a:solidFill>
                  <a:srgbClr val="558ED5"/>
                </a:solidFill>
              </a:rPr>
              <a:t>13115 32 24</a:t>
            </a:r>
          </a:p>
          <a:p>
            <a:r>
              <a:rPr lang="fr-FR" dirty="0">
                <a:solidFill>
                  <a:srgbClr val="558ED5"/>
                </a:solidFill>
              </a:rPr>
              <a:t>13206 44 22</a:t>
            </a:r>
          </a:p>
          <a:p>
            <a:r>
              <a:rPr lang="fr-FR" dirty="0">
                <a:solidFill>
                  <a:srgbClr val="558ED5"/>
                </a:solidFill>
              </a:rPr>
              <a:t>13221 37 24</a:t>
            </a:r>
          </a:p>
          <a:p>
            <a:r>
              <a:rPr lang="fr-FR" dirty="0">
                <a:solidFill>
                  <a:srgbClr val="558ED5"/>
                </a:solidFill>
              </a:rPr>
              <a:t>13308 43 </a:t>
            </a:r>
            <a:r>
              <a:rPr lang="fr-FR" dirty="0" smtClean="0">
                <a:solidFill>
                  <a:srgbClr val="558ED5"/>
                </a:solidFill>
              </a:rPr>
              <a:t>22</a:t>
            </a:r>
          </a:p>
          <a:p>
            <a:r>
              <a:rPr lang="fr-FR" dirty="0" smtClean="0">
                <a:solidFill>
                  <a:srgbClr val="558ED5"/>
                </a:solidFill>
              </a:rPr>
              <a:t>…</a:t>
            </a:r>
          </a:p>
          <a:p>
            <a:r>
              <a:rPr lang="da-DK" dirty="0">
                <a:solidFill>
                  <a:srgbClr val="558ED5"/>
                </a:solidFill>
              </a:rPr>
              <a:t>162846 1 17</a:t>
            </a:r>
          </a:p>
          <a:p>
            <a:r>
              <a:rPr lang="da-DK" dirty="0">
                <a:solidFill>
                  <a:srgbClr val="558ED5"/>
                </a:solidFill>
              </a:rPr>
              <a:t>163027 1 22</a:t>
            </a:r>
          </a:p>
          <a:p>
            <a:r>
              <a:rPr lang="da-DK" dirty="0">
                <a:solidFill>
                  <a:srgbClr val="558ED5"/>
                </a:solidFill>
              </a:rPr>
              <a:t>163029 1 21</a:t>
            </a:r>
          </a:p>
          <a:p>
            <a:r>
              <a:rPr lang="da-DK" dirty="0">
                <a:solidFill>
                  <a:srgbClr val="558ED5"/>
                </a:solidFill>
              </a:rPr>
              <a:t>163459 1 18</a:t>
            </a:r>
          </a:p>
          <a:p>
            <a:r>
              <a:rPr lang="da-DK" dirty="0">
                <a:solidFill>
                  <a:srgbClr val="558ED5"/>
                </a:solidFill>
              </a:rPr>
              <a:t>164070 1 28</a:t>
            </a:r>
          </a:p>
          <a:p>
            <a:r>
              <a:rPr lang="da-DK" dirty="0">
                <a:solidFill>
                  <a:srgbClr val="558ED5"/>
                </a:solidFill>
              </a:rPr>
              <a:t>164882 1 </a:t>
            </a:r>
            <a:r>
              <a:rPr lang="da-DK" dirty="0" smtClean="0">
                <a:solidFill>
                  <a:srgbClr val="558ED5"/>
                </a:solidFill>
              </a:rPr>
              <a:t>29</a:t>
            </a:r>
            <a:endParaRPr lang="da-DK" dirty="0">
              <a:solidFill>
                <a:srgbClr val="558ED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1544" y="2340998"/>
            <a:ext cx="144928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953735"/>
                </a:solidFill>
              </a:rPr>
              <a:t>Ticks</a:t>
            </a:r>
            <a:r>
              <a:rPr lang="fr-FR" dirty="0">
                <a:solidFill>
                  <a:srgbClr val="953735"/>
                </a:solidFill>
              </a:rPr>
              <a:t> </a:t>
            </a:r>
            <a:r>
              <a:rPr lang="fr-FR" dirty="0" smtClean="0">
                <a:solidFill>
                  <a:srgbClr val="953735"/>
                </a:solidFill>
              </a:rPr>
              <a:t> </a:t>
            </a:r>
            <a:r>
              <a:rPr lang="fr-FR" dirty="0">
                <a:solidFill>
                  <a:srgbClr val="953735"/>
                </a:solidFill>
              </a:rPr>
              <a:t>#c </a:t>
            </a:r>
            <a:r>
              <a:rPr lang="fr-FR" dirty="0" err="1">
                <a:solidFill>
                  <a:srgbClr val="953735"/>
                </a:solidFill>
              </a:rPr>
              <a:t>cut</a:t>
            </a:r>
            <a:endParaRPr lang="fr-FR" dirty="0">
              <a:solidFill>
                <a:srgbClr val="953735"/>
              </a:solidFill>
            </a:endParaRPr>
          </a:p>
          <a:p>
            <a:r>
              <a:rPr lang="fr-FR" dirty="0" smtClean="0">
                <a:solidFill>
                  <a:srgbClr val="953735"/>
                </a:solidFill>
              </a:rPr>
              <a:t>3059 </a:t>
            </a:r>
            <a:r>
              <a:rPr lang="fr-FR" dirty="0">
                <a:solidFill>
                  <a:srgbClr val="953735"/>
                </a:solidFill>
              </a:rPr>
              <a:t>11 26</a:t>
            </a:r>
          </a:p>
          <a:p>
            <a:r>
              <a:rPr lang="fr-FR" dirty="0">
                <a:solidFill>
                  <a:srgbClr val="953735"/>
                </a:solidFill>
              </a:rPr>
              <a:t>3078 15 24</a:t>
            </a:r>
          </a:p>
          <a:p>
            <a:r>
              <a:rPr lang="fr-FR" dirty="0">
                <a:solidFill>
                  <a:srgbClr val="953735"/>
                </a:solidFill>
              </a:rPr>
              <a:t>3262 13 24</a:t>
            </a:r>
          </a:p>
          <a:p>
            <a:r>
              <a:rPr lang="fr-FR" dirty="0">
                <a:solidFill>
                  <a:srgbClr val="953735"/>
                </a:solidFill>
              </a:rPr>
              <a:t>3265 13 26</a:t>
            </a:r>
          </a:p>
          <a:p>
            <a:r>
              <a:rPr lang="fr-FR" dirty="0">
                <a:solidFill>
                  <a:srgbClr val="953735"/>
                </a:solidFill>
              </a:rPr>
              <a:t>3279 10 24</a:t>
            </a:r>
          </a:p>
          <a:p>
            <a:r>
              <a:rPr lang="fr-FR" dirty="0">
                <a:solidFill>
                  <a:srgbClr val="953735"/>
                </a:solidFill>
              </a:rPr>
              <a:t>3298 20 25</a:t>
            </a:r>
          </a:p>
          <a:p>
            <a:r>
              <a:rPr lang="fr-FR" dirty="0" smtClean="0">
                <a:solidFill>
                  <a:srgbClr val="953735"/>
                </a:solidFill>
              </a:rPr>
              <a:t>3312 18 24</a:t>
            </a:r>
          </a:p>
          <a:p>
            <a:r>
              <a:rPr lang="fr-FR" dirty="0" smtClean="0">
                <a:solidFill>
                  <a:srgbClr val="953735"/>
                </a:solidFill>
              </a:rPr>
              <a:t>3320 17 24</a:t>
            </a:r>
          </a:p>
          <a:p>
            <a:r>
              <a:rPr lang="fr-FR" dirty="0" smtClean="0">
                <a:solidFill>
                  <a:srgbClr val="953735"/>
                </a:solidFill>
              </a:rPr>
              <a:t>…</a:t>
            </a:r>
          </a:p>
          <a:p>
            <a:r>
              <a:rPr lang="fr-FR" dirty="0">
                <a:solidFill>
                  <a:srgbClr val="953735"/>
                </a:solidFill>
              </a:rPr>
              <a:t>128456 44 15</a:t>
            </a:r>
          </a:p>
          <a:p>
            <a:r>
              <a:rPr lang="fr-FR" dirty="0">
                <a:solidFill>
                  <a:srgbClr val="953735"/>
                </a:solidFill>
              </a:rPr>
              <a:t>132008 47 15</a:t>
            </a:r>
          </a:p>
          <a:p>
            <a:r>
              <a:rPr lang="fr-FR" dirty="0">
                <a:solidFill>
                  <a:srgbClr val="953735"/>
                </a:solidFill>
              </a:rPr>
              <a:t>140872 48 15</a:t>
            </a:r>
          </a:p>
          <a:p>
            <a:r>
              <a:rPr lang="fr-FR" dirty="0">
                <a:solidFill>
                  <a:srgbClr val="953735"/>
                </a:solidFill>
              </a:rPr>
              <a:t>141058 45 15</a:t>
            </a:r>
          </a:p>
          <a:p>
            <a:r>
              <a:rPr lang="fr-FR" dirty="0">
                <a:solidFill>
                  <a:srgbClr val="953735"/>
                </a:solidFill>
              </a:rPr>
              <a:t>149382 46 15</a:t>
            </a:r>
          </a:p>
          <a:p>
            <a:endParaRPr lang="fr-FR" dirty="0" smtClean="0">
              <a:solidFill>
                <a:srgbClr val="953735"/>
              </a:solidFill>
            </a:endParaRPr>
          </a:p>
          <a:p>
            <a:endParaRPr lang="fr-FR" dirty="0" smtClean="0">
              <a:solidFill>
                <a:srgbClr val="95373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42722" y="1713218"/>
            <a:ext cx="6331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If (n &lt;= </a:t>
            </a:r>
            <a:r>
              <a:rPr lang="fr-FR" sz="2800" dirty="0" err="1" smtClean="0">
                <a:solidFill>
                  <a:schemeClr val="accent2">
                    <a:lumMod val="75000"/>
                  </a:schemeClr>
                </a:solidFill>
              </a:rPr>
              <a:t>cut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fr-FR" sz="2800" dirty="0" err="1" smtClean="0">
                <a:solidFill>
                  <a:schemeClr val="accent2">
                    <a:lumMod val="75000"/>
                  </a:schemeClr>
                </a:solidFill>
              </a:rPr>
              <a:t>fib_seq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(n)</a:t>
            </a:r>
            <a:endParaRPr lang="fr-F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06536"/>
              </p:ext>
            </p:extLst>
          </p:nvPr>
        </p:nvGraphicFramePr>
        <p:xfrm>
          <a:off x="5688864" y="2422631"/>
          <a:ext cx="1651000" cy="2981412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</a:tblGrid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#tâches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6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98819" y="6454660"/>
            <a:ext cx="101599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(</a:t>
            </a:r>
            <a:r>
              <a:rPr lang="nl-NL" sz="1600" dirty="0" err="1"/>
              <a:t>for</a:t>
            </a:r>
            <a:r>
              <a:rPr lang="nl-NL" sz="1600" dirty="0"/>
              <a:t> j in $(</a:t>
            </a:r>
            <a:r>
              <a:rPr lang="nl-NL" sz="1600" dirty="0" err="1"/>
              <a:t>seq</a:t>
            </a:r>
            <a:r>
              <a:rPr lang="nl-NL" sz="1600" dirty="0"/>
              <a:t> 15 29); do  </a:t>
            </a:r>
            <a:r>
              <a:rPr lang="nl-NL" sz="1600" dirty="0" err="1"/>
              <a:t>for</a:t>
            </a:r>
            <a:r>
              <a:rPr lang="nl-NL" sz="1600" dirty="0"/>
              <a:t> i in $(</a:t>
            </a:r>
            <a:r>
              <a:rPr lang="nl-NL" sz="1600" dirty="0" err="1"/>
              <a:t>seq</a:t>
            </a:r>
            <a:r>
              <a:rPr lang="nl-NL" sz="1600" dirty="0"/>
              <a:t> 48); do OMP_NUM_THREADS=$i .</a:t>
            </a:r>
            <a:r>
              <a:rPr lang="nl-NL" sz="1600" dirty="0" smtClean="0"/>
              <a:t>/</a:t>
            </a:r>
            <a:r>
              <a:rPr lang="nl-NL" sz="1600" dirty="0" err="1" smtClean="0"/>
              <a:t>fibo</a:t>
            </a:r>
            <a:r>
              <a:rPr lang="nl-NL" sz="1600" dirty="0" smtClean="0"/>
              <a:t> </a:t>
            </a:r>
            <a:r>
              <a:rPr lang="nl-NL" sz="1600" dirty="0"/>
              <a:t>30 $j ; </a:t>
            </a:r>
            <a:r>
              <a:rPr lang="nl-NL" sz="1600" dirty="0" err="1"/>
              <a:t>done</a:t>
            </a:r>
            <a:r>
              <a:rPr lang="nl-NL" sz="1600" dirty="0"/>
              <a:t> ; </a:t>
            </a:r>
            <a:r>
              <a:rPr lang="nl-NL" sz="1600" dirty="0" err="1"/>
              <a:t>done</a:t>
            </a:r>
            <a:r>
              <a:rPr lang="nl-NL" sz="1600" dirty="0"/>
              <a:t>) &gt; out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6125882" y="5948108"/>
            <a:ext cx="1912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Séquentiel 14318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722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Intel TBB</a:t>
            </a:r>
            <a:br>
              <a:rPr lang="fr-FR" dirty="0" smtClean="0"/>
            </a:br>
            <a:r>
              <a:rPr lang="fr-FR" dirty="0" smtClean="0"/>
              <a:t>thread building blocks	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38824"/>
            <a:ext cx="8229600" cy="3287339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da-DK" sz="3600" dirty="0" smtClean="0"/>
              <a:t>TBB = </a:t>
            </a:r>
            <a:r>
              <a:rPr lang="da-DK" sz="3600" dirty="0" err="1" smtClean="0"/>
              <a:t>cilk</a:t>
            </a:r>
            <a:r>
              <a:rPr lang="da-DK" sz="3600" dirty="0" smtClean="0"/>
              <a:t> + </a:t>
            </a:r>
            <a:r>
              <a:rPr lang="da-DK" sz="3600" dirty="0" err="1" smtClean="0"/>
              <a:t>OpenMP</a:t>
            </a:r>
            <a:r>
              <a:rPr lang="da-DK" sz="3600" dirty="0" smtClean="0"/>
              <a:t> + </a:t>
            </a:r>
            <a:r>
              <a:rPr lang="da-DK" sz="3600" dirty="0" err="1" smtClean="0"/>
              <a:t>c++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2961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Intel TBB</a:t>
            </a:r>
            <a:br>
              <a:rPr lang="fr-FR" dirty="0" smtClean="0"/>
            </a:br>
            <a:r>
              <a:rPr lang="fr-FR" dirty="0" err="1" smtClean="0"/>
              <a:t>parallel_for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fr-FR" sz="1600" b="1" dirty="0" err="1">
                <a:solidFill>
                  <a:srgbClr val="FF0000"/>
                </a:solidFill>
              </a:rPr>
              <a:t>void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err="1">
                <a:solidFill>
                  <a:srgbClr val="FF0000"/>
                </a:solidFill>
              </a:rPr>
              <a:t>operator</a:t>
            </a:r>
            <a:r>
              <a:rPr lang="fr-FR" sz="1600" b="1" dirty="0">
                <a:solidFill>
                  <a:srgbClr val="FF0000"/>
                </a:solidFill>
              </a:rPr>
              <a:t>() (</a:t>
            </a:r>
            <a:r>
              <a:rPr lang="fr-FR" sz="1600" b="1" dirty="0" err="1">
                <a:solidFill>
                  <a:srgbClr val="FF0000"/>
                </a:solidFill>
              </a:rPr>
              <a:t>const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err="1">
                <a:solidFill>
                  <a:srgbClr val="FF0000"/>
                </a:solidFill>
              </a:rPr>
              <a:t>blocked_range</a:t>
            </a:r>
            <a:r>
              <a:rPr lang="fr-FR" sz="1600" b="1" dirty="0">
                <a:solidFill>
                  <a:srgbClr val="FF0000"/>
                </a:solidFill>
              </a:rPr>
              <a:t>&lt;</a:t>
            </a:r>
            <a:r>
              <a:rPr lang="fr-FR" sz="1600" b="1" dirty="0" err="1">
                <a:solidFill>
                  <a:srgbClr val="FF0000"/>
                </a:solidFill>
              </a:rPr>
              <a:t>int</a:t>
            </a:r>
            <a:r>
              <a:rPr lang="fr-FR" sz="1600" b="1" dirty="0">
                <a:solidFill>
                  <a:srgbClr val="FF0000"/>
                </a:solidFill>
              </a:rPr>
              <a:t>&gt;&amp; r) </a:t>
            </a:r>
            <a:r>
              <a:rPr lang="fr-FR" sz="1600" b="1" dirty="0" err="1">
                <a:solidFill>
                  <a:srgbClr val="FF0000"/>
                </a:solidFill>
              </a:rPr>
              <a:t>const</a:t>
            </a:r>
            <a:r>
              <a:rPr lang="fr-FR" sz="1600" b="1" dirty="0">
                <a:solidFill>
                  <a:srgbClr val="FF0000"/>
                </a:solidFill>
              </a:rPr>
              <a:t> {</a:t>
            </a:r>
          </a:p>
          <a:p>
            <a:pPr marL="0" indent="0">
              <a:buNone/>
            </a:pPr>
            <a:r>
              <a:rPr lang="fr-FR" sz="1600" dirty="0"/>
              <a:t>if (</a:t>
            </a:r>
            <a:r>
              <a:rPr lang="fr-FR" sz="1600" dirty="0" err="1"/>
              <a:t>length</a:t>
            </a:r>
            <a:r>
              <a:rPr lang="fr-FR" sz="1600" dirty="0"/>
              <a:t> &gt;= minimum) return 0;</a:t>
            </a:r>
          </a:p>
          <a:p>
            <a:pPr marL="0" indent="0">
              <a:buNone/>
            </a:pPr>
            <a:r>
              <a:rPr lang="fr-FR" sz="1600" dirty="0"/>
              <a:t>if(</a:t>
            </a:r>
            <a:r>
              <a:rPr lang="fr-FR" sz="1600" dirty="0" err="1"/>
              <a:t>hops</a:t>
            </a:r>
            <a:r>
              <a:rPr lang="fr-FR" sz="1600" dirty="0"/>
              <a:t>==n){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if </a:t>
            </a:r>
            <a:r>
              <a:rPr lang="fr-FR" sz="1600" dirty="0"/>
              <a:t>(</a:t>
            </a:r>
            <a:r>
              <a:rPr lang="fr-FR" sz="1600" dirty="0" err="1"/>
              <a:t>length</a:t>
            </a:r>
            <a:r>
              <a:rPr lang="fr-FR" sz="1600" dirty="0"/>
              <a:t> &lt; minimum) {</a:t>
            </a:r>
          </a:p>
          <a:p>
            <a:pPr marL="0" indent="0">
              <a:buNone/>
            </a:pPr>
            <a:r>
              <a:rPr lang="fr-FR" sz="1600" dirty="0" smtClean="0"/>
              <a:t>     </a:t>
            </a:r>
            <a:r>
              <a:rPr lang="fr-FR" sz="1600" b="1" dirty="0" err="1" smtClean="0">
                <a:solidFill>
                  <a:srgbClr val="FF0000"/>
                </a:solidFill>
              </a:rPr>
              <a:t>MutexType</a:t>
            </a:r>
            <a:r>
              <a:rPr lang="fr-FR" sz="1600" b="1" dirty="0">
                <a:solidFill>
                  <a:srgbClr val="FF0000"/>
                </a:solidFill>
              </a:rPr>
              <a:t>::</a:t>
            </a:r>
            <a:r>
              <a:rPr lang="fr-FR" sz="1600" b="1" dirty="0" err="1">
                <a:solidFill>
                  <a:srgbClr val="FF0000"/>
                </a:solidFill>
              </a:rPr>
              <a:t>scoped_lock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err="1">
                <a:solidFill>
                  <a:srgbClr val="FF0000"/>
                </a:solidFill>
              </a:rPr>
              <a:t>lock</a:t>
            </a:r>
            <a:r>
              <a:rPr lang="fr-FR" sz="1600" b="1" dirty="0">
                <a:solidFill>
                  <a:srgbClr val="FF0000"/>
                </a:solidFill>
              </a:rPr>
              <a:t>(</a:t>
            </a:r>
            <a:r>
              <a:rPr lang="fr-FR" sz="1600" b="1" dirty="0" err="1">
                <a:solidFill>
                  <a:srgbClr val="FF0000"/>
                </a:solidFill>
              </a:rPr>
              <a:t>Mutex</a:t>
            </a:r>
            <a:r>
              <a:rPr lang="fr-FR" sz="1600" b="1" dirty="0">
                <a:solidFill>
                  <a:srgbClr val="FF0000"/>
                </a:solidFill>
              </a:rPr>
              <a:t>)</a:t>
            </a:r>
            <a:r>
              <a:rPr lang="fr-FR" sz="1600" b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   </a:t>
            </a:r>
            <a:r>
              <a:rPr lang="fr-FR" sz="1600" dirty="0"/>
              <a:t>if (</a:t>
            </a:r>
            <a:r>
              <a:rPr lang="fr-FR" sz="1600" dirty="0" err="1"/>
              <a:t>length</a:t>
            </a:r>
            <a:r>
              <a:rPr lang="fr-FR" sz="1600" dirty="0"/>
              <a:t> &lt; minimum)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         minimum </a:t>
            </a:r>
            <a:r>
              <a:rPr lang="fr-FR" sz="1600" dirty="0"/>
              <a:t>= </a:t>
            </a:r>
            <a:r>
              <a:rPr lang="fr-FR" sz="1600" dirty="0" err="1"/>
              <a:t>length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/>
              <a:t>}</a:t>
            </a:r>
          </a:p>
          <a:p>
            <a:pPr marL="0" indent="0">
              <a:buNone/>
            </a:pPr>
            <a:r>
              <a:rPr lang="da-DK" sz="1600" dirty="0"/>
              <a:t>} </a:t>
            </a:r>
            <a:r>
              <a:rPr lang="da-DK" sz="1600" dirty="0" err="1"/>
              <a:t>else</a:t>
            </a:r>
            <a:r>
              <a:rPr lang="da-DK" sz="1600" dirty="0"/>
              <a:t> {</a:t>
            </a:r>
          </a:p>
          <a:p>
            <a:pPr mar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pathes</a:t>
            </a:r>
            <a:r>
              <a:rPr lang="en-US" sz="1600" dirty="0"/>
              <a:t>[</a:t>
            </a:r>
            <a:r>
              <a:rPr lang="en-US" sz="1600" dirty="0" err="1"/>
              <a:t>anz</a:t>
            </a:r>
            <a:r>
              <a:rPr lang="en-US" sz="1600" dirty="0"/>
              <a:t>*(n-hops+1)];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j=0;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for</a:t>
            </a:r>
            <a:r>
              <a:rPr lang="en-US" sz="1600" dirty="0"/>
              <a:t>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</a:t>
            </a:r>
            <a:r>
              <a:rPr lang="en-US" sz="1600" dirty="0" err="1"/>
              <a:t>r.begin</a:t>
            </a:r>
            <a:r>
              <a:rPr lang="en-US" sz="1600" dirty="0"/>
              <a:t>(); </a:t>
            </a:r>
            <a:r>
              <a:rPr lang="en-US" sz="1600" dirty="0" err="1"/>
              <a:t>i</a:t>
            </a:r>
            <a:r>
              <a:rPr lang="en-US" sz="1600" dirty="0"/>
              <a:t> != </a:t>
            </a:r>
            <a:r>
              <a:rPr lang="en-US" sz="1600" dirty="0" err="1"/>
              <a:t>r.end</a:t>
            </a:r>
            <a:r>
              <a:rPr lang="en-US" sz="1600" dirty="0"/>
              <a:t>();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marL="0" indent="0">
              <a:buNone/>
            </a:pPr>
            <a:r>
              <a:rPr lang="en-US" sz="1600" dirty="0" smtClean="0"/>
              <a:t>      if </a:t>
            </a:r>
            <a:r>
              <a:rPr lang="en-US" sz="1600" dirty="0"/>
              <a:t>(!present(</a:t>
            </a:r>
            <a:r>
              <a:rPr lang="en-US" sz="1600" dirty="0" err="1"/>
              <a:t>i</a:t>
            </a:r>
            <a:r>
              <a:rPr lang="en-US" sz="1600" dirty="0"/>
              <a:t>, hops, path)) {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* path = &amp;</a:t>
            </a:r>
            <a:r>
              <a:rPr lang="en-US" sz="1600" dirty="0" err="1"/>
              <a:t>pathes</a:t>
            </a:r>
            <a:r>
              <a:rPr lang="en-US" sz="1600" dirty="0"/>
              <a:t>[j*</a:t>
            </a:r>
            <a:r>
              <a:rPr lang="en-US" sz="1600" dirty="0" err="1"/>
              <a:t>anz</a:t>
            </a:r>
            <a:r>
              <a:rPr lang="en-US" sz="1600" dirty="0"/>
              <a:t>];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j</a:t>
            </a:r>
            <a:r>
              <a:rPr lang="en-US" sz="1600" dirty="0"/>
              <a:t>++;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err="1" smtClean="0"/>
              <a:t>memcpy</a:t>
            </a:r>
            <a:r>
              <a:rPr lang="en-US" sz="1600" dirty="0"/>
              <a:t>(</a:t>
            </a:r>
            <a:r>
              <a:rPr lang="en-US" sz="1600" dirty="0" err="1"/>
              <a:t>path,new_path</a:t>
            </a:r>
            <a:r>
              <a:rPr lang="en-US" sz="1600" dirty="0"/>
              <a:t>,(hops+1)*</a:t>
            </a:r>
            <a:r>
              <a:rPr lang="en-US" sz="1600" dirty="0" err="1"/>
              <a:t>sizeof</a:t>
            </a:r>
            <a:r>
              <a:rPr lang="en-US" sz="1600" dirty="0"/>
              <a:t>(</a:t>
            </a:r>
            <a:r>
              <a:rPr lang="en-US" sz="1600" dirty="0" err="1"/>
              <a:t>int</a:t>
            </a:r>
            <a:r>
              <a:rPr lang="en-US" sz="1600" dirty="0"/>
              <a:t>)); </a:t>
            </a:r>
            <a:r>
              <a:rPr lang="en-US" sz="1600" dirty="0" err="1"/>
              <a:t>int</a:t>
            </a:r>
            <a:r>
              <a:rPr lang="en-US" sz="1600" dirty="0"/>
              <a:t> me = path[hops-1];</a:t>
            </a:r>
          </a:p>
          <a:p>
            <a:pPr mar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dist</a:t>
            </a:r>
            <a:r>
              <a:rPr lang="en-US" sz="1600" dirty="0"/>
              <a:t> = </a:t>
            </a:r>
            <a:r>
              <a:rPr lang="en-US" sz="1600" dirty="0" err="1"/>
              <a:t>distanceArray</a:t>
            </a:r>
            <a:r>
              <a:rPr lang="en-US" sz="1600" dirty="0"/>
              <a:t>[me*</a:t>
            </a:r>
            <a:r>
              <a:rPr lang="en-US" sz="1600" dirty="0" err="1"/>
              <a:t>anz+i</a:t>
            </a:r>
            <a:r>
              <a:rPr lang="en-US" sz="1600" dirty="0"/>
              <a:t>];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newLength</a:t>
            </a:r>
            <a:r>
              <a:rPr lang="en-US" sz="1600" dirty="0"/>
              <a:t> = length + </a:t>
            </a:r>
            <a:r>
              <a:rPr lang="en-US" sz="1600" dirty="0" err="1"/>
              <a:t>dist</a:t>
            </a:r>
            <a:r>
              <a:rPr lang="en-US" sz="1600" dirty="0"/>
              <a:t>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path</a:t>
            </a:r>
            <a:r>
              <a:rPr lang="en-US" sz="1600" dirty="0"/>
              <a:t>[hops]=</a:t>
            </a:r>
            <a:r>
              <a:rPr lang="en-US" sz="1600" dirty="0" err="1"/>
              <a:t>i</a:t>
            </a:r>
            <a:r>
              <a:rPr lang="en-US" sz="1600" dirty="0"/>
              <a:t>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err="1" smtClean="0"/>
              <a:t>int</a:t>
            </a:r>
            <a:r>
              <a:rPr lang="en-US" sz="1600" b="1" dirty="0" smtClean="0"/>
              <a:t> grain</a:t>
            </a:r>
            <a:r>
              <a:rPr lang="en-US" sz="1600" b="1" dirty="0"/>
              <a:t>=hops==0?1:hops*2; 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FF0000"/>
                </a:solidFill>
              </a:rPr>
              <a:t>parallel_for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 err="1">
                <a:solidFill>
                  <a:srgbClr val="FF0000"/>
                </a:solidFill>
              </a:rPr>
              <a:t>blocked_range</a:t>
            </a:r>
            <a:r>
              <a:rPr lang="en-US" sz="1600" b="1" dirty="0">
                <a:solidFill>
                  <a:srgbClr val="FF0000"/>
                </a:solidFill>
              </a:rPr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en-US" sz="1600" b="1" dirty="0">
                <a:solidFill>
                  <a:srgbClr val="FF0000"/>
                </a:solidFill>
              </a:rPr>
              <a:t>&gt;(1,n,grain), TSP(newLength,hops+1,path));</a:t>
            </a:r>
          </a:p>
          <a:p>
            <a:pPr marL="0" indent="0">
              <a:buNone/>
            </a:pPr>
            <a:r>
              <a:rPr lang="en-US" sz="1600" dirty="0"/>
              <a:t>} } //End operator()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da-DK" sz="1600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4530846" y="1600200"/>
            <a:ext cx="25476" cy="4342485"/>
          </a:xfrm>
          <a:prstGeom prst="line">
            <a:avLst/>
          </a:prstGeom>
          <a:ln>
            <a:solidFill>
              <a:srgbClr val="4F81BD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Intel TBB</a:t>
            </a:r>
            <a:br>
              <a:rPr lang="fr-FR" dirty="0" smtClean="0"/>
            </a:br>
            <a:r>
              <a:rPr lang="fr-FR" dirty="0" smtClean="0"/>
              <a:t>tâches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fr-FR" sz="1600" dirty="0" err="1"/>
              <a:t>task</a:t>
            </a:r>
            <a:r>
              <a:rPr lang="fr-FR" sz="1600" dirty="0"/>
              <a:t> * </a:t>
            </a:r>
            <a:r>
              <a:rPr lang="fr-FR" sz="1600" dirty="0" err="1"/>
              <a:t>execute</a:t>
            </a:r>
            <a:r>
              <a:rPr lang="fr-FR" sz="1600" dirty="0"/>
              <a:t>() </a:t>
            </a:r>
            <a:r>
              <a:rPr lang="fr-FR" sz="1600" dirty="0" smtClean="0"/>
              <a:t>{</a:t>
            </a:r>
          </a:p>
          <a:p>
            <a:pPr marL="0" indent="0">
              <a:buNone/>
            </a:pPr>
            <a:r>
              <a:rPr lang="fr-FR" sz="1600" dirty="0" err="1" smtClean="0"/>
              <a:t>int</a:t>
            </a:r>
            <a:r>
              <a:rPr lang="fr-FR" sz="1600" dirty="0" smtClean="0"/>
              <a:t> </a:t>
            </a:r>
            <a:r>
              <a:rPr lang="fr-FR" sz="1600" dirty="0" err="1"/>
              <a:t>ptr</a:t>
            </a:r>
            <a:r>
              <a:rPr lang="fr-FR" sz="1600" dirty="0"/>
              <a:t>[</a:t>
            </a:r>
            <a:r>
              <a:rPr lang="fr-FR" sz="1600" dirty="0" err="1"/>
              <a:t>anz</a:t>
            </a:r>
            <a:r>
              <a:rPr lang="fr-FR" sz="1600" dirty="0"/>
              <a:t>]; </a:t>
            </a:r>
          </a:p>
          <a:p>
            <a:pPr marL="0" indent="0">
              <a:buNone/>
            </a:pPr>
            <a:r>
              <a:rPr lang="fr-FR" sz="1600" dirty="0"/>
              <a:t>if(</a:t>
            </a:r>
            <a:r>
              <a:rPr lang="fr-FR" sz="1600" b="1" dirty="0" err="1">
                <a:solidFill>
                  <a:srgbClr val="FF0000"/>
                </a:solidFill>
              </a:rPr>
              <a:t>this</a:t>
            </a:r>
            <a:r>
              <a:rPr lang="fr-FR" sz="1600" b="1" dirty="0">
                <a:solidFill>
                  <a:srgbClr val="FF0000"/>
                </a:solidFill>
              </a:rPr>
              <a:t>-&gt;</a:t>
            </a:r>
            <a:r>
              <a:rPr lang="fr-FR" sz="1600" b="1" dirty="0" err="1">
                <a:solidFill>
                  <a:srgbClr val="FF0000"/>
                </a:solidFill>
              </a:rPr>
              <a:t>is_stolen_task</a:t>
            </a:r>
            <a:r>
              <a:rPr lang="fr-FR" sz="1600" b="1" dirty="0">
                <a:solidFill>
                  <a:srgbClr val="FF0000"/>
                </a:solidFill>
              </a:rPr>
              <a:t>()</a:t>
            </a:r>
            <a:r>
              <a:rPr lang="fr-FR" sz="1600" dirty="0"/>
              <a:t>) { 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</a:t>
            </a:r>
            <a:r>
              <a:rPr lang="fr-FR" sz="1600" dirty="0" err="1" smtClean="0"/>
              <a:t>was_stolen</a:t>
            </a:r>
            <a:r>
              <a:rPr lang="fr-FR" sz="1600" dirty="0" smtClean="0"/>
              <a:t> </a:t>
            </a:r>
            <a:r>
              <a:rPr lang="fr-FR" sz="1600" dirty="0"/>
              <a:t>= </a:t>
            </a:r>
            <a:r>
              <a:rPr lang="fr-FR" sz="1600" dirty="0" smtClean="0"/>
              <a:t>1; </a:t>
            </a:r>
          </a:p>
          <a:p>
            <a:pPr marL="0" indent="0">
              <a:buNone/>
            </a:pPr>
            <a:r>
              <a:rPr lang="fr-FR" sz="1600" dirty="0" smtClean="0"/>
              <a:t>  </a:t>
            </a:r>
            <a:r>
              <a:rPr lang="fr-FR" sz="1600" dirty="0" err="1" smtClean="0"/>
              <a:t>memcpy</a:t>
            </a:r>
            <a:r>
              <a:rPr lang="fr-FR" sz="1600" dirty="0"/>
              <a:t>(</a:t>
            </a:r>
            <a:r>
              <a:rPr lang="fr-FR" sz="1600" dirty="0" err="1"/>
              <a:t>ptr</a:t>
            </a:r>
            <a:r>
              <a:rPr lang="fr-FR" sz="1600" dirty="0"/>
              <a:t>, </a:t>
            </a:r>
            <a:r>
              <a:rPr lang="fr-FR" sz="1600" dirty="0" err="1"/>
              <a:t>new_path</a:t>
            </a:r>
            <a:r>
              <a:rPr lang="fr-FR" sz="1600" dirty="0"/>
              <a:t>, (hops-1) * </a:t>
            </a:r>
            <a:r>
              <a:rPr lang="fr-FR" sz="1600" dirty="0" err="1"/>
              <a:t>sizeof</a:t>
            </a:r>
            <a:r>
              <a:rPr lang="fr-FR" sz="1600" dirty="0"/>
              <a:t>(</a:t>
            </a:r>
            <a:r>
              <a:rPr lang="fr-FR" sz="1600" dirty="0" err="1"/>
              <a:t>int</a:t>
            </a:r>
            <a:r>
              <a:rPr lang="fr-FR" sz="1600" dirty="0"/>
              <a:t>));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  </a:t>
            </a:r>
            <a:r>
              <a:rPr lang="fr-FR" sz="1600" dirty="0" err="1" smtClean="0"/>
              <a:t>new_path</a:t>
            </a:r>
            <a:r>
              <a:rPr lang="fr-FR" sz="1600" dirty="0" smtClean="0"/>
              <a:t> </a:t>
            </a:r>
            <a:r>
              <a:rPr lang="fr-FR" sz="1600" dirty="0"/>
              <a:t>= </a:t>
            </a:r>
            <a:r>
              <a:rPr lang="fr-FR" sz="1600" dirty="0" err="1"/>
              <a:t>ptr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/>
              <a:t>}</a:t>
            </a:r>
          </a:p>
          <a:p>
            <a:pPr marL="0" indent="0">
              <a:buNone/>
            </a:pPr>
            <a:r>
              <a:rPr lang="fr-FR" sz="1600" dirty="0"/>
              <a:t>if (</a:t>
            </a:r>
            <a:r>
              <a:rPr lang="fr-FR" sz="1600" dirty="0" err="1"/>
              <a:t>length</a:t>
            </a:r>
            <a:r>
              <a:rPr lang="fr-FR" sz="1600" dirty="0"/>
              <a:t> &gt;= minimum) return;</a:t>
            </a:r>
          </a:p>
          <a:p>
            <a:pPr marL="0" indent="0">
              <a:buNone/>
            </a:pPr>
            <a:r>
              <a:rPr lang="fr-FR" sz="1600" dirty="0" err="1"/>
              <a:t>new_path</a:t>
            </a:r>
            <a:r>
              <a:rPr lang="fr-FR" sz="1600" dirty="0"/>
              <a:t>[hops-1]=</a:t>
            </a:r>
            <a:r>
              <a:rPr lang="fr-FR" sz="1600" dirty="0" err="1"/>
              <a:t>current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/>
              <a:t>if(</a:t>
            </a:r>
            <a:r>
              <a:rPr lang="fr-FR" sz="1600" dirty="0" err="1"/>
              <a:t>hops</a:t>
            </a:r>
            <a:r>
              <a:rPr lang="fr-FR" sz="1600" dirty="0"/>
              <a:t> == n) {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/>
              <a:t>	</a:t>
            </a:r>
            <a:r>
              <a:rPr lang="fr-FR" sz="1600" dirty="0" smtClean="0"/>
              <a:t>if </a:t>
            </a:r>
            <a:r>
              <a:rPr lang="fr-FR" sz="1600" dirty="0"/>
              <a:t>(</a:t>
            </a:r>
            <a:r>
              <a:rPr lang="fr-FR" sz="1600" dirty="0" err="1"/>
              <a:t>length</a:t>
            </a:r>
            <a:r>
              <a:rPr lang="fr-FR" sz="1600" dirty="0"/>
              <a:t> &lt; minimum) {</a:t>
            </a:r>
          </a:p>
          <a:p>
            <a:pPr marL="0" indent="0">
              <a:buNone/>
            </a:pPr>
            <a:r>
              <a:rPr lang="fr-FR" sz="1600" dirty="0" smtClean="0"/>
              <a:t>	</a:t>
            </a:r>
            <a:r>
              <a:rPr lang="fr-FR" sz="1600" dirty="0" err="1" smtClean="0"/>
              <a:t>MutexType</a:t>
            </a:r>
            <a:r>
              <a:rPr lang="fr-FR" sz="1600" dirty="0"/>
              <a:t>::</a:t>
            </a:r>
            <a:r>
              <a:rPr lang="fr-FR" sz="1600" dirty="0" err="1"/>
              <a:t>scoped_lock</a:t>
            </a:r>
            <a:r>
              <a:rPr lang="fr-FR" sz="1600" dirty="0"/>
              <a:t> </a:t>
            </a:r>
            <a:r>
              <a:rPr lang="fr-FR" sz="1600" dirty="0" err="1"/>
              <a:t>lock</a:t>
            </a:r>
            <a:r>
              <a:rPr lang="fr-FR" sz="1600" dirty="0"/>
              <a:t>(</a:t>
            </a:r>
            <a:r>
              <a:rPr lang="fr-FR" sz="1600" dirty="0" err="1"/>
              <a:t>Mutex</a:t>
            </a:r>
            <a:r>
              <a:rPr lang="fr-FR" sz="1600" dirty="0"/>
              <a:t>); </a:t>
            </a:r>
            <a:r>
              <a:rPr lang="fr-FR" sz="1600" dirty="0" smtClean="0"/>
              <a:t>	if</a:t>
            </a:r>
            <a:r>
              <a:rPr lang="fr-FR" sz="1600" dirty="0"/>
              <a:t>(</a:t>
            </a:r>
            <a:r>
              <a:rPr lang="fr-FR" sz="1600" dirty="0" err="1"/>
              <a:t>length</a:t>
            </a:r>
            <a:r>
              <a:rPr lang="fr-FR" sz="1600" dirty="0"/>
              <a:t> &lt; minimum)</a:t>
            </a:r>
          </a:p>
          <a:p>
            <a:pPr marL="0" indent="0">
              <a:buNone/>
            </a:pPr>
            <a:r>
              <a:rPr lang="fr-FR" sz="1600" dirty="0" smtClean="0"/>
              <a:t>		minimum </a:t>
            </a:r>
            <a:r>
              <a:rPr lang="fr-FR" sz="1600" dirty="0"/>
              <a:t>= </a:t>
            </a:r>
            <a:r>
              <a:rPr lang="fr-FR" sz="1600" dirty="0" err="1"/>
              <a:t>length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/>
              <a:t>}</a:t>
            </a:r>
          </a:p>
          <a:p>
            <a:pPr marL="0" indent="0">
              <a:buNone/>
            </a:pPr>
            <a:r>
              <a:rPr lang="da-DK" sz="1600" dirty="0"/>
              <a:t>} </a:t>
            </a:r>
            <a:r>
              <a:rPr lang="da-DK" sz="1600" dirty="0" err="1"/>
              <a:t>else</a:t>
            </a:r>
            <a:r>
              <a:rPr lang="da-DK" sz="1600" dirty="0"/>
              <a:t> {</a:t>
            </a:r>
          </a:p>
          <a:p>
            <a:pPr marL="0" indent="0">
              <a:buNone/>
            </a:pPr>
            <a:r>
              <a:rPr lang="da-DK" sz="1600" dirty="0" smtClean="0"/>
              <a:t>	 </a:t>
            </a:r>
            <a:r>
              <a:rPr lang="da-DK" sz="1600" dirty="0" err="1" smtClean="0"/>
              <a:t>int</a:t>
            </a:r>
            <a:r>
              <a:rPr lang="da-DK" sz="1600" dirty="0" smtClean="0"/>
              <a:t> </a:t>
            </a:r>
            <a:r>
              <a:rPr lang="da-DK" sz="1600" dirty="0" err="1"/>
              <a:t>count</a:t>
            </a:r>
            <a:r>
              <a:rPr lang="da-DK" sz="1600" dirty="0"/>
              <a:t> = n-hops</a:t>
            </a:r>
            <a:r>
              <a:rPr lang="da-DK" sz="1600" dirty="0" smtClean="0"/>
              <a:t>;</a:t>
            </a:r>
          </a:p>
          <a:p>
            <a:pPr marL="0" indent="0">
              <a:buNone/>
            </a:pPr>
            <a:r>
              <a:rPr lang="da-DK" sz="1600" b="1" dirty="0">
                <a:solidFill>
                  <a:srgbClr val="FF0000"/>
                </a:solidFill>
              </a:rPr>
              <a:t>	</a:t>
            </a:r>
            <a:r>
              <a:rPr lang="da-DK" sz="1600" b="1" dirty="0" smtClean="0">
                <a:solidFill>
                  <a:srgbClr val="FF0000"/>
                </a:solidFill>
              </a:rPr>
              <a:t> </a:t>
            </a:r>
            <a:r>
              <a:rPr lang="da-DK" sz="1600" b="1" dirty="0" err="1">
                <a:solidFill>
                  <a:srgbClr val="FF0000"/>
                </a:solidFill>
              </a:rPr>
              <a:t>set_ref_count</a:t>
            </a:r>
            <a:r>
              <a:rPr lang="da-DK" sz="1600" b="1" dirty="0">
                <a:solidFill>
                  <a:srgbClr val="FF0000"/>
                </a:solidFill>
              </a:rPr>
              <a:t>(1+count); </a:t>
            </a:r>
            <a:endParaRPr lang="da-DK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1600" dirty="0"/>
              <a:t> </a:t>
            </a:r>
            <a:r>
              <a:rPr lang="da-DK" sz="1600" dirty="0" smtClean="0"/>
              <a:t>   </a:t>
            </a:r>
            <a:r>
              <a:rPr lang="da-DK" sz="1600" dirty="0" err="1" smtClean="0"/>
              <a:t>int</a:t>
            </a:r>
            <a:r>
              <a:rPr lang="da-DK" sz="1600" dirty="0" smtClean="0"/>
              <a:t> j</a:t>
            </a:r>
            <a:r>
              <a:rPr lang="da-DK" sz="1600" dirty="0"/>
              <a:t>=0;</a:t>
            </a:r>
          </a:p>
          <a:p>
            <a:pPr marL="0" indent="0">
              <a:buNone/>
            </a:pPr>
            <a:r>
              <a:rPr lang="da-DK" sz="1600" dirty="0" smtClean="0"/>
              <a:t>   for</a:t>
            </a:r>
            <a:r>
              <a:rPr lang="da-DK" sz="1600" dirty="0"/>
              <a:t>(</a:t>
            </a:r>
            <a:r>
              <a:rPr lang="da-DK" sz="1600" dirty="0" err="1" smtClean="0"/>
              <a:t>int</a:t>
            </a:r>
            <a:r>
              <a:rPr lang="da-DK" sz="1600" dirty="0" smtClean="0"/>
              <a:t> i</a:t>
            </a:r>
            <a:r>
              <a:rPr lang="da-DK" sz="1600" dirty="0"/>
              <a:t>=1;i&lt;</a:t>
            </a:r>
            <a:r>
              <a:rPr lang="da-DK" sz="1600" dirty="0" err="1"/>
              <a:t>n;i</a:t>
            </a:r>
            <a:r>
              <a:rPr lang="da-DK" sz="1600" dirty="0"/>
              <a:t>++)</a:t>
            </a:r>
            <a:r>
              <a:rPr lang="da-DK" sz="1600" dirty="0" smtClean="0"/>
              <a:t>{</a:t>
            </a:r>
          </a:p>
          <a:p>
            <a:pPr marL="0" indent="0">
              <a:buNone/>
            </a:pPr>
            <a:r>
              <a:rPr lang="da-DK" sz="1600" dirty="0"/>
              <a:t>	</a:t>
            </a:r>
            <a:r>
              <a:rPr lang="da-DK" sz="1600" dirty="0" smtClean="0"/>
              <a:t>    </a:t>
            </a:r>
            <a:r>
              <a:rPr lang="da-DK" sz="1600" dirty="0" err="1"/>
              <a:t>if</a:t>
            </a:r>
            <a:r>
              <a:rPr lang="da-DK" sz="1600" dirty="0"/>
              <a:t> (!present(i, hops, </a:t>
            </a:r>
            <a:r>
              <a:rPr lang="da-DK" sz="1600" dirty="0" err="1"/>
              <a:t>new_path</a:t>
            </a:r>
            <a:r>
              <a:rPr lang="da-DK" sz="1600" dirty="0"/>
              <a:t>)) { </a:t>
            </a:r>
            <a:endParaRPr lang="da-DK" sz="1600" dirty="0" smtClean="0"/>
          </a:p>
          <a:p>
            <a:pPr marL="0" indent="0">
              <a:buNone/>
            </a:pPr>
            <a:r>
              <a:rPr lang="da-DK" sz="1600" dirty="0"/>
              <a:t>	</a:t>
            </a:r>
            <a:r>
              <a:rPr lang="da-DK" sz="1600" dirty="0" smtClean="0"/>
              <a:t>	</a:t>
            </a:r>
            <a:r>
              <a:rPr lang="da-DK" sz="1600" dirty="0" err="1" smtClean="0"/>
              <a:t>j</a:t>
            </a:r>
            <a:r>
              <a:rPr lang="da-DK" sz="1600" dirty="0" err="1"/>
              <a:t>++</a:t>
            </a:r>
            <a:r>
              <a:rPr lang="da-DK" sz="1600" dirty="0"/>
              <a:t>;</a:t>
            </a:r>
          </a:p>
          <a:p>
            <a:pPr marL="0" indent="0">
              <a:buNone/>
            </a:pPr>
            <a:r>
              <a:rPr lang="da-DK" sz="1600" dirty="0" smtClean="0"/>
              <a:t>		</a:t>
            </a:r>
            <a:r>
              <a:rPr lang="da-DK" sz="1600" dirty="0" err="1" smtClean="0"/>
              <a:t>int</a:t>
            </a:r>
            <a:r>
              <a:rPr lang="da-DK" sz="1600" dirty="0" smtClean="0"/>
              <a:t> </a:t>
            </a:r>
            <a:r>
              <a:rPr lang="da-DK" sz="1600" dirty="0" err="1"/>
              <a:t>dist</a:t>
            </a:r>
            <a:r>
              <a:rPr lang="da-DK" sz="1600" dirty="0"/>
              <a:t> = </a:t>
            </a:r>
            <a:r>
              <a:rPr lang="da-DK" sz="1600" dirty="0" err="1"/>
              <a:t>distanceArray</a:t>
            </a:r>
            <a:r>
              <a:rPr lang="da-DK" sz="1600" dirty="0"/>
              <a:t>[</a:t>
            </a:r>
            <a:r>
              <a:rPr lang="da-DK" sz="1600" dirty="0" err="1"/>
              <a:t>current+i</a:t>
            </a:r>
            <a:r>
              <a:rPr lang="da-DK" sz="1600" dirty="0"/>
              <a:t>*30]; </a:t>
            </a:r>
            <a:endParaRPr lang="da-DK" sz="1600" dirty="0" smtClean="0"/>
          </a:p>
          <a:p>
            <a:pPr marL="0" indent="0">
              <a:buNone/>
            </a:pPr>
            <a:r>
              <a:rPr lang="da-DK" sz="1600" dirty="0"/>
              <a:t>	</a:t>
            </a:r>
            <a:r>
              <a:rPr lang="da-DK" sz="1600" dirty="0" smtClean="0"/>
              <a:t>	</a:t>
            </a:r>
            <a:r>
              <a:rPr lang="da-DK" sz="1600" dirty="0" err="1" smtClean="0"/>
              <a:t>int</a:t>
            </a:r>
            <a:r>
              <a:rPr lang="da-DK" sz="1600" dirty="0" smtClean="0"/>
              <a:t> </a:t>
            </a:r>
            <a:r>
              <a:rPr lang="da-DK" sz="1600" dirty="0" err="1"/>
              <a:t>tmp</a:t>
            </a:r>
            <a:r>
              <a:rPr lang="da-DK" sz="1600" dirty="0"/>
              <a:t> = </a:t>
            </a:r>
            <a:r>
              <a:rPr lang="da-DK" sz="1600" dirty="0" err="1"/>
              <a:t>length</a:t>
            </a:r>
            <a:r>
              <a:rPr lang="da-DK" sz="1600" dirty="0"/>
              <a:t> + </a:t>
            </a:r>
            <a:r>
              <a:rPr lang="da-DK" sz="1600" dirty="0" err="1"/>
              <a:t>dist</a:t>
            </a:r>
            <a:r>
              <a:rPr lang="da-DK" sz="1600" dirty="0"/>
              <a:t>;</a:t>
            </a:r>
          </a:p>
          <a:p>
            <a:pPr marL="0" indent="0">
              <a:buNone/>
            </a:pPr>
            <a:r>
              <a:rPr lang="da-DK" sz="1600" b="1" dirty="0" smtClean="0">
                <a:solidFill>
                  <a:srgbClr val="FF0000"/>
                </a:solidFill>
              </a:rPr>
              <a:t>	        	</a:t>
            </a:r>
            <a:r>
              <a:rPr lang="da-DK" sz="1600" b="1" dirty="0" err="1" smtClean="0">
                <a:solidFill>
                  <a:srgbClr val="FF0000"/>
                </a:solidFill>
              </a:rPr>
              <a:t>TSPTask</a:t>
            </a:r>
            <a:r>
              <a:rPr lang="da-DK" sz="1600" b="1" dirty="0" err="1">
                <a:solidFill>
                  <a:srgbClr val="FF0000"/>
                </a:solidFill>
              </a:rPr>
              <a:t>&amp;a</a:t>
            </a:r>
            <a:r>
              <a:rPr lang="da-DK" sz="1600" b="1" dirty="0">
                <a:solidFill>
                  <a:srgbClr val="FF0000"/>
                </a:solidFill>
              </a:rPr>
              <a:t> =*new(</a:t>
            </a:r>
            <a:r>
              <a:rPr lang="da-DK" sz="1600" b="1" dirty="0" err="1">
                <a:solidFill>
                  <a:srgbClr val="FF0000"/>
                </a:solidFill>
              </a:rPr>
              <a:t>task</a:t>
            </a:r>
            <a:r>
              <a:rPr lang="da-DK" sz="1600" b="1" dirty="0">
                <a:solidFill>
                  <a:srgbClr val="FF0000"/>
                </a:solidFill>
              </a:rPr>
              <a:t>::</a:t>
            </a:r>
            <a:r>
              <a:rPr lang="da-DK" sz="1600" b="1" dirty="0" err="1">
                <a:solidFill>
                  <a:srgbClr val="FF0000"/>
                </a:solidFill>
              </a:rPr>
              <a:t>allocate_child</a:t>
            </a:r>
            <a:r>
              <a:rPr lang="da-DK" sz="1600" b="1" dirty="0">
                <a:solidFill>
                  <a:srgbClr val="FF0000"/>
                </a:solidFill>
              </a:rPr>
              <a:t>()</a:t>
            </a:r>
            <a:r>
              <a:rPr lang="da-DK" sz="1600" b="1" dirty="0" smtClean="0">
                <a:solidFill>
                  <a:srgbClr val="FF0000"/>
                </a:solidFill>
              </a:rPr>
              <a:t>)			</a:t>
            </a:r>
            <a:r>
              <a:rPr lang="da-DK" sz="1600" b="1" dirty="0" err="1" smtClean="0">
                <a:solidFill>
                  <a:srgbClr val="FF0000"/>
                </a:solidFill>
              </a:rPr>
              <a:t>TSPTask</a:t>
            </a:r>
            <a:r>
              <a:rPr lang="da-DK" sz="1600" b="1" dirty="0">
                <a:solidFill>
                  <a:srgbClr val="FF0000"/>
                </a:solidFill>
              </a:rPr>
              <a:t>(tmp,hops+1,new_path,i)</a:t>
            </a:r>
            <a:r>
              <a:rPr lang="da-DK" sz="1600" b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da-DK" sz="1600" dirty="0" smtClean="0"/>
              <a:t> 		   j </a:t>
            </a:r>
            <a:r>
              <a:rPr lang="da-DK" sz="1600" dirty="0"/>
              <a:t>&lt; </a:t>
            </a:r>
            <a:r>
              <a:rPr lang="da-DK" sz="1600" dirty="0" err="1"/>
              <a:t>count</a:t>
            </a:r>
            <a:r>
              <a:rPr lang="da-DK" sz="1600" dirty="0"/>
              <a:t> </a:t>
            </a:r>
            <a:r>
              <a:rPr lang="da-DK" sz="1600" b="1" dirty="0">
                <a:solidFill>
                  <a:srgbClr val="FF0000"/>
                </a:solidFill>
              </a:rPr>
              <a:t>? </a:t>
            </a:r>
            <a:r>
              <a:rPr lang="da-DK" sz="1600" b="1" dirty="0" err="1">
                <a:solidFill>
                  <a:srgbClr val="FF0000"/>
                </a:solidFill>
              </a:rPr>
              <a:t>spawn</a:t>
            </a:r>
            <a:r>
              <a:rPr lang="da-DK" sz="1600" b="1" dirty="0">
                <a:solidFill>
                  <a:srgbClr val="FF0000"/>
                </a:solidFill>
              </a:rPr>
              <a:t>(a) </a:t>
            </a:r>
            <a:r>
              <a:rPr lang="da-DK" sz="1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da-DK" sz="1600" b="1" dirty="0">
                <a:solidFill>
                  <a:srgbClr val="FF0000"/>
                </a:solidFill>
              </a:rPr>
              <a:t>	</a:t>
            </a:r>
            <a:r>
              <a:rPr lang="da-DK" sz="1600" b="1" dirty="0" smtClean="0">
                <a:solidFill>
                  <a:srgbClr val="FF0000"/>
                </a:solidFill>
              </a:rPr>
              <a:t>			</a:t>
            </a:r>
            <a:r>
              <a:rPr lang="da-DK" sz="1600" b="1" dirty="0" err="1" smtClean="0">
                <a:solidFill>
                  <a:srgbClr val="FF0000"/>
                </a:solidFill>
              </a:rPr>
              <a:t>spawn_and_wait_for_all</a:t>
            </a:r>
            <a:r>
              <a:rPr lang="da-DK" sz="1600" b="1" dirty="0">
                <a:solidFill>
                  <a:srgbClr val="FF0000"/>
                </a:solidFill>
              </a:rPr>
              <a:t>(a);</a:t>
            </a:r>
          </a:p>
          <a:p>
            <a:pPr marL="0" indent="0">
              <a:buNone/>
            </a:pPr>
            <a:r>
              <a:rPr lang="da-DK" sz="1600" dirty="0" smtClean="0"/>
              <a:t>	} </a:t>
            </a:r>
            <a:endParaRPr lang="da-DK" sz="1600" dirty="0"/>
          </a:p>
          <a:p>
            <a:pPr marL="0" indent="0">
              <a:buNone/>
            </a:pPr>
            <a:r>
              <a:rPr lang="da-DK" sz="1600" dirty="0"/>
              <a:t> </a:t>
            </a:r>
            <a:r>
              <a:rPr lang="da-DK" sz="1600" dirty="0" smtClean="0"/>
              <a:t>}</a:t>
            </a:r>
            <a:endParaRPr lang="da-DK" sz="1600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4530846" y="1600200"/>
            <a:ext cx="25476" cy="4342485"/>
          </a:xfrm>
          <a:prstGeom prst="line">
            <a:avLst/>
          </a:prstGeom>
          <a:ln>
            <a:solidFill>
              <a:srgbClr val="4F81BD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85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TBB</a:t>
            </a:r>
            <a:br>
              <a:rPr lang="fr-FR" dirty="0" smtClean="0"/>
            </a:br>
            <a:r>
              <a:rPr lang="fr-FR" dirty="0" err="1" smtClean="0"/>
              <a:t>parallel_for</a:t>
            </a:r>
            <a:r>
              <a:rPr lang="fr-FR" dirty="0" smtClean="0"/>
              <a:t> vs </a:t>
            </a:r>
            <a:r>
              <a:rPr lang="fr-FR" dirty="0" err="1" smtClean="0"/>
              <a:t>task</a:t>
            </a:r>
            <a:r>
              <a:rPr lang="fr-FR" dirty="0" smtClean="0"/>
              <a:t> (8 cœurs)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121" b="-178601"/>
          <a:stretch/>
        </p:blipFill>
        <p:spPr>
          <a:xfrm>
            <a:off x="457200" y="1585259"/>
            <a:ext cx="8229600" cy="4525963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19" y="3295927"/>
            <a:ext cx="8403295" cy="161601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18" y="5008563"/>
            <a:ext cx="8403296" cy="157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2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TBB -TSP</a:t>
            </a:r>
            <a:br>
              <a:rPr lang="fr-FR" dirty="0" smtClean="0"/>
            </a:br>
            <a:r>
              <a:rPr lang="fr-FR" dirty="0" smtClean="0"/>
              <a:t>nombre de tâches volées (16 villes)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6021" r="-26021"/>
          <a:stretch>
            <a:fillRect/>
          </a:stretch>
        </p:blipFill>
        <p:spPr>
          <a:xfrm>
            <a:off x="50256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8564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TBB –TSP</a:t>
            </a:r>
            <a:br>
              <a:rPr lang="fr-FR" dirty="0" smtClean="0"/>
            </a:br>
            <a:r>
              <a:rPr lang="fr-FR" dirty="0" err="1" smtClean="0"/>
              <a:t>Cut</a:t>
            </a:r>
            <a:r>
              <a:rPr lang="fr-FR" dirty="0" smtClean="0"/>
              <a:t>-off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" r="-97105"/>
          <a:stretch/>
        </p:blipFill>
        <p:spPr>
          <a:xfrm>
            <a:off x="5204973" y="1842091"/>
            <a:ext cx="6684208" cy="3676057"/>
          </a:xfrm>
        </p:spPr>
      </p:pic>
      <p:sp>
        <p:nvSpPr>
          <p:cNvPr id="3" name="ZoneTexte 2"/>
          <p:cNvSpPr txBox="1"/>
          <p:nvPr/>
        </p:nvSpPr>
        <p:spPr>
          <a:xfrm>
            <a:off x="756015" y="2161905"/>
            <a:ext cx="394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Passer sur code séquentiel à partir d’un seuil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128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TBB –TSP</a:t>
            </a:r>
            <a:br>
              <a:rPr lang="fr-FR" dirty="0" smtClean="0"/>
            </a:br>
            <a:r>
              <a:rPr lang="fr-FR" dirty="0" err="1" smtClean="0"/>
              <a:t>Cut</a:t>
            </a:r>
            <a:r>
              <a:rPr lang="fr-FR" dirty="0" smtClean="0"/>
              <a:t>-off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" r="-97105"/>
          <a:stretch/>
        </p:blipFill>
        <p:spPr>
          <a:xfrm>
            <a:off x="5401514" y="1887442"/>
            <a:ext cx="6684208" cy="3676057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5605"/>
          <a:stretch/>
        </p:blipFill>
        <p:spPr>
          <a:xfrm>
            <a:off x="131111" y="2689265"/>
            <a:ext cx="4994670" cy="812800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5922162" y="3326004"/>
            <a:ext cx="438489" cy="287246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800322" y="2934156"/>
            <a:ext cx="438489" cy="287246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723842" y="3116792"/>
            <a:ext cx="438489" cy="287246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351" y="2036914"/>
            <a:ext cx="477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Passer sur code séquentiel à partir d’un seuil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39351" y="3909545"/>
            <a:ext cx="2409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Speed-up super linéaire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2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Comparaison </a:t>
            </a:r>
            <a:r>
              <a:rPr lang="fr-FR" dirty="0" err="1" smtClean="0"/>
              <a:t>OpenMP</a:t>
            </a:r>
            <a:r>
              <a:rPr lang="fr-FR" dirty="0" smtClean="0"/>
              <a:t>, </a:t>
            </a:r>
            <a:r>
              <a:rPr lang="fr-FR" dirty="0" err="1" smtClean="0"/>
              <a:t>Cilk</a:t>
            </a:r>
            <a:r>
              <a:rPr lang="fr-FR" dirty="0" smtClean="0"/>
              <a:t>, TBB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3600" dirty="0" err="1" smtClean="0"/>
              <a:t>OpenMP</a:t>
            </a:r>
            <a:endParaRPr lang="fr-FR" sz="3600" dirty="0" smtClean="0"/>
          </a:p>
          <a:p>
            <a:pPr lvl="1"/>
            <a:r>
              <a:rPr lang="fr-FR" sz="2900" dirty="0" smtClean="0"/>
              <a:t>Facilité d’emploi </a:t>
            </a:r>
          </a:p>
          <a:p>
            <a:pPr lvl="1"/>
            <a:r>
              <a:rPr lang="fr-FR" sz="2900" dirty="0" smtClean="0"/>
              <a:t>Annotation du code</a:t>
            </a:r>
          </a:p>
          <a:p>
            <a:pPr lvl="1"/>
            <a:r>
              <a:rPr lang="fr-FR" sz="2900" dirty="0" smtClean="0"/>
              <a:t>Tâches = bricolage</a:t>
            </a:r>
          </a:p>
          <a:p>
            <a:r>
              <a:rPr lang="fr-FR" sz="3600" dirty="0" err="1" smtClean="0"/>
              <a:t>Cilk</a:t>
            </a:r>
            <a:endParaRPr lang="fr-FR" sz="3600" dirty="0" smtClean="0"/>
          </a:p>
          <a:p>
            <a:pPr lvl="1"/>
            <a:r>
              <a:rPr lang="fr-FR" sz="2900" dirty="0" smtClean="0"/>
              <a:t>Élégance de l’approche – efficacité du vol de travail</a:t>
            </a:r>
          </a:p>
          <a:p>
            <a:pPr lvl="1"/>
            <a:r>
              <a:rPr lang="fr-FR" sz="2900" dirty="0" smtClean="0"/>
              <a:t>Optimisation de l’exécution s’il n’y a pas de vol</a:t>
            </a:r>
          </a:p>
          <a:p>
            <a:pPr lvl="1"/>
            <a:r>
              <a:rPr lang="fr-FR" sz="2900" dirty="0" smtClean="0"/>
              <a:t>Modèle de performance</a:t>
            </a:r>
          </a:p>
          <a:p>
            <a:r>
              <a:rPr lang="fr-FR" sz="3600" dirty="0" smtClean="0"/>
              <a:t>TBB</a:t>
            </a:r>
          </a:p>
          <a:p>
            <a:pPr lvl="1"/>
            <a:r>
              <a:rPr lang="fr-FR" sz="2900" dirty="0" smtClean="0"/>
              <a:t>Puissance du C++</a:t>
            </a:r>
          </a:p>
          <a:p>
            <a:pPr lvl="1"/>
            <a:r>
              <a:rPr lang="fr-FR" sz="2900" dirty="0" smtClean="0"/>
              <a:t>Lourd à mettre en œuvre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5907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/>
              <a:t>The Free Lunch Is </a:t>
            </a:r>
            <a:r>
              <a:rPr lang="fr-FR" i="1" dirty="0" smtClean="0"/>
              <a:t>Over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/>
              <a:t>Les </a:t>
            </a:r>
            <a:r>
              <a:rPr lang="fr-FR" sz="3600" dirty="0"/>
              <a:t>performances ne viennent pas sans </a:t>
            </a:r>
          </a:p>
          <a:p>
            <a:pPr lvl="1"/>
            <a:r>
              <a:rPr lang="fr-FR" sz="2900" dirty="0"/>
              <a:t>Adapter </a:t>
            </a:r>
            <a:r>
              <a:rPr lang="fr-FR" sz="2900" dirty="0" smtClean="0"/>
              <a:t>/ repenser les </a:t>
            </a:r>
            <a:r>
              <a:rPr lang="fr-FR" sz="2900" dirty="0"/>
              <a:t>algorithmes</a:t>
            </a:r>
          </a:p>
          <a:p>
            <a:pPr lvl="1"/>
            <a:r>
              <a:rPr lang="fr-FR" sz="2900" dirty="0"/>
              <a:t>Réduire la contention</a:t>
            </a:r>
          </a:p>
          <a:p>
            <a:pPr lvl="1"/>
            <a:r>
              <a:rPr lang="fr-FR" sz="2900" dirty="0"/>
              <a:t>Tenir compte de l’architecture</a:t>
            </a:r>
          </a:p>
          <a:p>
            <a:endParaRPr lang="fr-FR" sz="3600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13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Tâches</a:t>
            </a:r>
            <a:br>
              <a:rPr lang="fr-FR" dirty="0" smtClean="0"/>
            </a:br>
            <a:r>
              <a:rPr lang="fr-FR" sz="3100" dirty="0" smtClean="0"/>
              <a:t>Récapitulatif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Pas de miracle </a:t>
            </a:r>
          </a:p>
          <a:p>
            <a:pPr lvl="1"/>
            <a:r>
              <a:rPr lang="fr-FR" dirty="0" smtClean="0"/>
              <a:t>Nécessaire maîtrise de la granularité</a:t>
            </a:r>
          </a:p>
          <a:p>
            <a:r>
              <a:rPr lang="fr-FR" dirty="0" smtClean="0"/>
              <a:t>Clauses</a:t>
            </a:r>
          </a:p>
          <a:p>
            <a:pPr lvl="1"/>
            <a:r>
              <a:rPr lang="fr-FR" dirty="0" smtClean="0"/>
              <a:t>if</a:t>
            </a:r>
            <a:r>
              <a:rPr lang="fr-FR" dirty="0"/>
              <a:t>(</a:t>
            </a:r>
            <a:r>
              <a:rPr lang="fr-FR" i="1" dirty="0" err="1"/>
              <a:t>scalar</a:t>
            </a:r>
            <a:r>
              <a:rPr lang="fr-FR" i="1" dirty="0"/>
              <a:t>-</a:t>
            </a:r>
            <a:r>
              <a:rPr lang="fr-FR" i="1" dirty="0" err="1"/>
              <a:t>logical</a:t>
            </a:r>
            <a:r>
              <a:rPr lang="fr-FR" i="1" dirty="0"/>
              <a:t>-expression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untied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default</a:t>
            </a:r>
            <a:r>
              <a:rPr lang="fr-FR" dirty="0"/>
              <a:t>(</a:t>
            </a:r>
            <a:r>
              <a:rPr lang="fr-FR" dirty="0" err="1"/>
              <a:t>private</a:t>
            </a:r>
            <a:r>
              <a:rPr lang="fr-FR" dirty="0"/>
              <a:t> | </a:t>
            </a:r>
            <a:r>
              <a:rPr lang="fr-FR" dirty="0" err="1"/>
              <a:t>firstprivate</a:t>
            </a:r>
            <a:r>
              <a:rPr lang="fr-FR" dirty="0"/>
              <a:t> | </a:t>
            </a:r>
            <a:r>
              <a:rPr lang="fr-FR" dirty="0" err="1"/>
              <a:t>shared</a:t>
            </a:r>
            <a:r>
              <a:rPr lang="fr-FR" dirty="0"/>
              <a:t> | none) </a:t>
            </a:r>
            <a:endParaRPr lang="fr-FR" dirty="0" smtClean="0"/>
          </a:p>
          <a:p>
            <a:pPr lvl="1"/>
            <a:r>
              <a:rPr lang="fr-FR" dirty="0" err="1" smtClean="0"/>
              <a:t>private</a:t>
            </a:r>
            <a:r>
              <a:rPr lang="fr-FR" dirty="0"/>
              <a:t>(</a:t>
            </a:r>
            <a:r>
              <a:rPr lang="fr-FR" i="1" dirty="0" err="1"/>
              <a:t>list</a:t>
            </a:r>
            <a:r>
              <a:rPr lang="fr-FR" dirty="0"/>
              <a:t>) </a:t>
            </a:r>
            <a:r>
              <a:rPr lang="fr-FR" dirty="0" err="1"/>
              <a:t>firstprivate</a:t>
            </a:r>
            <a:r>
              <a:rPr lang="fr-FR" dirty="0"/>
              <a:t>(</a:t>
            </a:r>
            <a:r>
              <a:rPr lang="fr-FR" i="1" dirty="0" err="1"/>
              <a:t>list</a:t>
            </a:r>
            <a:r>
              <a:rPr lang="fr-FR" dirty="0"/>
              <a:t>) </a:t>
            </a:r>
            <a:r>
              <a:rPr lang="fr-FR" dirty="0" err="1"/>
              <a:t>shared</a:t>
            </a:r>
            <a:r>
              <a:rPr lang="fr-FR" dirty="0"/>
              <a:t>(</a:t>
            </a:r>
            <a:r>
              <a:rPr lang="fr-FR" i="1" dirty="0" err="1"/>
              <a:t>list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OMP 3.1 : optimisation de la création des tâches</a:t>
            </a:r>
            <a:endParaRPr lang="fr-FR" dirty="0"/>
          </a:p>
          <a:p>
            <a:pPr lvl="2"/>
            <a:r>
              <a:rPr lang="fr-FR" dirty="0" smtClean="0"/>
              <a:t>Final</a:t>
            </a:r>
            <a:r>
              <a:rPr lang="fr-FR" dirty="0"/>
              <a:t>(</a:t>
            </a:r>
            <a:r>
              <a:rPr lang="fr-FR" i="1" dirty="0" err="1"/>
              <a:t>scalar</a:t>
            </a:r>
            <a:r>
              <a:rPr lang="fr-FR" i="1" dirty="0"/>
              <a:t>-</a:t>
            </a:r>
            <a:r>
              <a:rPr lang="fr-FR" i="1" dirty="0" err="1"/>
              <a:t>logical</a:t>
            </a:r>
            <a:r>
              <a:rPr lang="fr-FR" i="1" dirty="0"/>
              <a:t>-expression</a:t>
            </a:r>
            <a:r>
              <a:rPr lang="fr-FR" dirty="0"/>
              <a:t>) </a:t>
            </a:r>
            <a:r>
              <a:rPr lang="fr-FR" dirty="0" smtClean="0"/>
              <a:t>: fin du //</a:t>
            </a:r>
            <a:r>
              <a:rPr lang="fr-FR" dirty="0" err="1" smtClean="0"/>
              <a:t>isme</a:t>
            </a:r>
            <a:endParaRPr lang="fr-FR" dirty="0"/>
          </a:p>
          <a:p>
            <a:pPr lvl="2"/>
            <a:r>
              <a:rPr lang="fr-FR" dirty="0" err="1" smtClean="0"/>
              <a:t>Mergeable</a:t>
            </a:r>
            <a:r>
              <a:rPr lang="fr-FR" dirty="0" smtClean="0"/>
              <a:t> : ne pas créer d’environnement</a:t>
            </a:r>
          </a:p>
        </p:txBody>
      </p:sp>
    </p:spTree>
    <p:extLst>
      <p:ext uri="{BB962C8B-B14F-4D97-AF65-F5344CB8AC3E}">
        <p14:creationId xmlns:p14="http://schemas.microsoft.com/office/powerpoint/2010/main" val="408813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Ordonnancement des tâches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Une tâche initiée peut être exécutée par tout thread de l’équipe du thread initiateur.</a:t>
            </a:r>
          </a:p>
          <a:p>
            <a:r>
              <a:rPr lang="fr-FR" dirty="0" smtClean="0"/>
              <a:t>Un thread ayant pris en charge l’exécution d’une tâche doit la terminer </a:t>
            </a:r>
            <a:r>
              <a:rPr lang="fr-FR" dirty="0"/>
              <a:t>:</a:t>
            </a:r>
            <a:endParaRPr lang="fr-FR" dirty="0" smtClean="0"/>
          </a:p>
          <a:p>
            <a:pPr lvl="1"/>
            <a:r>
              <a:rPr lang="fr-FR" dirty="0" smtClean="0"/>
              <a:t>à moins que la clause </a:t>
            </a:r>
            <a:r>
              <a:rPr lang="fr-FR" i="1" dirty="0" err="1" smtClean="0"/>
              <a:t>untied</a:t>
            </a:r>
            <a:r>
              <a:rPr lang="fr-FR" i="1" dirty="0" smtClean="0"/>
              <a:t> </a:t>
            </a:r>
            <a:r>
              <a:rPr lang="fr-FR" dirty="0" smtClean="0"/>
              <a:t>ait été spécifiée,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ais peut l’exécuter en plusieurs fois. </a:t>
            </a:r>
          </a:p>
          <a:p>
            <a:r>
              <a:rPr lang="fr-FR" dirty="0" smtClean="0"/>
              <a:t>Un </a:t>
            </a:r>
            <a:r>
              <a:rPr lang="fr-FR" dirty="0"/>
              <a:t>thread peut prendre / reprendre </a:t>
            </a:r>
            <a:r>
              <a:rPr lang="fr-FR" dirty="0" smtClean="0"/>
              <a:t>en </a:t>
            </a:r>
            <a:r>
              <a:rPr lang="fr-FR" dirty="0"/>
              <a:t>charge une tâche :</a:t>
            </a:r>
          </a:p>
          <a:p>
            <a:pPr lvl="1"/>
            <a:r>
              <a:rPr lang="fr-FR" dirty="0"/>
              <a:t>à</a:t>
            </a:r>
            <a:r>
              <a:rPr lang="fr-FR" dirty="0" smtClean="0"/>
              <a:t> </a:t>
            </a:r>
            <a:r>
              <a:rPr lang="fr-FR" dirty="0"/>
              <a:t>la création d’une tâche</a:t>
            </a:r>
          </a:p>
          <a:p>
            <a:pPr lvl="1"/>
            <a:r>
              <a:rPr lang="fr-FR" dirty="0"/>
              <a:t>à</a:t>
            </a:r>
            <a:r>
              <a:rPr lang="fr-FR" dirty="0" smtClean="0"/>
              <a:t> </a:t>
            </a:r>
            <a:r>
              <a:rPr lang="fr-FR" dirty="0"/>
              <a:t>la terminaison d’une tâche </a:t>
            </a:r>
          </a:p>
          <a:p>
            <a:pPr lvl="1"/>
            <a:r>
              <a:rPr lang="fr-FR" dirty="0"/>
              <a:t>à</a:t>
            </a:r>
            <a:r>
              <a:rPr lang="fr-FR" dirty="0" smtClean="0"/>
              <a:t> </a:t>
            </a:r>
            <a:r>
              <a:rPr lang="fr-FR" dirty="0"/>
              <a:t>la rencontre d’un </a:t>
            </a:r>
            <a:r>
              <a:rPr lang="fr-FR" dirty="0" err="1" smtClean="0"/>
              <a:t>taskwait</a:t>
            </a:r>
            <a:r>
              <a:rPr lang="fr-FR" dirty="0" smtClean="0"/>
              <a:t>, d’une barrière implicite ou non</a:t>
            </a:r>
          </a:p>
          <a:p>
            <a:r>
              <a:rPr lang="fr-FR" dirty="0" smtClean="0"/>
              <a:t>Quelle tâche ?</a:t>
            </a:r>
          </a:p>
          <a:p>
            <a:pPr lvl="1"/>
            <a:r>
              <a:rPr lang="fr-FR" i="1" dirty="0"/>
              <a:t>In </a:t>
            </a:r>
            <a:r>
              <a:rPr lang="fr-FR" i="1" dirty="0" err="1"/>
              <a:t>order</a:t>
            </a:r>
            <a:r>
              <a:rPr lang="fr-FR" i="1" dirty="0"/>
              <a:t> to </a:t>
            </a:r>
            <a:r>
              <a:rPr lang="fr-FR" i="1" dirty="0" err="1"/>
              <a:t>start</a:t>
            </a:r>
            <a:r>
              <a:rPr lang="fr-FR" i="1" dirty="0"/>
              <a:t> the </a:t>
            </a:r>
            <a:r>
              <a:rPr lang="fr-FR" i="1" dirty="0" err="1"/>
              <a:t>execution</a:t>
            </a:r>
            <a:r>
              <a:rPr lang="fr-FR" i="1" dirty="0"/>
              <a:t> of a new </a:t>
            </a:r>
            <a:r>
              <a:rPr lang="fr-FR" i="1" dirty="0" err="1"/>
              <a:t>tied</a:t>
            </a:r>
            <a:r>
              <a:rPr lang="fr-FR" i="1" dirty="0"/>
              <a:t> </a:t>
            </a:r>
            <a:r>
              <a:rPr lang="fr-FR" i="1" dirty="0" err="1"/>
              <a:t>task</a:t>
            </a:r>
            <a:r>
              <a:rPr lang="fr-FR" i="1" dirty="0"/>
              <a:t>, the new </a:t>
            </a:r>
            <a:r>
              <a:rPr lang="fr-FR" i="1" dirty="0" err="1"/>
              <a:t>task</a:t>
            </a:r>
            <a:r>
              <a:rPr lang="fr-FR" i="1" dirty="0"/>
              <a:t> must </a:t>
            </a:r>
            <a:r>
              <a:rPr lang="fr-FR" i="1" dirty="0" err="1"/>
              <a:t>be</a:t>
            </a:r>
            <a:r>
              <a:rPr lang="fr-FR" i="1" dirty="0"/>
              <a:t> a descendant of </a:t>
            </a:r>
            <a:r>
              <a:rPr lang="fr-FR" i="1" dirty="0" err="1"/>
              <a:t>every</a:t>
            </a:r>
            <a:r>
              <a:rPr lang="fr-FR" i="1" dirty="0"/>
              <a:t> </a:t>
            </a:r>
            <a:r>
              <a:rPr lang="fr-FR" i="1" dirty="0" err="1"/>
              <a:t>suspended</a:t>
            </a:r>
            <a:r>
              <a:rPr lang="fr-FR" i="1" dirty="0"/>
              <a:t> </a:t>
            </a:r>
            <a:r>
              <a:rPr lang="fr-FR" i="1" dirty="0" err="1"/>
              <a:t>task</a:t>
            </a:r>
            <a:r>
              <a:rPr lang="fr-FR" i="1" dirty="0"/>
              <a:t> </a:t>
            </a:r>
            <a:r>
              <a:rPr lang="fr-FR" i="1" dirty="0" err="1"/>
              <a:t>tied</a:t>
            </a:r>
            <a:r>
              <a:rPr lang="fr-FR" i="1" dirty="0"/>
              <a:t> to the </a:t>
            </a:r>
            <a:r>
              <a:rPr lang="fr-FR" i="1" dirty="0" err="1"/>
              <a:t>same</a:t>
            </a:r>
            <a:r>
              <a:rPr lang="fr-FR" i="1" dirty="0"/>
              <a:t> thread, </a:t>
            </a:r>
            <a:r>
              <a:rPr lang="fr-FR" i="1" dirty="0" err="1"/>
              <a:t>unless</a:t>
            </a:r>
            <a:r>
              <a:rPr lang="fr-FR" i="1" dirty="0"/>
              <a:t> the </a:t>
            </a:r>
            <a:r>
              <a:rPr lang="fr-FR" i="1" dirty="0" err="1"/>
              <a:t>encountered</a:t>
            </a:r>
            <a:r>
              <a:rPr lang="fr-FR" i="1" dirty="0"/>
              <a:t> </a:t>
            </a:r>
            <a:r>
              <a:rPr lang="fr-FR" i="1" dirty="0" err="1"/>
              <a:t>task</a:t>
            </a:r>
            <a:r>
              <a:rPr lang="fr-FR" i="1" dirty="0"/>
              <a:t> </a:t>
            </a:r>
            <a:r>
              <a:rPr lang="fr-FR" i="1" dirty="0" err="1"/>
              <a:t>scheduling</a:t>
            </a:r>
            <a:r>
              <a:rPr lang="fr-FR" i="1" dirty="0"/>
              <a:t> point corresponds to a </a:t>
            </a:r>
            <a:r>
              <a:rPr lang="fr-FR" i="1" dirty="0" err="1"/>
              <a:t>barrier</a:t>
            </a:r>
            <a:r>
              <a:rPr lang="fr-FR" i="1" dirty="0"/>
              <a:t> </a:t>
            </a:r>
            <a:r>
              <a:rPr lang="fr-FR" i="1" dirty="0" err="1"/>
              <a:t>region</a:t>
            </a:r>
            <a:r>
              <a:rPr lang="fr-FR" i="1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998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16"/>
            <a:ext cx="8229600" cy="1143000"/>
          </a:xfrm>
        </p:spPr>
        <p:txBody>
          <a:bodyPr/>
          <a:lstStyle/>
          <a:p>
            <a:r>
              <a:rPr lang="fr-FR" dirty="0" smtClean="0"/>
              <a:t>Quelle tâche ?</a:t>
            </a:r>
            <a:endParaRPr lang="fr-FR" dirty="0"/>
          </a:p>
        </p:txBody>
      </p:sp>
      <p:sp>
        <p:nvSpPr>
          <p:cNvPr id="23" name="Oval 51"/>
          <p:cNvSpPr>
            <a:spLocks noChangeArrowheads="1"/>
          </p:cNvSpPr>
          <p:nvPr/>
        </p:nvSpPr>
        <p:spPr bwMode="auto">
          <a:xfrm>
            <a:off x="2634689" y="1817947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Oval 51"/>
          <p:cNvSpPr>
            <a:spLocks noChangeArrowheads="1"/>
          </p:cNvSpPr>
          <p:nvPr/>
        </p:nvSpPr>
        <p:spPr bwMode="auto">
          <a:xfrm>
            <a:off x="2634689" y="282146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" name="Oval 51"/>
          <p:cNvSpPr>
            <a:spLocks noChangeArrowheads="1"/>
          </p:cNvSpPr>
          <p:nvPr/>
        </p:nvSpPr>
        <p:spPr bwMode="auto">
          <a:xfrm>
            <a:off x="2634689" y="3811096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Oval 51"/>
          <p:cNvSpPr>
            <a:spLocks noChangeArrowheads="1"/>
          </p:cNvSpPr>
          <p:nvPr/>
        </p:nvSpPr>
        <p:spPr bwMode="auto">
          <a:xfrm>
            <a:off x="4110164" y="282146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89" name="Connecteur droit avec flèche 88"/>
          <p:cNvCxnSpPr>
            <a:stCxn id="23" idx="4"/>
            <a:endCxn id="84" idx="0"/>
          </p:cNvCxnSpPr>
          <p:nvPr/>
        </p:nvCxnSpPr>
        <p:spPr>
          <a:xfrm>
            <a:off x="2787089" y="21227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780748" y="312651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87" idx="1"/>
          </p:cNvCxnSpPr>
          <p:nvPr/>
        </p:nvCxnSpPr>
        <p:spPr>
          <a:xfrm>
            <a:off x="2935003" y="20394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51"/>
          <p:cNvSpPr>
            <a:spLocks noChangeArrowheads="1"/>
          </p:cNvSpPr>
          <p:nvPr/>
        </p:nvSpPr>
        <p:spPr bwMode="auto">
          <a:xfrm>
            <a:off x="4114741" y="383966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Oval 51"/>
          <p:cNvSpPr>
            <a:spLocks noChangeArrowheads="1"/>
          </p:cNvSpPr>
          <p:nvPr/>
        </p:nvSpPr>
        <p:spPr bwMode="auto">
          <a:xfrm>
            <a:off x="5590216" y="383966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7" name="Connecteur droit avec flèche 96"/>
          <p:cNvCxnSpPr>
            <a:endCxn id="95" idx="0"/>
          </p:cNvCxnSpPr>
          <p:nvPr/>
        </p:nvCxnSpPr>
        <p:spPr>
          <a:xfrm>
            <a:off x="4267141" y="314094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6" idx="1"/>
          </p:cNvCxnSpPr>
          <p:nvPr/>
        </p:nvCxnSpPr>
        <p:spPr>
          <a:xfrm>
            <a:off x="4415055" y="305762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51"/>
          <p:cNvSpPr>
            <a:spLocks noChangeArrowheads="1"/>
          </p:cNvSpPr>
          <p:nvPr/>
        </p:nvSpPr>
        <p:spPr bwMode="auto">
          <a:xfrm>
            <a:off x="2622007" y="482900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4097482" y="4829004"/>
            <a:ext cx="304800" cy="3048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1" name="Connecteur droit avec flèche 100"/>
          <p:cNvCxnSpPr>
            <a:endCxn id="99" idx="0"/>
          </p:cNvCxnSpPr>
          <p:nvPr/>
        </p:nvCxnSpPr>
        <p:spPr>
          <a:xfrm>
            <a:off x="2774407" y="413028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endCxn id="100" idx="1"/>
          </p:cNvCxnSpPr>
          <p:nvPr/>
        </p:nvCxnSpPr>
        <p:spPr>
          <a:xfrm>
            <a:off x="2922321" y="404696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51"/>
          <p:cNvSpPr>
            <a:spLocks noChangeArrowheads="1"/>
          </p:cNvSpPr>
          <p:nvPr/>
        </p:nvSpPr>
        <p:spPr bwMode="auto">
          <a:xfrm>
            <a:off x="6322745" y="1761858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4031075" y="1785772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tâches prêtes</a:t>
            </a:r>
            <a:endParaRPr lang="fr-FR" dirty="0"/>
          </a:p>
        </p:txBody>
      </p:sp>
      <p:sp>
        <p:nvSpPr>
          <p:cNvPr id="107" name="Oval 51"/>
          <p:cNvSpPr>
            <a:spLocks noChangeArrowheads="1"/>
          </p:cNvSpPr>
          <p:nvPr/>
        </p:nvSpPr>
        <p:spPr bwMode="auto">
          <a:xfrm>
            <a:off x="6314058" y="279678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8" name="Oval 51"/>
          <p:cNvSpPr>
            <a:spLocks noChangeArrowheads="1"/>
          </p:cNvSpPr>
          <p:nvPr/>
        </p:nvSpPr>
        <p:spPr bwMode="auto">
          <a:xfrm>
            <a:off x="7789533" y="2796784"/>
            <a:ext cx="304800" cy="304800"/>
          </a:xfrm>
          <a:prstGeom prst="ellipse">
            <a:avLst/>
          </a:prstGeom>
          <a:solidFill>
            <a:srgbClr val="FF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9" name="Connecteur droit avec flèche 108"/>
          <p:cNvCxnSpPr>
            <a:endCxn id="107" idx="0"/>
          </p:cNvCxnSpPr>
          <p:nvPr/>
        </p:nvCxnSpPr>
        <p:spPr>
          <a:xfrm>
            <a:off x="6466458" y="2098067"/>
            <a:ext cx="0" cy="698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endCxn id="108" idx="1"/>
          </p:cNvCxnSpPr>
          <p:nvPr/>
        </p:nvCxnSpPr>
        <p:spPr>
          <a:xfrm>
            <a:off x="6614372" y="2014742"/>
            <a:ext cx="1219798" cy="826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69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3449</Words>
  <Application>Microsoft Macintosh PowerPoint</Application>
  <PresentationFormat>Présentation à l'écran (4:3)</PresentationFormat>
  <Paragraphs>770</Paragraphs>
  <Slides>68</Slides>
  <Notes>14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68</vt:i4>
      </vt:variant>
    </vt:vector>
  </HeadingPairs>
  <TitlesOfParts>
    <vt:vector size="70" baseType="lpstr">
      <vt:lpstr>Thème Office</vt:lpstr>
      <vt:lpstr>Clip</vt:lpstr>
      <vt:lpstr>Tâches</vt:lpstr>
      <vt:lpstr>Fibonacci</vt:lpstr>
      <vt:lpstr>Fibonacci</vt:lpstr>
      <vt:lpstr>Fibonacci</vt:lpstr>
      <vt:lpstr>Optimisation ;-) xeon 12 x 2 </vt:lpstr>
      <vt:lpstr>Optimisation ;-) opteron 48 cœurs </vt:lpstr>
      <vt:lpstr>Tâches Récapitulatif</vt:lpstr>
      <vt:lpstr>Ordonnancement des tâches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Quelle tâche ?</vt:lpstr>
      <vt:lpstr>Ordonnancement des tâches untied</vt:lpstr>
      <vt:lpstr>Quelques exemples</vt:lpstr>
      <vt:lpstr>Traversée de liste</vt:lpstr>
      <vt:lpstr>Traversée de liste</vt:lpstr>
      <vt:lpstr>Traversée de liste</vt:lpstr>
      <vt:lpstr>Traversée de liste</vt:lpstr>
      <vt:lpstr>Traversée de liste</vt:lpstr>
      <vt:lpstr>Traversée de liste ne pas bloquer la tâche génératrice</vt:lpstr>
      <vt:lpstr>Traversée de liste ne pas bloquer la tâche génératrice</vt:lpstr>
      <vt:lpstr>Traversée de liste ne pas bloquer la tâche génératrice</vt:lpstr>
      <vt:lpstr>Traversée de liste ne pas bloquer la tâche génératrice</vt:lpstr>
      <vt:lpstr>Traversée de liste ne pas bloquer la tâche génératrice</vt:lpstr>
      <vt:lpstr>Traversée de liste ne pas bloquer la tâche génératrice</vt:lpstr>
      <vt:lpstr>Qsort http://wikis.sun.com/display/openmp </vt:lpstr>
      <vt:lpstr>Qsort http://wikis.sun.com/display/openmp </vt:lpstr>
      <vt:lpstr>Comparaison par Sun tâche vs section</vt:lpstr>
      <vt:lpstr>Tâches &amp; Réduction atomic </vt:lpstr>
      <vt:lpstr>Tâches &amp; Réduction thread_num</vt:lpstr>
      <vt:lpstr>Tâches &amp; Réduction atomic </vt:lpstr>
      <vt:lpstr>Dépendance de tâches Bricolage</vt:lpstr>
      <vt:lpstr>Dépendance de tâches Bricolage</vt:lpstr>
      <vt:lpstr>Autres modèles Cilk</vt:lpstr>
      <vt:lpstr>Autres modèles Cilk</vt:lpstr>
      <vt:lpstr>Basic Cilk Keywords</vt:lpstr>
      <vt:lpstr>Dynamic Multithreading</vt:lpstr>
      <vt:lpstr>Example: fib(4)</vt:lpstr>
      <vt:lpstr>Example: fib(4)</vt:lpstr>
      <vt:lpstr>Scheduling</vt:lpstr>
      <vt:lpstr>Cilk’s Work-Stealing Scheduler</vt:lpstr>
      <vt:lpstr>Cilk’s Work-Stealing Scheduler</vt:lpstr>
      <vt:lpstr>Cilk’s Work-Stealing Scheduler</vt:lpstr>
      <vt:lpstr>Cilk’s Work-Stealing Scheduler</vt:lpstr>
      <vt:lpstr>Cilk’s Work-Stealing Scheduler</vt:lpstr>
      <vt:lpstr>Cilk’s Work-Stealing Scheduler</vt:lpstr>
      <vt:lpstr>Cilk’s Work-Stealing Scheduler</vt:lpstr>
      <vt:lpstr>Cilk’s Work-Stealing Scheduler</vt:lpstr>
      <vt:lpstr>Intel TBB thread building blocks  </vt:lpstr>
      <vt:lpstr>Intel TBB parallel_for</vt:lpstr>
      <vt:lpstr>Intel TBB tâches</vt:lpstr>
      <vt:lpstr>TBB parallel_for vs task (8 cœurs)</vt:lpstr>
      <vt:lpstr>TBB -TSP nombre de tâches volées (16 villes)</vt:lpstr>
      <vt:lpstr>TBB –TSP Cut-off</vt:lpstr>
      <vt:lpstr>TBB –TSP Cut-off</vt:lpstr>
      <vt:lpstr>Comparaison OpenMP, Cilk, TBB</vt:lpstr>
      <vt:lpstr>The Free Lunch Is Over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Tâches</dc:title>
  <dc:creator>Pierre-André Wacrenier</dc:creator>
  <cp:lastModifiedBy>Pierre-André Wacrenier</cp:lastModifiedBy>
  <cp:revision>1</cp:revision>
  <dcterms:created xsi:type="dcterms:W3CDTF">2011-02-09T10:23:57Z</dcterms:created>
  <dcterms:modified xsi:type="dcterms:W3CDTF">2011-02-09T10:24:19Z</dcterms:modified>
</cp:coreProperties>
</file>