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A262-7E36-434F-9E48-318CA9ACD578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36CF-0561-3E4D-B42D-132307ED7F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5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AD873-B86B-DD46-96C0-E54A90189877}" type="slidenum">
              <a:rPr lang="fr-FR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53302D-2287-C343-B8B5-274CE127C991}" type="slidenum">
              <a:rPr lang="en-GB"/>
              <a:pPr/>
              <a:t>53</a:t>
            </a:fld>
            <a:endParaRPr lang="en-GB"/>
          </a:p>
        </p:txBody>
      </p:sp>
      <p:sp>
        <p:nvSpPr>
          <p:cNvPr id="67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D2D5D-3BED-A949-891B-9F1BD49C183F}" type="slidenum">
              <a:rPr lang="fr-FR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5F63E-D736-5D4D-9A87-08928B8A327C}" type="slidenum">
              <a:rPr lang="en-GB"/>
              <a:pPr/>
              <a:t>46</a:t>
            </a:fld>
            <a:endParaRPr lang="en-GB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CA0029-CD3E-C945-9C05-6D503611CF15}" type="slidenum">
              <a:rPr lang="en-GB"/>
              <a:pPr/>
              <a:t>47</a:t>
            </a:fld>
            <a:endParaRPr lang="en-GB"/>
          </a:p>
        </p:txBody>
      </p:sp>
      <p:sp>
        <p:nvSpPr>
          <p:cNvPr id="69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280883-ABB1-AF4C-B900-7991A8EF1441}" type="slidenum">
              <a:rPr lang="en-GB"/>
              <a:pPr/>
              <a:t>48</a:t>
            </a:fld>
            <a:endParaRPr lang="en-GB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AF56DB-21A9-C848-B507-FDF7A7555E52}" type="slidenum">
              <a:rPr lang="en-GB"/>
              <a:pPr/>
              <a:t>49</a:t>
            </a:fld>
            <a:endParaRPr lang="en-GB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322736-21C4-F640-9C77-FCBEBF2F6BC7}" type="slidenum">
              <a:rPr lang="en-GB"/>
              <a:pPr/>
              <a:t>50</a:t>
            </a:fld>
            <a:endParaRPr lang="en-GB"/>
          </a:p>
        </p:txBody>
      </p:sp>
      <p:sp>
        <p:nvSpPr>
          <p:cNvPr id="70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1B4E65-86B2-C24A-866B-9A1B64BDE326}" type="slidenum">
              <a:rPr lang="en-GB"/>
              <a:pPr/>
              <a:t>51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42970-16BE-B840-835F-9D23A77D1236}" type="slidenum">
              <a:rPr lang="en-GB"/>
              <a:pPr/>
              <a:t>52</a:t>
            </a:fld>
            <a:endParaRPr lang="en-GB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4960" cy="41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48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5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0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12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97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4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95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6079-B9C3-D54C-87B1-CDA9DA8506FF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8CD2-4C71-3A42-ACD0-85E61ECF87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OpenMP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www.openmp.org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Une API pour la programmation parallèle en mémoire partagée</a:t>
            </a:r>
          </a:p>
          <a:p>
            <a:pPr lvl="1"/>
            <a:r>
              <a:rPr lang="fr-FR" dirty="0" smtClean="0"/>
              <a:t>C</a:t>
            </a:r>
            <a:r>
              <a:rPr lang="fr-FR" dirty="0"/>
              <a:t>, C++, </a:t>
            </a:r>
            <a:r>
              <a:rPr lang="fr-FR" dirty="0" smtClean="0"/>
              <a:t>Fortran</a:t>
            </a:r>
            <a:endParaRPr lang="fr-FR" dirty="0"/>
          </a:p>
          <a:p>
            <a:pPr lvl="1"/>
            <a:r>
              <a:rPr lang="fr-FR" dirty="0" smtClean="0"/>
              <a:t>Portable</a:t>
            </a:r>
          </a:p>
          <a:p>
            <a:pPr lvl="1"/>
            <a:r>
              <a:rPr lang="fr-FR" dirty="0" smtClean="0"/>
              <a:t>Porté par l’</a:t>
            </a:r>
            <a:r>
              <a:rPr lang="fr-FR" i="1" dirty="0" smtClean="0"/>
              <a:t>Architecture </a:t>
            </a:r>
            <a:r>
              <a:rPr lang="fr-FR" i="1" dirty="0" err="1"/>
              <a:t>Review</a:t>
            </a:r>
            <a:r>
              <a:rPr lang="fr-FR" i="1" dirty="0"/>
              <a:t> </a:t>
            </a:r>
            <a:r>
              <a:rPr lang="fr-FR" i="1" dirty="0" err="1" smtClean="0"/>
              <a:t>Board</a:t>
            </a:r>
            <a:r>
              <a:rPr lang="fr-FR" dirty="0" smtClean="0"/>
              <a:t> (Intel, IBM, AMD, Microsoft, </a:t>
            </a:r>
            <a:r>
              <a:rPr lang="fr-FR" dirty="0" err="1" smtClean="0"/>
              <a:t>Cray</a:t>
            </a:r>
            <a:r>
              <a:rPr lang="fr-FR" dirty="0" smtClean="0"/>
              <a:t>, Oracle, NEC…)</a:t>
            </a:r>
          </a:p>
          <a:p>
            <a:r>
              <a:rPr lang="fr-FR" dirty="0" smtClean="0"/>
              <a:t>Basé sur des annotations : #</a:t>
            </a:r>
            <a:r>
              <a:rPr lang="fr-FR" dirty="0" err="1" smtClean="0"/>
              <a:t>pragma</a:t>
            </a:r>
            <a:r>
              <a:rPr lang="fr-FR" dirty="0" smtClean="0"/>
              <a:t> </a:t>
            </a:r>
            <a:r>
              <a:rPr lang="fr-FR" dirty="0" err="1" smtClean="0"/>
              <a:t>omp</a:t>
            </a:r>
            <a:r>
              <a:rPr lang="fr-FR" dirty="0" smtClean="0"/>
              <a:t> </a:t>
            </a:r>
            <a:r>
              <a:rPr lang="fr-FR" i="1" dirty="0" smtClean="0"/>
              <a:t>directive</a:t>
            </a:r>
          </a:p>
          <a:p>
            <a:r>
              <a:rPr lang="fr-FR" dirty="0" smtClean="0"/>
              <a:t>et des fonctions: </a:t>
            </a:r>
            <a:r>
              <a:rPr lang="fr-FR" dirty="0" err="1" smtClean="0"/>
              <a:t>omp_</a:t>
            </a:r>
            <a:r>
              <a:rPr lang="fr-FR" i="1" dirty="0" err="1" smtClean="0"/>
              <a:t>fonction</a:t>
            </a:r>
            <a:r>
              <a:rPr lang="fr-FR" dirty="0" smtClean="0"/>
              <a:t>()</a:t>
            </a:r>
          </a:p>
          <a:p>
            <a:r>
              <a:rPr lang="fr-FR" dirty="0" smtClean="0"/>
              <a:t>Permet de paralléliser un code de façon plus ou moins intrusive un code</a:t>
            </a:r>
          </a:p>
          <a:p>
            <a:pPr lvl="1"/>
            <a:r>
              <a:rPr lang="fr-FR" dirty="0" smtClean="0"/>
              <a:t>Plus on en dit plus on a de performance</a:t>
            </a:r>
          </a:p>
          <a:p>
            <a:pPr lvl="1"/>
            <a:r>
              <a:rPr lang="fr-FR" dirty="0" smtClean="0"/>
              <a:t>Facile à mettre en œuvre par un non spécialiste… Trop facile ?</a:t>
            </a:r>
          </a:p>
          <a:p>
            <a:r>
              <a:rPr lang="fr-FR" dirty="0" smtClean="0"/>
              <a:t>Ne permet pas de créer ses propres outil de synchronisation</a:t>
            </a:r>
            <a:endParaRPr lang="fr-FR" dirty="0"/>
          </a:p>
          <a:p>
            <a:r>
              <a:rPr lang="fr-FR" dirty="0" smtClean="0"/>
              <a:t>https</a:t>
            </a:r>
            <a:r>
              <a:rPr lang="fr-FR" dirty="0"/>
              <a:t>://computing.llnl.gov/tutorials/</a:t>
            </a:r>
            <a:r>
              <a:rPr lang="fr-FR" dirty="0" err="1"/>
              <a:t>openMP</a:t>
            </a:r>
            <a:r>
              <a:rPr lang="fr-FR" dirty="0" smtClean="0"/>
              <a:t>/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391377"/>
            <a:ext cx="2057400" cy="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8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Traduction en </a:t>
            </a:r>
            <a:r>
              <a:rPr lang="fr-FR" dirty="0" err="1" smtClean="0"/>
              <a:t>pthread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#</a:t>
            </a:r>
            <a:r>
              <a:rPr lang="fr-FR" sz="2800" dirty="0" err="1" smtClean="0"/>
              <a:t>pragma</a:t>
            </a:r>
            <a:r>
              <a:rPr lang="fr-FR" sz="2800" dirty="0" smtClean="0"/>
              <a:t> </a:t>
            </a:r>
            <a:r>
              <a:rPr lang="fr-FR" sz="2800" dirty="0" err="1" smtClean="0"/>
              <a:t>omp</a:t>
            </a:r>
            <a:r>
              <a:rPr lang="fr-FR" sz="2800" dirty="0" smtClean="0"/>
              <a:t> </a:t>
            </a:r>
            <a:r>
              <a:rPr lang="fr-FR" sz="2800" dirty="0" err="1" smtClean="0"/>
              <a:t>parallel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f</a:t>
            </a:r>
            <a:r>
              <a:rPr lang="fr-FR" sz="2800" dirty="0" smtClean="0"/>
              <a:t>();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{</a:t>
            </a:r>
          </a:p>
          <a:p>
            <a:pPr marL="0" indent="0">
              <a:buNone/>
            </a:pPr>
            <a:r>
              <a:rPr lang="fr-FR" sz="2800" dirty="0" err="1" smtClean="0"/>
              <a:t>pthread_t</a:t>
            </a:r>
            <a:r>
              <a:rPr lang="fr-FR" sz="2800" dirty="0" smtClean="0"/>
              <a:t> </a:t>
            </a:r>
            <a:r>
              <a:rPr lang="fr-FR" sz="2800" dirty="0" err="1"/>
              <a:t>t</a:t>
            </a:r>
            <a:r>
              <a:rPr lang="fr-FR" sz="2800" dirty="0" err="1" smtClean="0"/>
              <a:t>id</a:t>
            </a:r>
            <a:r>
              <a:rPr lang="fr-FR" sz="2800" dirty="0" smtClean="0"/>
              <a:t>[K];</a:t>
            </a:r>
          </a:p>
          <a:p>
            <a:pPr marL="0" indent="0">
              <a:buNone/>
            </a:pPr>
            <a:r>
              <a:rPr lang="fr-FR" sz="2800" dirty="0" smtClean="0"/>
              <a:t>for(</a:t>
            </a:r>
            <a:r>
              <a:rPr lang="fr-FR" sz="2800" dirty="0" err="1" smtClean="0"/>
              <a:t>int</a:t>
            </a:r>
            <a:r>
              <a:rPr lang="fr-FR" sz="2800" dirty="0" smtClean="0"/>
              <a:t> i=1;i&lt;</a:t>
            </a:r>
            <a:r>
              <a:rPr lang="fr-FR" sz="2800" dirty="0" err="1" smtClean="0"/>
              <a:t>k;i</a:t>
            </a:r>
            <a:r>
              <a:rPr lang="fr-FR" sz="2800" dirty="0" smtClean="0"/>
              <a:t>++)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 smtClean="0"/>
              <a:t>pthread_create</a:t>
            </a:r>
            <a:r>
              <a:rPr lang="fr-FR" sz="2800" dirty="0" smtClean="0"/>
              <a:t>(tid+i,0,f,i);</a:t>
            </a:r>
          </a:p>
          <a:p>
            <a:pPr marL="0" indent="0">
              <a:buNone/>
            </a:pPr>
            <a:r>
              <a:rPr lang="fr-FR" sz="2800" dirty="0" smtClean="0"/>
              <a:t>f(0); </a:t>
            </a:r>
          </a:p>
          <a:p>
            <a:pPr marL="0" indent="0">
              <a:buNone/>
            </a:pPr>
            <a:r>
              <a:rPr lang="fr-FR" sz="2800" dirty="0"/>
              <a:t>for(</a:t>
            </a:r>
            <a:r>
              <a:rPr lang="fr-FR" sz="2800" dirty="0" err="1"/>
              <a:t>int</a:t>
            </a:r>
            <a:r>
              <a:rPr lang="fr-FR" sz="2800" dirty="0"/>
              <a:t> i=1;i&lt;</a:t>
            </a:r>
            <a:r>
              <a:rPr lang="fr-FR" sz="2800" dirty="0" err="1"/>
              <a:t>k;i</a:t>
            </a:r>
            <a:r>
              <a:rPr lang="fr-FR" sz="2800" dirty="0"/>
              <a:t>++)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 smtClean="0"/>
              <a:t>pthread_join</a:t>
            </a:r>
            <a:r>
              <a:rPr lang="fr-FR" sz="2800" dirty="0" smtClean="0"/>
              <a:t>(</a:t>
            </a:r>
            <a:r>
              <a:rPr lang="fr-FR" sz="2800" dirty="0" err="1" smtClean="0"/>
              <a:t>tid</a:t>
            </a:r>
            <a:r>
              <a:rPr lang="fr-FR" sz="2800" dirty="0" smtClean="0"/>
              <a:t>[i]);</a:t>
            </a:r>
          </a:p>
          <a:p>
            <a:pPr marL="0" indent="0">
              <a:buNone/>
            </a:pPr>
            <a:r>
              <a:rPr lang="fr-FR" sz="2800" dirty="0"/>
              <a:t>}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133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Calcul en parallèle de Y[i] = f(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Pthread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fr-FR" sz="1700" dirty="0"/>
              <a:t>#</a:t>
            </a:r>
            <a:r>
              <a:rPr lang="fr-FR" sz="1700" dirty="0" err="1"/>
              <a:t>define</a:t>
            </a:r>
            <a:r>
              <a:rPr lang="fr-FR" sz="1700" dirty="0"/>
              <a:t> NB_ELEM (TAILLE_TRANCHE * NB_THREADS)</a:t>
            </a:r>
          </a:p>
          <a:p>
            <a:pPr marL="0" indent="0">
              <a:buNone/>
            </a:pPr>
            <a:r>
              <a:rPr lang="fr-FR" sz="1700" dirty="0" err="1"/>
              <a:t>pthread_t</a:t>
            </a:r>
            <a:r>
              <a:rPr lang="fr-FR" sz="1700" dirty="0"/>
              <a:t> threads[NB_THREADS];</a:t>
            </a:r>
          </a:p>
          <a:p>
            <a:pPr marL="0" indent="0">
              <a:buNone/>
            </a:pPr>
            <a:r>
              <a:rPr lang="fr-FR" sz="1700" dirty="0"/>
              <a:t>double input[NB_ELEM], output[NB_ELEM];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void</a:t>
            </a:r>
            <a:r>
              <a:rPr lang="fr-FR" sz="1700" dirty="0"/>
              <a:t> </a:t>
            </a:r>
            <a:r>
              <a:rPr lang="fr-FR" sz="1700" dirty="0" err="1"/>
              <a:t>appliquer_f</a:t>
            </a:r>
            <a:r>
              <a:rPr lang="fr-FR" sz="1700" dirty="0"/>
              <a:t>(</a:t>
            </a:r>
            <a:r>
              <a:rPr lang="fr-FR" sz="1700" dirty="0" err="1"/>
              <a:t>void</a:t>
            </a:r>
            <a:r>
              <a:rPr lang="fr-FR" sz="1700" dirty="0"/>
              <a:t> *i)	</a:t>
            </a:r>
          </a:p>
          <a:p>
            <a:pPr marL="0" indent="0">
              <a:buNone/>
            </a:pPr>
            <a:r>
              <a:rPr lang="fr-FR" sz="1700" dirty="0" smtClean="0"/>
              <a:t>{ </a:t>
            </a:r>
            <a:endParaRPr lang="fr-FR" sz="1700" dirty="0"/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</a:t>
            </a:r>
            <a:r>
              <a:rPr lang="fr-FR" sz="1700" dirty="0" err="1"/>
              <a:t>debut</a:t>
            </a:r>
            <a:r>
              <a:rPr lang="fr-FR" sz="1700" dirty="0"/>
              <a:t> = (</a:t>
            </a:r>
            <a:r>
              <a:rPr lang="fr-FR" sz="1700" dirty="0" err="1"/>
              <a:t>int</a:t>
            </a:r>
            <a:r>
              <a:rPr lang="fr-FR" sz="1700" dirty="0"/>
              <a:t>) i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fin = ((</a:t>
            </a:r>
            <a:r>
              <a:rPr lang="fr-FR" sz="1700" dirty="0" err="1"/>
              <a:t>int</a:t>
            </a:r>
            <a:r>
              <a:rPr lang="fr-FR" sz="1700" dirty="0"/>
              <a:t>) i+1)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</a:p>
          <a:p>
            <a:pPr marL="0" indent="0">
              <a:buNone/>
            </a:pPr>
            <a:r>
              <a:rPr lang="fr-FR" sz="1700" dirty="0"/>
              <a:t> 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/>
              <a:t>//  </a:t>
            </a:r>
            <a:r>
              <a:rPr lang="fr-FR" sz="1700" dirty="0" err="1"/>
              <a:t>pthread_exit</a:t>
            </a:r>
            <a:r>
              <a:rPr lang="fr-FR" sz="1700" dirty="0"/>
              <a:t>(NULL);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int</a:t>
            </a:r>
            <a:r>
              <a:rPr lang="fr-FR" sz="1700" dirty="0"/>
              <a:t> main()</a:t>
            </a:r>
          </a:p>
          <a:p>
            <a:pPr marL="0" indent="0">
              <a:buNone/>
            </a:pPr>
            <a:r>
              <a:rPr lang="fr-FR" sz="1700" dirty="0"/>
              <a:t>{</a:t>
            </a:r>
          </a:p>
          <a:p>
            <a:pPr marL="0" indent="0">
              <a:buNone/>
            </a:pPr>
            <a:r>
              <a:rPr lang="fr-FR" sz="1700" dirty="0"/>
              <a:t>…</a:t>
            </a:r>
          </a:p>
          <a:p>
            <a:pPr marL="0" indent="0">
              <a:buNone/>
            </a:pPr>
            <a:r>
              <a:rPr lang="fr-FR" sz="1700" dirty="0"/>
              <a:t>  for (</a:t>
            </a:r>
            <a:r>
              <a:rPr lang="fr-FR" sz="1700" dirty="0" err="1"/>
              <a:t>int</a:t>
            </a:r>
            <a:r>
              <a:rPr lang="fr-FR" sz="1700" dirty="0"/>
              <a:t> i = 0; i  &lt; NB_THREADS; i++)</a:t>
            </a:r>
          </a:p>
          <a:p>
            <a:pPr marL="0" indent="0">
              <a:buNone/>
            </a:pPr>
            <a:r>
              <a:rPr lang="fr-FR" sz="1700" dirty="0"/>
              <a:t>   </a:t>
            </a:r>
            <a:r>
              <a:rPr lang="fr-FR" sz="1700" dirty="0" err="1"/>
              <a:t>pthread_create</a:t>
            </a:r>
            <a:r>
              <a:rPr lang="fr-FR" sz="1700" dirty="0"/>
              <a:t>(&amp;threads[I], NULL, </a:t>
            </a:r>
            <a:r>
              <a:rPr lang="fr-FR" sz="1700" dirty="0" smtClean="0"/>
              <a:t>       </a:t>
            </a:r>
            <a:br>
              <a:rPr lang="fr-FR" sz="1700" dirty="0" smtClean="0"/>
            </a:br>
            <a:r>
              <a:rPr lang="fr-FR" sz="1700" dirty="0" smtClean="0"/>
              <a:t>                               </a:t>
            </a:r>
            <a:r>
              <a:rPr lang="fr-FR" sz="1700" dirty="0" err="1" smtClean="0"/>
              <a:t>appliquer_f</a:t>
            </a:r>
            <a:r>
              <a:rPr lang="fr-FR" sz="1700" dirty="0"/>
              <a:t>, (</a:t>
            </a:r>
            <a:r>
              <a:rPr lang="fr-FR" sz="1700" dirty="0" err="1"/>
              <a:t>void</a:t>
            </a:r>
            <a:r>
              <a:rPr lang="fr-FR" sz="1700" dirty="0"/>
              <a:t> *)i);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/>
              <a:t> for (</a:t>
            </a:r>
            <a:r>
              <a:rPr lang="fr-FR" sz="1700" dirty="0" err="1"/>
              <a:t>int</a:t>
            </a:r>
            <a:r>
              <a:rPr lang="fr-FR" sz="1700" dirty="0"/>
              <a:t> i = 0; i  &lt; NB_THREADS; i++)</a:t>
            </a:r>
          </a:p>
          <a:p>
            <a:pPr marL="0" indent="0">
              <a:buNone/>
            </a:pPr>
            <a:r>
              <a:rPr lang="fr-FR" sz="1700" dirty="0"/>
              <a:t>   </a:t>
            </a:r>
            <a:r>
              <a:rPr lang="fr-FR" sz="1700" dirty="0" err="1"/>
              <a:t>pthread_join</a:t>
            </a:r>
            <a:r>
              <a:rPr lang="fr-FR" sz="1700" dirty="0"/>
              <a:t>(threads[I], NULL);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1999" y="5640858"/>
            <a:ext cx="347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Parallélisation</a:t>
            </a:r>
            <a:r>
              <a:rPr lang="fr-FR" dirty="0"/>
              <a:t> efficace si équilibrée</a:t>
            </a:r>
          </a:p>
        </p:txBody>
      </p:sp>
    </p:spTree>
    <p:extLst>
      <p:ext uri="{BB962C8B-B14F-4D97-AF65-F5344CB8AC3E}">
        <p14:creationId xmlns:p14="http://schemas.microsoft.com/office/powerpoint/2010/main" val="113967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Calcul en parallèle de Y[i] = f(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fr-FR" sz="1700" dirty="0"/>
              <a:t>#</a:t>
            </a:r>
            <a:r>
              <a:rPr lang="fr-FR" sz="1700" dirty="0" err="1"/>
              <a:t>define</a:t>
            </a:r>
            <a:r>
              <a:rPr lang="fr-FR" sz="1700" dirty="0"/>
              <a:t> NB_ELEM (TAILLE_TRANCHE * NB_THREADS)</a:t>
            </a:r>
          </a:p>
          <a:p>
            <a:pPr marL="0" indent="0">
              <a:buNone/>
            </a:pPr>
            <a:r>
              <a:rPr lang="fr-FR" sz="1700" dirty="0" err="1"/>
              <a:t>pthread_t</a:t>
            </a:r>
            <a:r>
              <a:rPr lang="fr-FR" sz="1700" dirty="0"/>
              <a:t> threads[NB_THREADS];</a:t>
            </a:r>
          </a:p>
          <a:p>
            <a:pPr marL="0" indent="0">
              <a:buNone/>
            </a:pPr>
            <a:r>
              <a:rPr lang="fr-FR" sz="1700" dirty="0"/>
              <a:t>double input[NB_ELEM], output[NB_ELEM];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void</a:t>
            </a:r>
            <a:r>
              <a:rPr lang="fr-FR" sz="1700" dirty="0"/>
              <a:t> </a:t>
            </a:r>
            <a:r>
              <a:rPr lang="fr-FR" sz="1700" dirty="0" err="1"/>
              <a:t>appliquer_f</a:t>
            </a:r>
            <a:r>
              <a:rPr lang="fr-FR" sz="1700" dirty="0"/>
              <a:t>(</a:t>
            </a:r>
            <a:r>
              <a:rPr lang="fr-FR" sz="1700" dirty="0" err="1"/>
              <a:t>void</a:t>
            </a:r>
            <a:r>
              <a:rPr lang="fr-FR" sz="1700" dirty="0"/>
              <a:t> *i)	</a:t>
            </a:r>
          </a:p>
          <a:p>
            <a:pPr marL="0" indent="0">
              <a:buNone/>
            </a:pPr>
            <a:r>
              <a:rPr lang="fr-FR" sz="1700" dirty="0" smtClean="0"/>
              <a:t>{ </a:t>
            </a:r>
            <a:endParaRPr lang="fr-FR" sz="1700" dirty="0"/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</a:t>
            </a:r>
            <a:r>
              <a:rPr lang="fr-FR" sz="1700" dirty="0" err="1"/>
              <a:t>debut</a:t>
            </a:r>
            <a:r>
              <a:rPr lang="fr-FR" sz="1700" dirty="0"/>
              <a:t> = (</a:t>
            </a:r>
            <a:r>
              <a:rPr lang="fr-FR" sz="1700" dirty="0" err="1"/>
              <a:t>int</a:t>
            </a:r>
            <a:r>
              <a:rPr lang="fr-FR" sz="1700" dirty="0"/>
              <a:t>) i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fin = ((</a:t>
            </a:r>
            <a:r>
              <a:rPr lang="fr-FR" sz="1700" dirty="0" err="1"/>
              <a:t>int</a:t>
            </a:r>
            <a:r>
              <a:rPr lang="fr-FR" sz="1700" dirty="0"/>
              <a:t>) i+1)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</a:p>
          <a:p>
            <a:pPr marL="0" indent="0">
              <a:buNone/>
            </a:pPr>
            <a:r>
              <a:rPr lang="fr-FR" sz="1700" dirty="0"/>
              <a:t> 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/>
              <a:t>//  </a:t>
            </a:r>
            <a:r>
              <a:rPr lang="fr-FR" sz="1700" dirty="0" err="1"/>
              <a:t>pthread_exit</a:t>
            </a:r>
            <a:r>
              <a:rPr lang="fr-FR" sz="1700" dirty="0"/>
              <a:t>(NULL);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int</a:t>
            </a:r>
            <a:r>
              <a:rPr lang="fr-FR" sz="1700" dirty="0"/>
              <a:t> main()</a:t>
            </a:r>
          </a:p>
          <a:p>
            <a:pPr marL="0" indent="0">
              <a:buNone/>
            </a:pPr>
            <a:r>
              <a:rPr lang="fr-FR" sz="1700" dirty="0"/>
              <a:t>{</a:t>
            </a:r>
          </a:p>
          <a:p>
            <a:pPr marL="0" indent="0">
              <a:buNone/>
            </a:pPr>
            <a:r>
              <a:rPr lang="fr-FR" sz="1700" dirty="0"/>
              <a:t>…</a:t>
            </a:r>
          </a:p>
          <a:p>
            <a:pPr marL="0" indent="0">
              <a:buNone/>
            </a:pPr>
            <a:r>
              <a:rPr lang="fr-FR" sz="1700" dirty="0"/>
              <a:t> </a:t>
            </a:r>
            <a:r>
              <a:rPr lang="fr-FR" sz="1700" b="1" dirty="0">
                <a:solidFill>
                  <a:srgbClr val="000000"/>
                </a:solidFill>
              </a:rPr>
              <a:t>#</a:t>
            </a:r>
            <a:r>
              <a:rPr lang="fr-FR" sz="1700" b="1" dirty="0" err="1">
                <a:solidFill>
                  <a:srgbClr val="000000"/>
                </a:solidFill>
              </a:rPr>
              <a:t>pragma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omp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parallel</a:t>
            </a:r>
            <a:r>
              <a:rPr lang="fr-FR" sz="1700" b="1" dirty="0">
                <a:solidFill>
                  <a:srgbClr val="000000"/>
                </a:solidFill>
              </a:rPr>
              <a:t>      </a:t>
            </a:r>
            <a:r>
              <a:rPr lang="fr-FR" sz="1700" dirty="0">
                <a:solidFill>
                  <a:srgbClr val="000000"/>
                </a:solidFill>
              </a:rPr>
              <a:t/>
            </a:r>
            <a:br>
              <a:rPr lang="fr-FR" sz="1700" dirty="0">
                <a:solidFill>
                  <a:srgbClr val="000000"/>
                </a:solidFill>
              </a:rPr>
            </a:br>
            <a:r>
              <a:rPr lang="fr-FR" sz="1700" dirty="0">
                <a:solidFill>
                  <a:srgbClr val="000000"/>
                </a:solidFill>
              </a:rPr>
              <a:t>   </a:t>
            </a:r>
            <a:r>
              <a:rPr lang="fr-FR" sz="1700" dirty="0" err="1">
                <a:solidFill>
                  <a:srgbClr val="000000"/>
                </a:solidFill>
              </a:rPr>
              <a:t>appliquer_f</a:t>
            </a:r>
            <a:r>
              <a:rPr lang="fr-FR" sz="1700" dirty="0">
                <a:solidFill>
                  <a:srgbClr val="000000"/>
                </a:solidFill>
              </a:rPr>
              <a:t>, (</a:t>
            </a:r>
            <a:r>
              <a:rPr lang="fr-FR" sz="1700" b="1" dirty="0" err="1">
                <a:solidFill>
                  <a:srgbClr val="000000"/>
                </a:solidFill>
              </a:rPr>
              <a:t>omp_get_thread_num</a:t>
            </a:r>
            <a:r>
              <a:rPr lang="fr-FR" sz="1700" b="1" dirty="0">
                <a:solidFill>
                  <a:srgbClr val="000000"/>
                </a:solidFill>
              </a:rPr>
              <a:t>()</a:t>
            </a:r>
            <a:r>
              <a:rPr lang="fr-FR" sz="17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8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Calcul en parallèle de Y[i] = f(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smtClean="0"/>
              <a:t>distribution d’indices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0" indent="0">
              <a:buNone/>
            </a:pPr>
            <a:r>
              <a:rPr lang="fr-FR" sz="1700" dirty="0"/>
              <a:t>#</a:t>
            </a:r>
            <a:r>
              <a:rPr lang="fr-FR" sz="1700" dirty="0" err="1"/>
              <a:t>define</a:t>
            </a:r>
            <a:r>
              <a:rPr lang="fr-FR" sz="1700" dirty="0"/>
              <a:t> NB_ELEM (TAILLE_TRANCHE * NB_THREADS)</a:t>
            </a:r>
          </a:p>
          <a:p>
            <a:pPr marL="0" indent="0">
              <a:buNone/>
            </a:pPr>
            <a:r>
              <a:rPr lang="fr-FR" sz="1700" dirty="0" err="1"/>
              <a:t>pthread_t</a:t>
            </a:r>
            <a:r>
              <a:rPr lang="fr-FR" sz="1700" dirty="0"/>
              <a:t> threads[NB_THREADS];</a:t>
            </a:r>
          </a:p>
          <a:p>
            <a:pPr marL="0" indent="0">
              <a:buNone/>
            </a:pPr>
            <a:r>
              <a:rPr lang="fr-FR" sz="1700" dirty="0"/>
              <a:t>double input[NB_ELEM], output[NB_ELEM];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i="1" dirty="0" smtClean="0">
                <a:solidFill>
                  <a:schemeClr val="bg1">
                    <a:lumMod val="75000"/>
                  </a:schemeClr>
                </a:solidFill>
              </a:rPr>
              <a:t>/* </a:t>
            </a:r>
            <a:r>
              <a:rPr lang="fr-FR" sz="1700" i="1" dirty="0" err="1" smtClean="0">
                <a:solidFill>
                  <a:schemeClr val="bg1">
                    <a:lumMod val="75000"/>
                  </a:schemeClr>
                </a:solidFill>
              </a:rPr>
              <a:t>void</a:t>
            </a:r>
            <a:r>
              <a:rPr lang="fr-FR" sz="17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appliquer_f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void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*i)	</a:t>
            </a:r>
          </a:p>
          <a:p>
            <a:pPr marL="0" indent="0">
              <a:buNone/>
            </a:pPr>
            <a:r>
              <a:rPr lang="fr-FR" sz="1700" i="1" dirty="0" smtClean="0">
                <a:solidFill>
                  <a:schemeClr val="bg1">
                    <a:lumMod val="75000"/>
                  </a:schemeClr>
                </a:solidFill>
              </a:rPr>
              <a:t>{ </a:t>
            </a:r>
            <a:endParaRPr lang="fr-FR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debut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= (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) i * TAILLE_TRANCHE;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fin = ((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) i+1) * TAILLE_TRANCHE;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for(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n=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debut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; n &lt; fin; n++)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  output[n] = f(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input,n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//  </a:t>
            </a:r>
            <a:r>
              <a:rPr lang="fr-FR" sz="1700" i="1" dirty="0" err="1">
                <a:solidFill>
                  <a:schemeClr val="bg1">
                    <a:lumMod val="75000"/>
                  </a:schemeClr>
                </a:solidFill>
              </a:rPr>
              <a:t>pthread_exit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(NULL)</a:t>
            </a:r>
            <a:r>
              <a:rPr lang="fr-FR" sz="1700" i="1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fr-FR" sz="1700" i="1" dirty="0" smtClean="0">
                <a:solidFill>
                  <a:schemeClr val="bg1">
                    <a:lumMod val="75000"/>
                  </a:schemeClr>
                </a:solidFill>
              </a:rPr>
              <a:t>} </a:t>
            </a:r>
            <a:r>
              <a:rPr lang="fr-FR" sz="1700" i="1" dirty="0">
                <a:solidFill>
                  <a:schemeClr val="bg1">
                    <a:lumMod val="75000"/>
                  </a:schemeClr>
                </a:solidFill>
              </a:rPr>
              <a:t>*/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dirty="0" err="1"/>
              <a:t>int</a:t>
            </a:r>
            <a:r>
              <a:rPr lang="fr-FR" sz="1700" dirty="0"/>
              <a:t> main()</a:t>
            </a:r>
          </a:p>
          <a:p>
            <a:pPr marL="0" indent="0">
              <a:buNone/>
            </a:pPr>
            <a:r>
              <a:rPr lang="fr-FR" sz="1700" dirty="0"/>
              <a:t>{</a:t>
            </a:r>
          </a:p>
          <a:p>
            <a:pPr marL="0" indent="0">
              <a:buNone/>
            </a:pPr>
            <a:r>
              <a:rPr lang="fr-FR" sz="1700" dirty="0"/>
              <a:t>…</a:t>
            </a:r>
          </a:p>
          <a:p>
            <a:pPr marL="0" indent="0">
              <a:buNone/>
            </a:pPr>
            <a:r>
              <a:rPr lang="fr-FR" sz="1700" dirty="0"/>
              <a:t> </a:t>
            </a:r>
            <a:r>
              <a:rPr lang="fr-FR" sz="1700" dirty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parallel</a:t>
            </a:r>
            <a:r>
              <a:rPr lang="fr-FR" sz="1700" dirty="0">
                <a:solidFill>
                  <a:srgbClr val="000000"/>
                </a:solidFill>
              </a:rPr>
              <a:t>      </a:t>
            </a:r>
            <a:br>
              <a:rPr lang="fr-FR" sz="1700" dirty="0">
                <a:solidFill>
                  <a:srgbClr val="000000"/>
                </a:solidFill>
              </a:rPr>
            </a:b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87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pthread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fr-FR" sz="1700" dirty="0"/>
              <a:t>#</a:t>
            </a:r>
            <a:r>
              <a:rPr lang="fr-FR" sz="1700" dirty="0" err="1"/>
              <a:t>define</a:t>
            </a:r>
            <a:r>
              <a:rPr lang="fr-FR" sz="1700" dirty="0"/>
              <a:t> NB_ELEM (TAILLE_TRANCHE * NB_THREADS)</a:t>
            </a:r>
          </a:p>
          <a:p>
            <a:pPr marL="0" indent="0">
              <a:buNone/>
            </a:pPr>
            <a:r>
              <a:rPr lang="fr-FR" sz="1700" dirty="0" err="1"/>
              <a:t>pthread_t</a:t>
            </a:r>
            <a:r>
              <a:rPr lang="fr-FR" sz="1700" dirty="0"/>
              <a:t> threads[NB_THREADS];</a:t>
            </a:r>
          </a:p>
          <a:p>
            <a:pPr marL="0" indent="0">
              <a:buNone/>
            </a:pPr>
            <a:r>
              <a:rPr lang="fr-FR" sz="1700" dirty="0"/>
              <a:t>double input[NB_ELEM], output[NB_ELEM];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void</a:t>
            </a:r>
            <a:r>
              <a:rPr lang="fr-FR" sz="1700" dirty="0"/>
              <a:t> </a:t>
            </a:r>
            <a:r>
              <a:rPr lang="fr-FR" sz="1700" dirty="0" err="1"/>
              <a:t>appliquer_f</a:t>
            </a:r>
            <a:r>
              <a:rPr lang="fr-FR" sz="1700" dirty="0"/>
              <a:t>(</a:t>
            </a:r>
            <a:r>
              <a:rPr lang="fr-FR" sz="1700" dirty="0" err="1"/>
              <a:t>void</a:t>
            </a:r>
            <a:r>
              <a:rPr lang="fr-FR" sz="1700" dirty="0"/>
              <a:t> *i)	</a:t>
            </a:r>
          </a:p>
          <a:p>
            <a:pPr marL="0" indent="0">
              <a:buNone/>
            </a:pPr>
            <a:r>
              <a:rPr lang="fr-FR" sz="1700" dirty="0" smtClean="0"/>
              <a:t>{ </a:t>
            </a:r>
            <a:endParaRPr lang="fr-FR" sz="1700" dirty="0"/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</a:t>
            </a:r>
            <a:r>
              <a:rPr lang="fr-FR" sz="1700" dirty="0" err="1"/>
              <a:t>debut</a:t>
            </a:r>
            <a:r>
              <a:rPr lang="fr-FR" sz="1700" dirty="0"/>
              <a:t> = (</a:t>
            </a:r>
            <a:r>
              <a:rPr lang="fr-FR" sz="1700" dirty="0" err="1"/>
              <a:t>int</a:t>
            </a:r>
            <a:r>
              <a:rPr lang="fr-FR" sz="1700" dirty="0"/>
              <a:t>) i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fin = ((</a:t>
            </a:r>
            <a:r>
              <a:rPr lang="fr-FR" sz="1700" dirty="0" err="1"/>
              <a:t>int</a:t>
            </a:r>
            <a:r>
              <a:rPr lang="fr-FR" sz="1700" dirty="0"/>
              <a:t>) i+1)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</a:p>
          <a:p>
            <a:pPr marL="0" indent="0">
              <a:buNone/>
            </a:pPr>
            <a:r>
              <a:rPr lang="fr-FR" sz="1700" dirty="0"/>
              <a:t> 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  output[n] = f(</a:t>
            </a:r>
            <a:r>
              <a:rPr lang="fr-FR" sz="1700" dirty="0" err="1">
                <a:solidFill>
                  <a:srgbClr val="000000"/>
                </a:solidFill>
              </a:rPr>
              <a:t>input,n</a:t>
            </a:r>
            <a:r>
              <a:rPr lang="fr-FR" sz="17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//  </a:t>
            </a:r>
            <a:r>
              <a:rPr lang="fr-FR" sz="1700" dirty="0" err="1">
                <a:solidFill>
                  <a:srgbClr val="000000"/>
                </a:solidFill>
              </a:rPr>
              <a:t>pthread_exit</a:t>
            </a:r>
            <a:r>
              <a:rPr lang="fr-FR" sz="1700" dirty="0">
                <a:solidFill>
                  <a:srgbClr val="000000"/>
                </a:solidFill>
              </a:rPr>
              <a:t>(NULL);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b="1" dirty="0">
                <a:solidFill>
                  <a:srgbClr val="000000"/>
                </a:solidFill>
              </a:rPr>
              <a:t>f</a:t>
            </a:r>
            <a:r>
              <a:rPr lang="fr-FR" sz="1700" b="1" dirty="0" smtClean="0">
                <a:solidFill>
                  <a:srgbClr val="000000"/>
                </a:solidFill>
              </a:rPr>
              <a:t>or (</a:t>
            </a:r>
            <a:r>
              <a:rPr lang="fr-FR" sz="1700" b="1" dirty="0" err="1" smtClean="0">
                <a:solidFill>
                  <a:srgbClr val="000000"/>
                </a:solidFill>
              </a:rPr>
              <a:t>int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etape</a:t>
            </a:r>
            <a:r>
              <a:rPr lang="fr-FR" sz="1700" b="1" dirty="0" smtClean="0">
                <a:solidFill>
                  <a:srgbClr val="000000"/>
                </a:solidFill>
              </a:rPr>
              <a:t> = 0; </a:t>
            </a:r>
            <a:r>
              <a:rPr lang="fr-FR" sz="1700" b="1" dirty="0" err="1" smtClean="0">
                <a:solidFill>
                  <a:srgbClr val="000000"/>
                </a:solidFill>
              </a:rPr>
              <a:t>etape</a:t>
            </a:r>
            <a:r>
              <a:rPr lang="fr-FR" sz="1700" b="1" dirty="0" smtClean="0">
                <a:solidFill>
                  <a:srgbClr val="000000"/>
                </a:solidFill>
              </a:rPr>
              <a:t> &lt; k; </a:t>
            </a:r>
            <a:r>
              <a:rPr lang="fr-FR" sz="1700" b="1" dirty="0" err="1" smtClean="0">
                <a:solidFill>
                  <a:srgbClr val="000000"/>
                </a:solidFill>
              </a:rPr>
              <a:t>etape</a:t>
            </a:r>
            <a:r>
              <a:rPr lang="fr-FR" sz="1700" b="1" dirty="0" smtClean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b="1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  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i = 0; i  &lt; NB_THREADS; i++)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   </a:t>
            </a:r>
            <a:r>
              <a:rPr lang="fr-FR" sz="1700" dirty="0" err="1">
                <a:solidFill>
                  <a:srgbClr val="000000"/>
                </a:solidFill>
              </a:rPr>
              <a:t>pthread_create</a:t>
            </a:r>
            <a:r>
              <a:rPr lang="fr-FR" sz="1700" dirty="0">
                <a:solidFill>
                  <a:srgbClr val="000000"/>
                </a:solidFill>
              </a:rPr>
              <a:t>(&amp;threads[I], NULL, </a:t>
            </a:r>
            <a:r>
              <a:rPr lang="fr-FR" sz="1700" dirty="0" smtClean="0">
                <a:solidFill>
                  <a:srgbClr val="000000"/>
                </a:solidFill>
              </a:rPr>
              <a:t>       </a:t>
            </a:r>
            <a:br>
              <a:rPr lang="fr-FR" sz="1700" dirty="0" smtClean="0">
                <a:solidFill>
                  <a:srgbClr val="000000"/>
                </a:solidFill>
              </a:rPr>
            </a:br>
            <a:r>
              <a:rPr lang="fr-FR" sz="1700" dirty="0" smtClean="0">
                <a:solidFill>
                  <a:srgbClr val="000000"/>
                </a:solidFill>
              </a:rPr>
              <a:t>                               </a:t>
            </a:r>
            <a:r>
              <a:rPr lang="fr-FR" sz="1700" dirty="0" err="1" smtClean="0">
                <a:solidFill>
                  <a:srgbClr val="000000"/>
                </a:solidFill>
              </a:rPr>
              <a:t>appliquer_f</a:t>
            </a:r>
            <a:r>
              <a:rPr lang="fr-FR" sz="1700" dirty="0">
                <a:solidFill>
                  <a:srgbClr val="000000"/>
                </a:solidFill>
              </a:rPr>
              <a:t>, (</a:t>
            </a:r>
            <a:r>
              <a:rPr lang="fr-FR" sz="1700" dirty="0" err="1">
                <a:solidFill>
                  <a:srgbClr val="000000"/>
                </a:solidFill>
              </a:rPr>
              <a:t>void</a:t>
            </a:r>
            <a:r>
              <a:rPr lang="fr-FR" sz="1700" dirty="0">
                <a:solidFill>
                  <a:srgbClr val="000000"/>
                </a:solidFill>
              </a:rPr>
              <a:t> *)i);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 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i = 0; i  &lt; NB_THREADS; i++)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   </a:t>
            </a:r>
            <a:r>
              <a:rPr lang="fr-FR" sz="1700" dirty="0" err="1">
                <a:solidFill>
                  <a:srgbClr val="000000"/>
                </a:solidFill>
              </a:rPr>
              <a:t>pthread_join</a:t>
            </a:r>
            <a:r>
              <a:rPr lang="fr-FR" sz="1700" dirty="0">
                <a:solidFill>
                  <a:srgbClr val="000000"/>
                </a:solidFill>
              </a:rPr>
              <a:t>(threads[I], NULL);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</a:t>
            </a: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b="1" dirty="0" err="1">
                <a:solidFill>
                  <a:srgbClr val="000000"/>
                </a:solidFill>
              </a:rPr>
              <a:t>m</a:t>
            </a:r>
            <a:r>
              <a:rPr lang="fr-FR" sz="1700" b="1" dirty="0" err="1" smtClean="0">
                <a:solidFill>
                  <a:srgbClr val="000000"/>
                </a:solidFill>
              </a:rPr>
              <a:t>emcpy</a:t>
            </a:r>
            <a:r>
              <a:rPr lang="fr-FR" sz="1700" b="1" dirty="0" smtClean="0">
                <a:solidFill>
                  <a:srgbClr val="000000"/>
                </a:solidFill>
              </a:rPr>
              <a:t>(</a:t>
            </a:r>
            <a:r>
              <a:rPr lang="fr-FR" sz="1700" b="1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b="1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}</a:t>
            </a:r>
            <a:endParaRPr lang="fr-FR" sz="17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14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</a:t>
            </a:r>
            <a:r>
              <a:rPr lang="fr-FR" sz="1700" dirty="0" smtClean="0">
                <a:solidFill>
                  <a:srgbClr val="000000"/>
                </a:solidFill>
              </a:rPr>
              <a:t>or (</a:t>
            </a: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= 0;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&lt; k;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parallel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>
                <a:solidFill>
                  <a:srgbClr val="000000"/>
                </a:solidFill>
              </a:rPr>
              <a:t>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16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1700" dirty="0"/>
              <a:t> </a:t>
            </a:r>
            <a:endParaRPr lang="fr-FR" sz="1700" dirty="0" smtClean="0"/>
          </a:p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</a:t>
            </a:r>
            <a:r>
              <a:rPr lang="fr-FR" sz="1700" dirty="0" smtClean="0">
                <a:solidFill>
                  <a:srgbClr val="000000"/>
                </a:solidFill>
              </a:rPr>
              <a:t>or (</a:t>
            </a: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= 0;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&lt; k;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parallel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>
                <a:solidFill>
                  <a:srgbClr val="000000"/>
                </a:solidFill>
              </a:rPr>
              <a:t>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160035" y="2327775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419259" y="3261879"/>
            <a:ext cx="0" cy="874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15770" y="2882152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191485" y="4403280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787797" y="4298528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451936" y="4180681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094926" y="52981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431163" y="4957657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84839" y="46282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572017" y="46282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975982" y="46282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414543" y="4136649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414543" y="5299509"/>
            <a:ext cx="8469" cy="445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496884" y="348327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32945" y="547952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12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7920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1700" dirty="0"/>
              <a:t> </a:t>
            </a:r>
            <a:endParaRPr lang="fr-FR" sz="1700" dirty="0" smtClean="0"/>
          </a:p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</a:t>
            </a:r>
            <a:r>
              <a:rPr lang="fr-FR" sz="1700" dirty="0" smtClean="0">
                <a:solidFill>
                  <a:srgbClr val="000000"/>
                </a:solidFill>
              </a:rPr>
              <a:t>or (</a:t>
            </a: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= 0;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 &lt; k; </a:t>
            </a:r>
            <a:r>
              <a:rPr lang="fr-FR" sz="1700" dirty="0" err="1" smtClean="0">
                <a:solidFill>
                  <a:srgbClr val="000000"/>
                </a:solidFill>
              </a:rPr>
              <a:t>etape</a:t>
            </a:r>
            <a:r>
              <a:rPr lang="fr-FR" sz="1700" dirty="0" smtClean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parallel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>
                <a:solidFill>
                  <a:srgbClr val="000000"/>
                </a:solidFill>
              </a:rPr>
              <a:t>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);</a:t>
            </a:r>
          </a:p>
          <a:p>
            <a:pPr marL="0" indent="0">
              <a:buNone/>
            </a:pP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160035" y="2327775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15770" y="2882152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787797" y="3870902"/>
            <a:ext cx="0" cy="55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107021" y="45724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443258" y="4256147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414543" y="3202545"/>
            <a:ext cx="28715" cy="122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6450828" y="4597999"/>
            <a:ext cx="8469" cy="445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496884" y="348327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45040" y="477801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6045815" y="38709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160035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746327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7186303" y="4584497"/>
            <a:ext cx="5182" cy="459231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89872" y="4338743"/>
            <a:ext cx="10020" cy="773109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186303" y="3870902"/>
            <a:ext cx="5182" cy="676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004241" y="5433572"/>
            <a:ext cx="348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Réduire le coût de la </a:t>
            </a:r>
            <a:r>
              <a:rPr lang="fr-FR" dirty="0" err="1"/>
              <a:t>parallélisation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59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b="1" dirty="0">
                <a:solidFill>
                  <a:srgbClr val="000000"/>
                </a:solidFill>
              </a:rPr>
              <a:t>#</a:t>
            </a:r>
            <a:r>
              <a:rPr lang="fr-FR" sz="1700" b="1" dirty="0" err="1">
                <a:solidFill>
                  <a:srgbClr val="000000"/>
                </a:solidFill>
              </a:rPr>
              <a:t>pragma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omp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parallel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= 0;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&lt; k;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>
                <a:solidFill>
                  <a:srgbClr val="000000"/>
                </a:solidFill>
              </a:rPr>
              <a:t>pragma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omp</a:t>
            </a:r>
            <a:r>
              <a:rPr lang="fr-FR" sz="1700" b="1" dirty="0">
                <a:solidFill>
                  <a:srgbClr val="000000"/>
                </a:solidFill>
              </a:rPr>
              <a:t> </a:t>
            </a:r>
            <a:r>
              <a:rPr lang="fr-FR" sz="1700" b="1" dirty="0" err="1">
                <a:solidFill>
                  <a:srgbClr val="000000"/>
                </a:solidFill>
              </a:rPr>
              <a:t>parallel</a:t>
            </a:r>
            <a:r>
              <a:rPr lang="fr-FR" sz="1700" b="1" dirty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</a:t>
            </a:r>
            <a:r>
              <a:rPr lang="fr-FR" sz="1700" dirty="0" smtClean="0"/>
              <a:t>;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b="1" dirty="0">
                <a:solidFill>
                  <a:srgbClr val="000000"/>
                </a:solidFill>
              </a:rPr>
              <a:t>  </a:t>
            </a:r>
            <a:r>
              <a:rPr lang="fr-FR" sz="1700" b="1" dirty="0" smtClean="0">
                <a:solidFill>
                  <a:srgbClr val="000000"/>
                </a:solidFill>
              </a:rPr>
              <a:t>// barrière implicite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 if (</a:t>
            </a:r>
            <a:r>
              <a:rPr lang="fr-FR" sz="1700" b="1" dirty="0" err="1" smtClean="0">
                <a:solidFill>
                  <a:srgbClr val="000000"/>
                </a:solidFill>
              </a:rPr>
              <a:t>omp_get_thread_num</a:t>
            </a:r>
            <a:r>
              <a:rPr lang="fr-FR" sz="1700" b="1" dirty="0" smtClean="0">
                <a:solidFill>
                  <a:srgbClr val="000000"/>
                </a:solidFill>
              </a:rPr>
              <a:t>() </a:t>
            </a:r>
            <a:r>
              <a:rPr lang="fr-FR" sz="1700" dirty="0" smtClean="0">
                <a:solidFill>
                  <a:srgbClr val="000000"/>
                </a:solidFill>
              </a:rPr>
              <a:t>== 0)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      </a:t>
            </a: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  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barrier</a:t>
            </a:r>
            <a:endParaRPr lang="fr-FR" sz="17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160035" y="2327775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415770" y="2882152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6787797" y="3870902"/>
            <a:ext cx="0" cy="55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107021" y="459659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443258" y="4256147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414543" y="3202545"/>
            <a:ext cx="28715" cy="1136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6450828" y="4597999"/>
            <a:ext cx="8469" cy="445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496884" y="348327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5545040" y="477801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045815" y="38709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0035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46327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7186303" y="4584497"/>
            <a:ext cx="5182" cy="459231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789872" y="4338743"/>
            <a:ext cx="10020" cy="773109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186303" y="3870902"/>
            <a:ext cx="5182" cy="676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2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parallel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= 0;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&lt; k;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parallel</a:t>
            </a:r>
            <a:r>
              <a:rPr lang="fr-FR" sz="1700" dirty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</a:t>
            </a:r>
            <a:r>
              <a:rPr lang="fr-FR" sz="1700" dirty="0" smtClean="0"/>
              <a:t>;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 </a:t>
            </a:r>
            <a:r>
              <a:rPr lang="fr-FR" sz="1700" dirty="0" smtClean="0">
                <a:solidFill>
                  <a:srgbClr val="000000"/>
                </a:solidFill>
              </a:rPr>
              <a:t>// barrière implicite</a:t>
            </a: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master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 #</a:t>
            </a:r>
            <a:r>
              <a:rPr lang="fr-FR" sz="1700" dirty="0" err="1" smtClean="0">
                <a:solidFill>
                  <a:srgbClr val="000000"/>
                </a:solidFill>
              </a:rPr>
              <a:t>pragma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omp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barrier</a:t>
            </a: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160035" y="2327775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415770" y="2882152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6787797" y="3870902"/>
            <a:ext cx="0" cy="55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107021" y="459659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443258" y="4256147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414543" y="3202545"/>
            <a:ext cx="28715" cy="1136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6450828" y="4597999"/>
            <a:ext cx="8469" cy="445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496884" y="348327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5545040" y="477801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045815" y="38709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0035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46327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7186303" y="4584497"/>
            <a:ext cx="5182" cy="459231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789872" y="4338743"/>
            <a:ext cx="10020" cy="773109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186303" y="3870902"/>
            <a:ext cx="5182" cy="676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main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/>
              <a:t>{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err="1"/>
              <a:t>printf</a:t>
            </a:r>
            <a:r>
              <a:rPr lang="fr-FR" dirty="0"/>
              <a:t>("bonjour\n")</a:t>
            </a:r>
            <a:r>
              <a:rPr lang="fr-FR" dirty="0" smtClean="0"/>
              <a:t>;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 err="1" smtClean="0"/>
              <a:t>printf</a:t>
            </a:r>
            <a:r>
              <a:rPr lang="fr-FR" dirty="0"/>
              <a:t>("au </a:t>
            </a:r>
            <a:r>
              <a:rPr lang="fr-FR" dirty="0" smtClean="0"/>
              <a:t>revoir\n</a:t>
            </a:r>
            <a:r>
              <a:rPr lang="fr-FR" dirty="0"/>
              <a:t>"</a:t>
            </a:r>
            <a:r>
              <a:rPr lang="fr-FR" dirty="0" smtClean="0"/>
              <a:t>) 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 return EXIT_SUCCESS;</a:t>
            </a:r>
          </a:p>
          <a:p>
            <a:pPr marL="0" indent="0">
              <a:buNone/>
            </a:pPr>
            <a:r>
              <a:rPr lang="fr-FR" dirty="0" smtClean="0"/>
              <a:t>}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&gt; </a:t>
            </a:r>
            <a:r>
              <a:rPr lang="fr-FR" dirty="0" err="1"/>
              <a:t>g</a:t>
            </a:r>
            <a:r>
              <a:rPr lang="fr-FR" dirty="0" err="1" smtClean="0"/>
              <a:t>cc</a:t>
            </a:r>
            <a:r>
              <a:rPr lang="fr-FR" dirty="0" smtClean="0"/>
              <a:t> </a:t>
            </a:r>
            <a:r>
              <a:rPr lang="fr-FR" dirty="0" err="1" smtClean="0"/>
              <a:t>bon.c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&gt;./</a:t>
            </a:r>
            <a:r>
              <a:rPr lang="fr-FR" dirty="0" err="1" smtClean="0"/>
              <a:t>a.out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b</a:t>
            </a:r>
            <a:r>
              <a:rPr lang="fr-FR" dirty="0" smtClean="0"/>
              <a:t>onjour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u revoir</a:t>
            </a:r>
          </a:p>
          <a:p>
            <a:pPr marL="0" indent="0">
              <a:buNone/>
            </a:pPr>
            <a:r>
              <a:rPr lang="fr-F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3458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parallel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= 0;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&lt; k;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parallel</a:t>
            </a:r>
            <a:r>
              <a:rPr lang="fr-FR" sz="1700" dirty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</a:t>
            </a:r>
            <a:r>
              <a:rPr lang="fr-FR" sz="1700" dirty="0" smtClean="0"/>
              <a:t>;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 </a:t>
            </a: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b="1" dirty="0" smtClean="0">
                <a:solidFill>
                  <a:srgbClr val="000000"/>
                </a:solidFill>
              </a:rPr>
              <a:t>#</a:t>
            </a:r>
            <a:r>
              <a:rPr lang="fr-FR" sz="1700" b="1" dirty="0" err="1" smtClean="0">
                <a:solidFill>
                  <a:srgbClr val="000000"/>
                </a:solidFill>
              </a:rPr>
              <a:t>pragma</a:t>
            </a:r>
            <a:r>
              <a:rPr lang="fr-FR" sz="1700" b="1" dirty="0" smtClean="0">
                <a:solidFill>
                  <a:srgbClr val="000000"/>
                </a:solidFill>
              </a:rPr>
              <a:t> </a:t>
            </a:r>
            <a:r>
              <a:rPr lang="fr-FR" sz="1700" b="1" dirty="0" err="1" smtClean="0">
                <a:solidFill>
                  <a:srgbClr val="000000"/>
                </a:solidFill>
              </a:rPr>
              <a:t>omp</a:t>
            </a:r>
            <a:r>
              <a:rPr lang="fr-FR" sz="1700" b="1" dirty="0" smtClean="0">
                <a:solidFill>
                  <a:srgbClr val="000000"/>
                </a:solidFill>
              </a:rPr>
              <a:t> single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memcpy</a:t>
            </a:r>
            <a:r>
              <a:rPr lang="fr-FR" sz="1700" dirty="0" smtClean="0">
                <a:solidFill>
                  <a:srgbClr val="000000"/>
                </a:solidFill>
              </a:rPr>
              <a:t>(</a:t>
            </a:r>
            <a:r>
              <a:rPr lang="fr-FR" sz="1700" dirty="0" err="1" smtClean="0">
                <a:solidFill>
                  <a:srgbClr val="000000"/>
                </a:solidFill>
              </a:rPr>
              <a:t>input,output</a:t>
            </a:r>
            <a:r>
              <a:rPr lang="fr-FR" sz="1700" dirty="0" smtClean="0">
                <a:solidFill>
                  <a:srgbClr val="000000"/>
                </a:solidFill>
              </a:rPr>
              <a:t>,…);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// barrière implicite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160035" y="2327775"/>
            <a:ext cx="31450" cy="209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415770" y="2882152"/>
            <a:ext cx="4716" cy="98875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6787797" y="3870902"/>
            <a:ext cx="0" cy="11728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107021" y="446354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443258" y="4256147"/>
            <a:ext cx="11791" cy="787581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435107" y="3882997"/>
            <a:ext cx="12095" cy="3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347974" y="3483277"/>
            <a:ext cx="1796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,…);</a:t>
            </a:r>
          </a:p>
          <a:p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045815" y="387090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46327" y="3202545"/>
            <a:ext cx="31450" cy="66835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7186303" y="4584497"/>
            <a:ext cx="5182" cy="459231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5907890" y="4548212"/>
            <a:ext cx="17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</a:rPr>
              <a:t>memcpy</a:t>
            </a:r>
            <a:r>
              <a:rPr lang="fr-FR" sz="1200" dirty="0">
                <a:solidFill>
                  <a:srgbClr val="000000"/>
                </a:solidFill>
              </a:rPr>
              <a:t>(</a:t>
            </a:r>
            <a:r>
              <a:rPr lang="fr-FR" sz="1200" dirty="0" err="1">
                <a:solidFill>
                  <a:srgbClr val="000000"/>
                </a:solidFill>
              </a:rPr>
              <a:t>input,output</a:t>
            </a:r>
            <a:r>
              <a:rPr lang="fr-FR" sz="1200" dirty="0">
                <a:solidFill>
                  <a:srgbClr val="000000"/>
                </a:solidFill>
              </a:rPr>
              <a:t>,…)</a:t>
            </a:r>
            <a:r>
              <a:rPr lang="fr-FR" sz="1200" dirty="0" smtClean="0">
                <a:solidFill>
                  <a:srgbClr val="000000"/>
                </a:solidFill>
              </a:rPr>
              <a:t>;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err="1" smtClean="0"/>
              <a:t>Pthread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fr-FR" sz="1700" dirty="0" err="1" smtClean="0"/>
              <a:t>void</a:t>
            </a:r>
            <a:r>
              <a:rPr lang="fr-FR" sz="1700" dirty="0" smtClean="0"/>
              <a:t> </a:t>
            </a:r>
            <a:r>
              <a:rPr lang="fr-FR" sz="1700" dirty="0" err="1"/>
              <a:t>appliquer_f</a:t>
            </a:r>
            <a:r>
              <a:rPr lang="fr-FR" sz="1700" dirty="0"/>
              <a:t>(</a:t>
            </a:r>
            <a:r>
              <a:rPr lang="fr-FR" sz="1700" dirty="0" err="1"/>
              <a:t>void</a:t>
            </a:r>
            <a:r>
              <a:rPr lang="fr-FR" sz="1700" dirty="0"/>
              <a:t> *i)	</a:t>
            </a:r>
          </a:p>
          <a:p>
            <a:pPr marL="0" indent="0">
              <a:buNone/>
            </a:pPr>
            <a:r>
              <a:rPr lang="fr-FR" sz="1700" dirty="0" smtClean="0"/>
              <a:t>{ </a:t>
            </a:r>
            <a:endParaRPr lang="fr-FR" sz="1700" dirty="0"/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</a:t>
            </a:r>
            <a:r>
              <a:rPr lang="fr-FR" sz="1700" dirty="0" err="1"/>
              <a:t>debut</a:t>
            </a:r>
            <a:r>
              <a:rPr lang="fr-FR" sz="1700" dirty="0"/>
              <a:t> = (</a:t>
            </a:r>
            <a:r>
              <a:rPr lang="fr-FR" sz="1700" dirty="0" err="1"/>
              <a:t>int</a:t>
            </a:r>
            <a:r>
              <a:rPr lang="fr-FR" sz="1700" dirty="0"/>
              <a:t>) i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err="1"/>
              <a:t>int</a:t>
            </a:r>
            <a:r>
              <a:rPr lang="fr-FR" sz="1700" dirty="0"/>
              <a:t> fin = ((</a:t>
            </a:r>
            <a:r>
              <a:rPr lang="fr-FR" sz="1700" dirty="0" err="1"/>
              <a:t>int</a:t>
            </a:r>
            <a:r>
              <a:rPr lang="fr-FR" sz="1700" dirty="0"/>
              <a:t>) i+1) * TAILLE_TRANCHE;</a:t>
            </a:r>
          </a:p>
          <a:p>
            <a:pPr marL="0" indent="0">
              <a:buNone/>
            </a:pPr>
            <a:r>
              <a:rPr lang="fr-FR" sz="1700" dirty="0"/>
              <a:t> 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FF0000"/>
                </a:solidFill>
              </a:rPr>
              <a:t> </a:t>
            </a:r>
            <a:r>
              <a:rPr lang="fr-FR" sz="1800" b="1" dirty="0">
                <a:solidFill>
                  <a:srgbClr val="FF0000"/>
                </a:solidFill>
              </a:rPr>
              <a:t>double *</a:t>
            </a:r>
            <a:r>
              <a:rPr lang="fr-FR" sz="1800" b="1" dirty="0" err="1">
                <a:solidFill>
                  <a:srgbClr val="FF0000"/>
                </a:solidFill>
              </a:rPr>
              <a:t>entree</a:t>
            </a:r>
            <a:r>
              <a:rPr lang="fr-FR" sz="1800" b="1" dirty="0">
                <a:solidFill>
                  <a:srgbClr val="FF0000"/>
                </a:solidFill>
              </a:rPr>
              <a:t> = input;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double </a:t>
            </a:r>
            <a:r>
              <a:rPr lang="fr-FR" sz="1800" b="1" dirty="0">
                <a:solidFill>
                  <a:srgbClr val="FF0000"/>
                </a:solidFill>
              </a:rPr>
              <a:t>*sortie = output;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</a:rPr>
              <a:t>for</a:t>
            </a:r>
            <a:r>
              <a:rPr lang="fr-FR" sz="1800" dirty="0" smtClean="0">
                <a:solidFill>
                  <a:srgbClr val="000000"/>
                </a:solidFill>
              </a:rPr>
              <a:t>(</a:t>
            </a:r>
            <a:r>
              <a:rPr lang="fr-FR" sz="1800" dirty="0" err="1" smtClean="0">
                <a:solidFill>
                  <a:srgbClr val="000000"/>
                </a:solidFill>
              </a:rPr>
              <a:t>int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etape</a:t>
            </a:r>
            <a:r>
              <a:rPr lang="fr-FR" sz="1800" dirty="0">
                <a:solidFill>
                  <a:srgbClr val="000000"/>
                </a:solidFill>
              </a:rPr>
              <a:t>=0; </a:t>
            </a:r>
            <a:r>
              <a:rPr lang="fr-FR" sz="1800" dirty="0" err="1">
                <a:solidFill>
                  <a:srgbClr val="000000"/>
                </a:solidFill>
              </a:rPr>
              <a:t>etape</a:t>
            </a:r>
            <a:r>
              <a:rPr lang="fr-FR" sz="1800" dirty="0">
                <a:solidFill>
                  <a:srgbClr val="000000"/>
                </a:solidFill>
              </a:rPr>
              <a:t> &lt; k; </a:t>
            </a:r>
            <a:r>
              <a:rPr lang="fr-FR" sz="1800" dirty="0" err="1">
                <a:solidFill>
                  <a:srgbClr val="000000"/>
                </a:solidFill>
              </a:rPr>
              <a:t>etape</a:t>
            </a:r>
            <a:r>
              <a:rPr lang="fr-FR" sz="18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800" dirty="0"/>
              <a:t> for( </a:t>
            </a:r>
            <a:r>
              <a:rPr lang="fr-FR" sz="1800" dirty="0" err="1"/>
              <a:t>int</a:t>
            </a:r>
            <a:r>
              <a:rPr lang="fr-FR" sz="1800" dirty="0"/>
              <a:t> n= </a:t>
            </a:r>
            <a:r>
              <a:rPr lang="fr-FR" sz="1800" dirty="0" err="1"/>
              <a:t>debut</a:t>
            </a:r>
            <a:r>
              <a:rPr lang="fr-FR" sz="1800" dirty="0"/>
              <a:t>; n &lt; fin; n++)</a:t>
            </a:r>
          </a:p>
          <a:p>
            <a:pPr marL="0" indent="0">
              <a:buNone/>
            </a:pPr>
            <a:r>
              <a:rPr lang="fr-FR" sz="1800" dirty="0"/>
              <a:t>  sortie[n] = f(</a:t>
            </a:r>
            <a:r>
              <a:rPr lang="fr-FR" sz="1800" dirty="0" err="1"/>
              <a:t>entree,n</a:t>
            </a:r>
            <a:r>
              <a:rPr lang="fr-FR" sz="1800" dirty="0"/>
              <a:t>);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b="1" dirty="0" err="1">
                <a:solidFill>
                  <a:srgbClr val="FF0000"/>
                </a:solidFill>
              </a:rPr>
              <a:t>echanger</a:t>
            </a:r>
            <a:r>
              <a:rPr lang="fr-FR" sz="1800" b="1" dirty="0">
                <a:solidFill>
                  <a:srgbClr val="FF0000"/>
                </a:solidFill>
              </a:rPr>
              <a:t>(</a:t>
            </a:r>
            <a:r>
              <a:rPr lang="fr-FR" sz="1800" b="1" dirty="0" err="1">
                <a:solidFill>
                  <a:srgbClr val="FF0000"/>
                </a:solidFill>
              </a:rPr>
              <a:t>entree,sortie</a:t>
            </a:r>
            <a:r>
              <a:rPr lang="fr-FR" sz="1800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barrier_wait</a:t>
            </a:r>
            <a:r>
              <a:rPr lang="fr-FR" sz="1800" dirty="0">
                <a:solidFill>
                  <a:srgbClr val="000000"/>
                </a:solidFill>
              </a:rPr>
              <a:t>(&amp;b); // attendre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}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 smtClean="0"/>
              <a:t>}</a:t>
            </a:r>
            <a:endParaRPr lang="fr-FR" sz="1700" dirty="0"/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 err="1"/>
              <a:t>int</a:t>
            </a:r>
            <a:r>
              <a:rPr lang="fr-FR" sz="1700" dirty="0"/>
              <a:t> main()</a:t>
            </a:r>
          </a:p>
          <a:p>
            <a:pPr marL="0" indent="0">
              <a:buNone/>
            </a:pPr>
            <a:r>
              <a:rPr lang="fr-FR" sz="1700" dirty="0"/>
              <a:t>{</a:t>
            </a:r>
          </a:p>
          <a:p>
            <a:pPr marL="0" indent="0">
              <a:buNone/>
            </a:pPr>
            <a:r>
              <a:rPr lang="fr-FR" sz="1700" dirty="0" smtClean="0"/>
              <a:t>…</a:t>
            </a:r>
          </a:p>
          <a:p>
            <a:pPr marL="0" indent="0">
              <a:buNone/>
            </a:pPr>
            <a:r>
              <a:rPr lang="fr-FR" sz="1700" dirty="0" smtClean="0"/>
              <a:t>for </a:t>
            </a:r>
            <a:r>
              <a:rPr lang="fr-FR" sz="1700" dirty="0"/>
              <a:t>(</a:t>
            </a:r>
            <a:r>
              <a:rPr lang="fr-FR" sz="1700" dirty="0" err="1"/>
              <a:t>int</a:t>
            </a:r>
            <a:r>
              <a:rPr lang="fr-FR" sz="1700" dirty="0"/>
              <a:t> i = 0; i  &lt; NB_THREADS; i++)</a:t>
            </a:r>
          </a:p>
          <a:p>
            <a:pPr marL="0" indent="0">
              <a:buNone/>
            </a:pPr>
            <a:r>
              <a:rPr lang="fr-FR" sz="1700" dirty="0"/>
              <a:t>   </a:t>
            </a:r>
            <a:r>
              <a:rPr lang="fr-FR" sz="1700" dirty="0" err="1"/>
              <a:t>pthread_create</a:t>
            </a:r>
            <a:r>
              <a:rPr lang="fr-FR" sz="1700" dirty="0"/>
              <a:t>(&amp;threads[I], NULL, </a:t>
            </a:r>
            <a:r>
              <a:rPr lang="fr-FR" sz="1700" dirty="0" smtClean="0"/>
              <a:t>       </a:t>
            </a:r>
            <a:br>
              <a:rPr lang="fr-FR" sz="1700" dirty="0" smtClean="0"/>
            </a:br>
            <a:r>
              <a:rPr lang="fr-FR" sz="1700" dirty="0" smtClean="0"/>
              <a:t>                               </a:t>
            </a:r>
            <a:r>
              <a:rPr lang="fr-FR" sz="1700" dirty="0" err="1" smtClean="0"/>
              <a:t>appliquer_f</a:t>
            </a:r>
            <a:r>
              <a:rPr lang="fr-FR" sz="1700" dirty="0"/>
              <a:t>, (</a:t>
            </a:r>
            <a:r>
              <a:rPr lang="fr-FR" sz="1700" dirty="0" err="1"/>
              <a:t>void</a:t>
            </a:r>
            <a:r>
              <a:rPr lang="fr-FR" sz="1700" dirty="0"/>
              <a:t> *)i);</a:t>
            </a:r>
          </a:p>
          <a:p>
            <a:pPr marL="0" indent="0">
              <a:buNone/>
            </a:pPr>
            <a:r>
              <a:rPr lang="fr-FR" sz="1700" dirty="0"/>
              <a:t> </a:t>
            </a:r>
          </a:p>
          <a:p>
            <a:pPr marL="0" indent="0">
              <a:buNone/>
            </a:pPr>
            <a:r>
              <a:rPr lang="fr-FR" sz="1700" dirty="0"/>
              <a:t> for (</a:t>
            </a:r>
            <a:r>
              <a:rPr lang="fr-FR" sz="1700" dirty="0" err="1"/>
              <a:t>int</a:t>
            </a:r>
            <a:r>
              <a:rPr lang="fr-FR" sz="1700" dirty="0"/>
              <a:t> i = 0; i  &lt; NB_THREADS; i++)</a:t>
            </a:r>
          </a:p>
          <a:p>
            <a:pPr marL="0" indent="0">
              <a:buNone/>
            </a:pPr>
            <a:r>
              <a:rPr lang="fr-FR" sz="1700" dirty="0"/>
              <a:t>   </a:t>
            </a:r>
            <a:r>
              <a:rPr lang="fr-FR" sz="1700" dirty="0" err="1"/>
              <a:t>pthread_join</a:t>
            </a:r>
            <a:r>
              <a:rPr lang="fr-FR" sz="1700" dirty="0"/>
              <a:t>(threads[I], NULL);</a:t>
            </a:r>
          </a:p>
          <a:p>
            <a:pPr marL="0" indent="0">
              <a:buNone/>
            </a:pPr>
            <a:r>
              <a:rPr lang="fr-FR" sz="1700" dirty="0"/>
              <a:t> </a:t>
            </a:r>
            <a:endParaRPr lang="fr-FR" sz="1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 smtClean="0"/>
              <a:t>}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51076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 double </a:t>
            </a:r>
            <a:r>
              <a:rPr lang="fr-FR" sz="1800" b="1" dirty="0">
                <a:solidFill>
                  <a:srgbClr val="FF0000"/>
                </a:solidFill>
              </a:rPr>
              <a:t>*</a:t>
            </a:r>
            <a:r>
              <a:rPr lang="fr-FR" sz="1800" b="1" dirty="0" err="1">
                <a:solidFill>
                  <a:srgbClr val="FF0000"/>
                </a:solidFill>
              </a:rPr>
              <a:t>entree</a:t>
            </a:r>
            <a:r>
              <a:rPr lang="fr-FR" sz="1800" b="1" dirty="0">
                <a:solidFill>
                  <a:srgbClr val="FF0000"/>
                </a:solidFill>
              </a:rPr>
              <a:t> = input;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double *sortie = output;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parallel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private</a:t>
            </a:r>
            <a:r>
              <a:rPr lang="fr-FR" sz="16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</a:rPr>
              <a:t>entree</a:t>
            </a:r>
            <a:r>
              <a:rPr lang="fr-FR" sz="1600" b="1" dirty="0" smtClean="0">
                <a:solidFill>
                  <a:srgbClr val="FF0000"/>
                </a:solidFill>
              </a:rPr>
              <a:t>, sortie)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= 0;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&lt; k;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parallel</a:t>
            </a:r>
            <a:r>
              <a:rPr lang="fr-FR" sz="1700" dirty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</a:t>
            </a:r>
            <a:r>
              <a:rPr lang="fr-FR" sz="1700" dirty="0" smtClean="0"/>
              <a:t>;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echange</a:t>
            </a:r>
            <a:r>
              <a:rPr lang="fr-FR" sz="1600" b="1" dirty="0">
                <a:solidFill>
                  <a:srgbClr val="FF0000"/>
                </a:solidFill>
              </a:rPr>
              <a:t> (&amp;</a:t>
            </a:r>
            <a:r>
              <a:rPr lang="fr-FR" sz="1600" b="1" dirty="0" err="1">
                <a:solidFill>
                  <a:srgbClr val="FF0000"/>
                </a:solidFill>
              </a:rPr>
              <a:t>entree</a:t>
            </a:r>
            <a:r>
              <a:rPr lang="fr-FR" sz="1600" b="1" dirty="0">
                <a:solidFill>
                  <a:srgbClr val="FF0000"/>
                </a:solidFill>
              </a:rPr>
              <a:t>,&amp;sortie);  </a:t>
            </a:r>
          </a:p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160035" y="2327775"/>
            <a:ext cx="0" cy="1530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415770" y="2882152"/>
            <a:ext cx="4716" cy="340445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6787797" y="3254057"/>
            <a:ext cx="0" cy="1257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082831" y="412488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443258" y="3578827"/>
            <a:ext cx="11791" cy="509363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435107" y="3278247"/>
            <a:ext cx="12095" cy="3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58422" y="3117880"/>
            <a:ext cx="0" cy="10471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160035" y="3858574"/>
            <a:ext cx="0" cy="229616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66994" y="4138374"/>
            <a:ext cx="12095" cy="3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166945" y="4138374"/>
            <a:ext cx="0" cy="398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Calculer </a:t>
            </a:r>
            <a:r>
              <a:rPr lang="fr-FR" dirty="0"/>
              <a:t>Y[i] = </a:t>
            </a:r>
            <a:r>
              <a:rPr lang="fr-FR" dirty="0" err="1" smtClean="0"/>
              <a:t>f^k</a:t>
            </a:r>
            <a:r>
              <a:rPr lang="fr-FR" dirty="0" smtClean="0"/>
              <a:t>(</a:t>
            </a:r>
            <a:r>
              <a:rPr lang="fr-FR" dirty="0" err="1"/>
              <a:t>T,i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err="1" smtClean="0"/>
              <a:t>OpenMP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fr-FR" sz="1700" dirty="0" err="1" smtClean="0">
                <a:solidFill>
                  <a:srgbClr val="000000"/>
                </a:solidFill>
              </a:rPr>
              <a:t>int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>
                <a:solidFill>
                  <a:srgbClr val="000000"/>
                </a:solidFill>
              </a:rPr>
              <a:t>main()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</a:rPr>
              <a:t> double </a:t>
            </a:r>
            <a:r>
              <a:rPr lang="fr-FR" sz="1800" b="1" dirty="0">
                <a:solidFill>
                  <a:srgbClr val="000000"/>
                </a:solidFill>
              </a:rPr>
              <a:t>*</a:t>
            </a:r>
            <a:r>
              <a:rPr lang="fr-FR" sz="1800" b="1" dirty="0" err="1">
                <a:solidFill>
                  <a:srgbClr val="000000"/>
                </a:solidFill>
              </a:rPr>
              <a:t>entree</a:t>
            </a:r>
            <a:r>
              <a:rPr lang="fr-FR" sz="1800" b="1" dirty="0">
                <a:solidFill>
                  <a:srgbClr val="000000"/>
                </a:solidFill>
              </a:rPr>
              <a:t> = input;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 double *sortie = output;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parallel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firstprivate</a:t>
            </a:r>
            <a:r>
              <a:rPr lang="fr-FR" sz="16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</a:rPr>
              <a:t>entree</a:t>
            </a:r>
            <a:r>
              <a:rPr lang="fr-FR" sz="1600" b="1" dirty="0" smtClean="0">
                <a:solidFill>
                  <a:srgbClr val="FF0000"/>
                </a:solidFill>
              </a:rPr>
              <a:t>, sortie)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for (</a:t>
            </a:r>
            <a:r>
              <a:rPr lang="fr-FR" sz="1700" dirty="0" err="1">
                <a:solidFill>
                  <a:srgbClr val="000000"/>
                </a:solidFill>
              </a:rPr>
              <a:t>int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= 0;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 &lt; k; </a:t>
            </a:r>
            <a:r>
              <a:rPr lang="fr-FR" sz="1700" dirty="0" err="1">
                <a:solidFill>
                  <a:srgbClr val="000000"/>
                </a:solidFill>
              </a:rPr>
              <a:t>etape</a:t>
            </a:r>
            <a:r>
              <a:rPr lang="fr-FR" sz="1700" dirty="0">
                <a:solidFill>
                  <a:srgbClr val="000000"/>
                </a:solidFill>
              </a:rPr>
              <a:t>++)</a:t>
            </a:r>
          </a:p>
          <a:p>
            <a:pPr marL="0" indent="0">
              <a:buNone/>
            </a:pPr>
            <a:r>
              <a:rPr lang="fr-FR" sz="1700" dirty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#</a:t>
            </a:r>
            <a:r>
              <a:rPr lang="fr-FR" sz="1700" dirty="0" err="1">
                <a:solidFill>
                  <a:srgbClr val="000000"/>
                </a:solidFill>
              </a:rPr>
              <a:t>pragma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omp</a:t>
            </a: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1700" dirty="0" err="1">
                <a:solidFill>
                  <a:srgbClr val="000000"/>
                </a:solidFill>
              </a:rPr>
              <a:t>parallel</a:t>
            </a:r>
            <a:r>
              <a:rPr lang="fr-FR" sz="1700" dirty="0">
                <a:solidFill>
                  <a:srgbClr val="000000"/>
                </a:solidFill>
              </a:rPr>
              <a:t> for</a:t>
            </a:r>
          </a:p>
          <a:p>
            <a:pPr marL="0" indent="0">
              <a:buNone/>
            </a:pPr>
            <a:r>
              <a:rPr lang="fr-FR" sz="1700" dirty="0"/>
              <a:t>for( </a:t>
            </a:r>
            <a:r>
              <a:rPr lang="fr-FR" sz="1700" dirty="0" err="1"/>
              <a:t>int</a:t>
            </a:r>
            <a:r>
              <a:rPr lang="fr-FR" sz="1700" dirty="0"/>
              <a:t> n= </a:t>
            </a:r>
            <a:r>
              <a:rPr lang="fr-FR" sz="1700" dirty="0" err="1"/>
              <a:t>debut</a:t>
            </a:r>
            <a:r>
              <a:rPr lang="fr-FR" sz="1700" dirty="0"/>
              <a:t>; n &lt; fin; n++)</a:t>
            </a:r>
          </a:p>
          <a:p>
            <a:pPr marL="0" indent="0">
              <a:buNone/>
            </a:pPr>
            <a:r>
              <a:rPr lang="fr-FR" sz="1700" dirty="0"/>
              <a:t>  output[n] = f(</a:t>
            </a:r>
            <a:r>
              <a:rPr lang="fr-FR" sz="1700" dirty="0" err="1"/>
              <a:t>input,n</a:t>
            </a:r>
            <a:r>
              <a:rPr lang="fr-FR" sz="1700" dirty="0"/>
              <a:t>)</a:t>
            </a:r>
            <a:r>
              <a:rPr lang="fr-FR" sz="1700" dirty="0" smtClean="0"/>
              <a:t>;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7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600" dirty="0" smtClean="0"/>
              <a:t> </a:t>
            </a:r>
            <a:r>
              <a:rPr lang="fr-FR" sz="1600" b="1" dirty="0" err="1"/>
              <a:t>echange</a:t>
            </a:r>
            <a:r>
              <a:rPr lang="fr-FR" sz="1600" b="1" dirty="0"/>
              <a:t> (&amp;</a:t>
            </a:r>
            <a:r>
              <a:rPr lang="fr-FR" sz="1600" b="1" dirty="0" err="1"/>
              <a:t>entree</a:t>
            </a:r>
            <a:r>
              <a:rPr lang="fr-FR" sz="1600" b="1" dirty="0"/>
              <a:t>,&amp;sortie);  </a:t>
            </a:r>
          </a:p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}</a:t>
            </a:r>
            <a:endParaRPr lang="fr-F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700" dirty="0"/>
              <a:t> ...</a:t>
            </a:r>
          </a:p>
          <a:p>
            <a:pPr marL="0" indent="0">
              <a:buNone/>
            </a:pPr>
            <a:r>
              <a:rPr lang="fr-FR" sz="1700" dirty="0"/>
              <a:t>}</a:t>
            </a:r>
          </a:p>
          <a:p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415770" y="1227220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160035" y="2327775"/>
            <a:ext cx="0" cy="1530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419259" y="2026612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756347" y="2223023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20486" y="2105176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063476" y="322259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415770" y="2882152"/>
            <a:ext cx="4716" cy="340445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153389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540567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44532" y="25527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6787797" y="3254057"/>
            <a:ext cx="0" cy="1257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082831" y="4124887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443258" y="3578827"/>
            <a:ext cx="11791" cy="509363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435107" y="3278247"/>
            <a:ext cx="12095" cy="3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58422" y="3117880"/>
            <a:ext cx="0" cy="104717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160035" y="3858574"/>
            <a:ext cx="0" cy="229616"/>
          </a:xfrm>
          <a:prstGeom prst="line">
            <a:avLst/>
          </a:prstGeom>
          <a:ln>
            <a:solidFill>
              <a:srgbClr val="1F497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66994" y="4138374"/>
            <a:ext cx="12095" cy="3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166945" y="4138374"/>
            <a:ext cx="0" cy="398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4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#</a:t>
            </a:r>
            <a:r>
              <a:rPr lang="fr-FR" sz="2400" dirty="0" err="1" smtClean="0"/>
              <a:t>pragma</a:t>
            </a:r>
            <a:r>
              <a:rPr lang="fr-FR" sz="2400" dirty="0" smtClean="0"/>
              <a:t> </a:t>
            </a:r>
            <a:r>
              <a:rPr lang="fr-FR" sz="2400" dirty="0" err="1" smtClean="0"/>
              <a:t>omp</a:t>
            </a:r>
            <a:r>
              <a:rPr lang="fr-FR" sz="2400" dirty="0" smtClean="0"/>
              <a:t> </a:t>
            </a:r>
            <a:r>
              <a:rPr lang="fr-FR" sz="2400" dirty="0" err="1" smtClean="0"/>
              <a:t>parallel</a:t>
            </a:r>
            <a:r>
              <a:rPr lang="fr-FR" sz="2400" dirty="0" smtClean="0"/>
              <a:t> </a:t>
            </a:r>
          </a:p>
          <a:p>
            <a:r>
              <a:rPr lang="fr-FR" sz="2000" dirty="0" smtClean="0"/>
              <a:t>barrière </a:t>
            </a:r>
            <a:r>
              <a:rPr lang="fr-FR" sz="2000" dirty="0"/>
              <a:t>implicite à la fin de la section </a:t>
            </a:r>
            <a:r>
              <a:rPr lang="fr-FR" sz="2000" dirty="0" smtClean="0"/>
              <a:t>parallèle</a:t>
            </a:r>
          </a:p>
          <a:p>
            <a:r>
              <a:rPr lang="fr-FR" sz="2000" dirty="0" smtClean="0"/>
              <a:t>nombre de threads : </a:t>
            </a:r>
            <a:r>
              <a:rPr lang="fr-FR" sz="2000" dirty="0" err="1" smtClean="0"/>
              <a:t>num_threads</a:t>
            </a:r>
            <a:r>
              <a:rPr lang="fr-FR" sz="2000" dirty="0" smtClean="0"/>
              <a:t>(n)</a:t>
            </a:r>
          </a:p>
          <a:p>
            <a:pPr lvl="1"/>
            <a:r>
              <a:rPr lang="fr-FR" sz="1600" dirty="0" smtClean="0"/>
              <a:t>Dépendant de l’implémentation</a:t>
            </a:r>
          </a:p>
          <a:p>
            <a:pPr lvl="1"/>
            <a:r>
              <a:rPr lang="fr-FR" sz="1600" dirty="0" smtClean="0"/>
              <a:t>Au maximum n threads exécuteront la section</a:t>
            </a:r>
          </a:p>
          <a:p>
            <a:pPr lvl="1"/>
            <a:endParaRPr lang="fr-FR" sz="16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clauses sur le partage des variables</a:t>
            </a:r>
          </a:p>
          <a:p>
            <a:pPr lvl="1"/>
            <a:r>
              <a:rPr lang="fr-FR" sz="1600" dirty="0" smtClean="0"/>
              <a:t>default </a:t>
            </a:r>
            <a:r>
              <a:rPr lang="fr-FR" sz="1600" dirty="0"/>
              <a:t>( none | </a:t>
            </a:r>
            <a:r>
              <a:rPr lang="fr-FR" sz="1600" dirty="0" err="1" smtClean="0"/>
              <a:t>shared</a:t>
            </a:r>
            <a:r>
              <a:rPr lang="fr-FR" sz="1600" dirty="0" smtClean="0"/>
              <a:t> | </a:t>
            </a:r>
            <a:r>
              <a:rPr lang="fr-FR" sz="1600" dirty="0" err="1" smtClean="0"/>
              <a:t>private</a:t>
            </a:r>
            <a:r>
              <a:rPr lang="fr-FR" sz="1600" dirty="0" smtClean="0"/>
              <a:t> | </a:t>
            </a:r>
            <a:r>
              <a:rPr lang="fr-FR" sz="1600" dirty="0" err="1" smtClean="0"/>
              <a:t>firstprivate</a:t>
            </a:r>
            <a:r>
              <a:rPr lang="fr-FR" sz="1600" dirty="0" smtClean="0"/>
              <a:t> </a:t>
            </a:r>
            <a:r>
              <a:rPr lang="fr-FR" sz="1600" dirty="0"/>
              <a:t>)</a:t>
            </a:r>
          </a:p>
          <a:p>
            <a:pPr lvl="1"/>
            <a:r>
              <a:rPr lang="fr-FR" sz="1600" dirty="0" err="1" smtClean="0"/>
              <a:t>private</a:t>
            </a:r>
            <a:r>
              <a:rPr lang="fr-FR" sz="1600" dirty="0" smtClean="0"/>
              <a:t>(…) </a:t>
            </a:r>
            <a:r>
              <a:rPr lang="fr-FR" sz="1600" dirty="0" err="1" smtClean="0"/>
              <a:t>shared</a:t>
            </a:r>
            <a:r>
              <a:rPr lang="fr-FR" sz="1600" dirty="0" smtClean="0"/>
              <a:t>(…) </a:t>
            </a:r>
          </a:p>
          <a:p>
            <a:pPr lvl="1"/>
            <a:r>
              <a:rPr lang="fr-FR" sz="1600" dirty="0" err="1"/>
              <a:t>f</a:t>
            </a:r>
            <a:r>
              <a:rPr lang="fr-FR" sz="1600" dirty="0" err="1" smtClean="0"/>
              <a:t>isrtpivate</a:t>
            </a:r>
            <a:r>
              <a:rPr lang="fr-FR" sz="1600" dirty="0" smtClean="0"/>
              <a:t>(…) : la valeur de la variable est recopiée à l’initialisation du thread</a:t>
            </a:r>
          </a:p>
          <a:p>
            <a:pPr lvl="1"/>
            <a:r>
              <a:rPr lang="fr-FR" sz="1600" dirty="0" err="1" smtClean="0"/>
              <a:t>lastprivate</a:t>
            </a:r>
            <a:r>
              <a:rPr lang="fr-FR" sz="1600" dirty="0" smtClean="0"/>
              <a:t>(…) : affecté par le thread exécutant la dernière affectation du programme séquentiel</a:t>
            </a:r>
          </a:p>
          <a:p>
            <a:pPr marL="0" indent="0">
              <a:buNone/>
            </a:pPr>
            <a:r>
              <a:rPr lang="fr-FR" sz="2400" dirty="0" smtClean="0"/>
              <a:t>#</a:t>
            </a:r>
            <a:r>
              <a:rPr lang="fr-FR" sz="2400" dirty="0" err="1" smtClean="0"/>
              <a:t>omp</a:t>
            </a:r>
            <a:r>
              <a:rPr lang="fr-FR" sz="2400" dirty="0" smtClean="0"/>
              <a:t> </a:t>
            </a:r>
            <a:r>
              <a:rPr lang="fr-FR" sz="2400" dirty="0" err="1" smtClean="0"/>
              <a:t>threadprivate</a:t>
            </a:r>
            <a:r>
              <a:rPr lang="fr-FR" sz="2400" dirty="0"/>
              <a:t>(</a:t>
            </a:r>
            <a:r>
              <a:rPr lang="fr-FR" sz="2400" dirty="0" smtClean="0"/>
              <a:t>)</a:t>
            </a:r>
          </a:p>
          <a:p>
            <a:pPr lvl="1"/>
            <a:r>
              <a:rPr lang="fr-FR" sz="1800" dirty="0" smtClean="0"/>
              <a:t>variable </a:t>
            </a:r>
            <a:r>
              <a:rPr lang="fr-FR" sz="1800" dirty="0" err="1" smtClean="0"/>
              <a:t>persistente</a:t>
            </a:r>
            <a:r>
              <a:rPr lang="fr-FR" sz="1800" dirty="0" smtClean="0"/>
              <a:t> conservée de section parallèle en section parallèle</a:t>
            </a:r>
          </a:p>
        </p:txBody>
      </p:sp>
    </p:spTree>
    <p:extLst>
      <p:ext uri="{BB962C8B-B14F-4D97-AF65-F5344CB8AC3E}">
        <p14:creationId xmlns:p14="http://schemas.microsoft.com/office/powerpoint/2010/main" val="193252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</a:t>
            </a:r>
            <a:r>
              <a:rPr lang="fr-FR" dirty="0" err="1" smtClean="0"/>
              <a:t>mp</a:t>
            </a:r>
            <a:r>
              <a:rPr lang="fr-FR" dirty="0" smtClean="0"/>
              <a:t> for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#</a:t>
            </a:r>
            <a:r>
              <a:rPr lang="fr-FR" sz="2800" dirty="0" err="1"/>
              <a:t>pragma</a:t>
            </a:r>
            <a:r>
              <a:rPr lang="fr-FR" sz="2800" dirty="0"/>
              <a:t> </a:t>
            </a:r>
            <a:r>
              <a:rPr lang="fr-FR" sz="2800" dirty="0" err="1"/>
              <a:t>omp</a:t>
            </a:r>
            <a:r>
              <a:rPr lang="fr-FR" sz="2800" dirty="0"/>
              <a:t> </a:t>
            </a:r>
            <a:r>
              <a:rPr lang="fr-FR" sz="2800" dirty="0" smtClean="0"/>
              <a:t>for </a:t>
            </a:r>
            <a:endParaRPr lang="fr-FR" sz="2800" dirty="0"/>
          </a:p>
          <a:p>
            <a:r>
              <a:rPr lang="fr-FR" sz="2200" dirty="0" err="1" smtClean="0"/>
              <a:t>nowait</a:t>
            </a:r>
            <a:endParaRPr lang="fr-FR" sz="2200" dirty="0"/>
          </a:p>
          <a:p>
            <a:pPr lvl="1"/>
            <a:r>
              <a:rPr lang="fr-FR" sz="1900" dirty="0"/>
              <a:t>Suppression de la barrière implicite</a:t>
            </a:r>
          </a:p>
          <a:p>
            <a:r>
              <a:rPr lang="fr-FR" sz="2200" dirty="0" err="1" smtClean="0"/>
              <a:t>schedule</a:t>
            </a:r>
            <a:r>
              <a:rPr lang="fr-FR" sz="2200" dirty="0"/>
              <a:t>(</a:t>
            </a:r>
            <a:r>
              <a:rPr lang="fr-FR" sz="2200" dirty="0" err="1"/>
              <a:t>mode,taille</a:t>
            </a:r>
            <a:r>
              <a:rPr lang="fr-FR" sz="2200" dirty="0"/>
              <a:t>)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b="1" dirty="0" err="1"/>
              <a:t>static</a:t>
            </a:r>
            <a:r>
              <a:rPr lang="fr-FR" sz="1900" dirty="0"/>
              <a:t>) : distribution par bloc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dirty="0"/>
              <a:t>static,1) : distribution cyclique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dirty="0" err="1"/>
              <a:t>static,n</a:t>
            </a:r>
            <a:r>
              <a:rPr lang="fr-FR" sz="1900" dirty="0"/>
              <a:t>) : cyclique par tranche de n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b="1" dirty="0" err="1"/>
              <a:t>dynamic</a:t>
            </a:r>
            <a:r>
              <a:rPr lang="fr-FR" sz="1900" dirty="0" err="1"/>
              <a:t>,n</a:t>
            </a:r>
            <a:r>
              <a:rPr lang="fr-FR" sz="1900" dirty="0"/>
              <a:t>) : à la demande par tranche de n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b="1" dirty="0" err="1"/>
              <a:t>guided</a:t>
            </a:r>
            <a:r>
              <a:rPr lang="fr-FR" sz="1900" dirty="0" err="1"/>
              <a:t>,n</a:t>
            </a:r>
            <a:r>
              <a:rPr lang="fr-FR" sz="1900" dirty="0"/>
              <a:t>) : </a:t>
            </a:r>
            <a:r>
              <a:rPr lang="fr-FR" sz="1900" dirty="0" smtClean="0"/>
              <a:t>à la demande, par tranches de tailles décroissantes = MAX(n,  (nb indices restants) / </a:t>
            </a:r>
            <a:r>
              <a:rPr lang="fr-FR" sz="1900" dirty="0" err="1" smtClean="0"/>
              <a:t>nb_threads</a:t>
            </a:r>
            <a:r>
              <a:rPr lang="fr-FR" sz="1900" dirty="0" smtClean="0"/>
              <a:t>)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b="1" dirty="0" err="1" smtClean="0"/>
              <a:t>runtime</a:t>
            </a:r>
            <a:r>
              <a:rPr lang="fr-FR" sz="1900" dirty="0" smtClean="0"/>
              <a:t>) : suivant la valeur de la variable OMP_SCHEDULE </a:t>
            </a:r>
          </a:p>
          <a:p>
            <a:pPr lvl="1"/>
            <a:r>
              <a:rPr lang="fr-FR" sz="1900" dirty="0" smtClean="0"/>
              <a:t>(</a:t>
            </a:r>
            <a:r>
              <a:rPr lang="fr-FR" sz="1900" b="1" dirty="0" smtClean="0"/>
              <a:t>auto</a:t>
            </a:r>
            <a:r>
              <a:rPr lang="fr-FR" sz="1900" dirty="0" smtClean="0"/>
              <a:t>) : suivant le compilateur et/ou le support d’exécution</a:t>
            </a:r>
          </a:p>
          <a:p>
            <a:endParaRPr lang="fr-FR" sz="2600" dirty="0" smtClean="0"/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11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Schedule</a:t>
            </a:r>
            <a:br>
              <a:rPr lang="fr-FR" dirty="0" smtClean="0"/>
            </a:br>
            <a:r>
              <a:rPr lang="fr-FR" dirty="0" smtClean="0"/>
              <a:t> (d’après </a:t>
            </a:r>
            <a:r>
              <a:rPr lang="fr-FR" dirty="0" err="1" smtClean="0"/>
              <a:t>sun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45" r="-12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213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</a:t>
            </a:r>
            <a:r>
              <a:rPr lang="fr-FR" dirty="0" err="1" smtClean="0"/>
              <a:t>mp</a:t>
            </a:r>
            <a:r>
              <a:rPr lang="fr-FR" dirty="0" smtClean="0"/>
              <a:t> for collapse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267752" cy="12663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#</a:t>
            </a:r>
            <a:r>
              <a:rPr lang="fr-FR" b="1" dirty="0" err="1" smtClean="0"/>
              <a:t>pragma</a:t>
            </a:r>
            <a:r>
              <a:rPr lang="fr-FR" b="1" dirty="0" smtClean="0"/>
              <a:t> </a:t>
            </a:r>
            <a:r>
              <a:rPr lang="fr-FR" b="1" dirty="0" err="1" smtClean="0"/>
              <a:t>parallel</a:t>
            </a:r>
            <a:r>
              <a:rPr lang="fr-FR" b="1" dirty="0" smtClean="0"/>
              <a:t> </a:t>
            </a:r>
            <a:r>
              <a:rPr lang="fr-FR" b="1" dirty="0" err="1" smtClean="0"/>
              <a:t>omp</a:t>
            </a:r>
            <a:r>
              <a:rPr lang="fr-FR" b="1" dirty="0" smtClean="0"/>
              <a:t> for collapse(2) </a:t>
            </a:r>
            <a:r>
              <a:rPr lang="fr-FR" b="1" dirty="0" err="1" smtClean="0"/>
              <a:t>schedule</a:t>
            </a:r>
            <a:r>
              <a:rPr lang="fr-FR" b="1" dirty="0" smtClean="0"/>
              <a:t>(</a:t>
            </a:r>
            <a:r>
              <a:rPr lang="fr-FR" b="1" dirty="0" err="1" smtClean="0"/>
              <a:t>runtime</a:t>
            </a:r>
            <a:r>
              <a:rPr lang="fr-FR" b="1" dirty="0" smtClean="0"/>
              <a:t>) </a:t>
            </a:r>
            <a:endParaRPr lang="fr-FR" dirty="0" smtClean="0"/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for (</a:t>
            </a:r>
            <a:r>
              <a:rPr lang="fr-FR" b="1" dirty="0" err="1" smtClean="0"/>
              <a:t>int</a:t>
            </a:r>
            <a:r>
              <a:rPr lang="fr-FR" b="1" dirty="0" smtClean="0"/>
              <a:t> i = 0; i &lt; N; i++)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/>
              <a:t>for (</a:t>
            </a:r>
            <a:r>
              <a:rPr lang="fr-FR" b="1" dirty="0" err="1"/>
              <a:t>int</a:t>
            </a:r>
            <a:r>
              <a:rPr lang="fr-FR" b="1" dirty="0"/>
              <a:t> </a:t>
            </a:r>
            <a:r>
              <a:rPr lang="fr-FR" b="1" dirty="0" smtClean="0"/>
              <a:t>j </a:t>
            </a:r>
            <a:r>
              <a:rPr lang="fr-FR" b="1" dirty="0"/>
              <a:t>= 0; </a:t>
            </a:r>
            <a:r>
              <a:rPr lang="fr-FR" b="1" dirty="0" smtClean="0"/>
              <a:t>j </a:t>
            </a:r>
            <a:r>
              <a:rPr lang="fr-FR" b="1" dirty="0"/>
              <a:t>&lt; N; </a:t>
            </a:r>
            <a:r>
              <a:rPr lang="fr-FR" b="1" dirty="0" smtClean="0"/>
              <a:t>j+</a:t>
            </a:r>
            <a:r>
              <a:rPr lang="fr-FR" b="1" dirty="0"/>
              <a:t>+</a:t>
            </a:r>
            <a:r>
              <a:rPr lang="fr-FR" b="1" dirty="0" smtClean="0"/>
              <a:t>)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dirty="0" smtClean="0"/>
              <a:t>		</a:t>
            </a:r>
            <a:r>
              <a:rPr lang="fr-FR" b="1" dirty="0" err="1" smtClean="0"/>
              <a:t>t</a:t>
            </a:r>
            <a:r>
              <a:rPr lang="fr-FR" b="1" dirty="0"/>
              <a:t>[i][j] </a:t>
            </a:r>
            <a:r>
              <a:rPr lang="fr-FR" b="1" dirty="0" smtClean="0"/>
              <a:t>= </a:t>
            </a:r>
            <a:r>
              <a:rPr lang="fr-FR" b="1" dirty="0" err="1"/>
              <a:t>omp_get_thread_num</a:t>
            </a:r>
            <a:r>
              <a:rPr lang="fr-FR" b="1" dirty="0"/>
              <a:t>();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2254" y="3310285"/>
            <a:ext cx="330452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OMP_SCHEDULE=static OMP_NUM_THREADS=5 ./</a:t>
            </a:r>
            <a:r>
              <a:rPr lang="en-US" sz="1050" dirty="0" err="1"/>
              <a:t>a.out</a:t>
            </a:r>
            <a:r>
              <a:rPr lang="en-US" sz="1050" dirty="0"/>
              <a:t> 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  <a:p>
            <a:r>
              <a:rPr lang="en-US" sz="1050" dirty="0"/>
              <a:t>  0  1  2  3  4  0  1  2  3  4  0  1  2  3  4  0  1  2  3  4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7341" y="3311273"/>
            <a:ext cx="4572000" cy="34855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OMP_SCHEDULE=guided OMP_NUM_THREADS=4 </a:t>
            </a:r>
            <a:r>
              <a:rPr lang="en-US" sz="1050" dirty="0" smtClean="0"/>
              <a:t> </a:t>
            </a:r>
            <a:endParaRPr lang="en-US" sz="1050" dirty="0"/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3  3  3  3  3  3  3  3  3  3  3  3  3  3  3  3  3  3  3  3</a:t>
            </a:r>
          </a:p>
          <a:p>
            <a:r>
              <a:rPr lang="en-US" sz="1050" dirty="0"/>
              <a:t>  3  3  3  3  3  3  3  3  3  3  3  3  3  3  3  3  3  3  3  3</a:t>
            </a:r>
          </a:p>
          <a:p>
            <a:r>
              <a:rPr lang="en-US" sz="1050" dirty="0"/>
              <a:t>  3  3  3  3  3  3  3  3  3  3  3  3  3  3  3  3  3  3  3  3</a:t>
            </a:r>
          </a:p>
          <a:p>
            <a:r>
              <a:rPr lang="en-US" sz="1050" dirty="0"/>
              <a:t>  3  3  3  3  3  3  3  3  3  3  3  3  3  3  3  1  1  1  1  1</a:t>
            </a:r>
          </a:p>
          <a:p>
            <a:r>
              <a:rPr lang="en-US" sz="1050" dirty="0"/>
              <a:t>  1  1  1  1  1  1  1  1  1  1  1  1  1  1  1  1  1  1  1  1</a:t>
            </a:r>
          </a:p>
          <a:p>
            <a:r>
              <a:rPr lang="en-US" sz="1050" dirty="0"/>
              <a:t>  1  1  1  1  1  1  1  1  1  1  1  1  1  1  1  1  1  1  1  1</a:t>
            </a:r>
          </a:p>
          <a:p>
            <a:r>
              <a:rPr lang="en-US" sz="1050" dirty="0"/>
              <a:t>  1  1  1  1  1  1  1  1  1  1  1  1  0  0  0  0  0  0  0  0</a:t>
            </a:r>
          </a:p>
          <a:p>
            <a:r>
              <a:rPr lang="en-US" sz="1050" dirty="0"/>
              <a:t>  0  0  0  0  0  0  0  0  0  0  0  0  0  0  0  0  0  0  0  0</a:t>
            </a:r>
          </a:p>
          <a:p>
            <a:r>
              <a:rPr lang="en-US" sz="1050" dirty="0"/>
              <a:t>  0  0  0  0  0  0  0  0  0  0  0  0  0  0  3  3  3  3  3  3</a:t>
            </a:r>
          </a:p>
          <a:p>
            <a:r>
              <a:rPr lang="en-US" sz="1050" dirty="0"/>
              <a:t>  3  3  3  3  3  3  3  3  3  3  3  3  3  3  3  3  3  3  3  3</a:t>
            </a:r>
          </a:p>
          <a:p>
            <a:r>
              <a:rPr lang="en-US" sz="1050" dirty="0"/>
              <a:t>  3  3  3  3  3  3  1  1  1  1  1  1  1  1  1  1  1  1  1  1</a:t>
            </a:r>
          </a:p>
          <a:p>
            <a:r>
              <a:rPr lang="en-US" sz="1050" dirty="0"/>
              <a:t>  1  1  1  1  1  1  1  1  1  1  3  3  3  3  3  3  3  3  3  3</a:t>
            </a:r>
          </a:p>
          <a:p>
            <a:r>
              <a:rPr lang="en-US" sz="1050" dirty="0"/>
              <a:t>  3  3  3  3  3  3  3  3  0  0  0  0  0  0  0  0  0  0  0  0</a:t>
            </a:r>
          </a:p>
          <a:p>
            <a:r>
              <a:rPr lang="en-US" sz="1050" dirty="0"/>
              <a:t>  0  1  1  1  1  1  1  1  1  1  1  1  1  1  1  1  1  1  1  3</a:t>
            </a:r>
          </a:p>
          <a:p>
            <a:r>
              <a:rPr lang="en-US" sz="1050" dirty="0"/>
              <a:t>  3  3  3  3  3  2  2  2  2  1  1  1  3  3  0  0  2  1  3  3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8556" y="3310285"/>
            <a:ext cx="4572000" cy="34855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/>
              <a:t>OMP_SCHEDULE=dynamic,2 OMP_NUM_THREADS=</a:t>
            </a:r>
            <a:r>
              <a:rPr lang="cs-CZ" sz="1050" dirty="0" smtClean="0"/>
              <a:t>5</a:t>
            </a:r>
            <a:endParaRPr lang="cs-CZ" sz="1050" dirty="0"/>
          </a:p>
          <a:p>
            <a:r>
              <a:rPr lang="cs-CZ" sz="1050" dirty="0"/>
              <a:t>  0  0  0  0  0  0  0  0  0  0  0  0  0  0  0  0  0  0  0  0</a:t>
            </a:r>
          </a:p>
          <a:p>
            <a:r>
              <a:rPr lang="cs-CZ" sz="1050" dirty="0"/>
              <a:t>  0  0  0  0  0  0  0  0  0  0  0  0  1  1  0  0  0  0  0  0</a:t>
            </a:r>
          </a:p>
          <a:p>
            <a:r>
              <a:rPr lang="cs-CZ" sz="1050" dirty="0"/>
              <a:t>  0  0  1  1  0  0  1  1  0  0  0  0  1  1  0  0  1  1  0  0</a:t>
            </a:r>
          </a:p>
          <a:p>
            <a:r>
              <a:rPr lang="cs-CZ" sz="1050" dirty="0"/>
              <a:t>  1  1  0  0  1  1  1  1  3  3  0  0  1  1  2  2  0  0  1  1</a:t>
            </a:r>
          </a:p>
          <a:p>
            <a:r>
              <a:rPr lang="cs-CZ" sz="1050" dirty="0"/>
              <a:t>  0  0  3  3  0  0  2  2  1  1  3  3  0  0  2  2  4  4  1  1</a:t>
            </a:r>
          </a:p>
          <a:p>
            <a:r>
              <a:rPr lang="cs-CZ" sz="1050" dirty="0"/>
              <a:t>  0  0  3  3  2  2  4  4  0  0  1  1  3  3  2  2  0  0  4  4</a:t>
            </a:r>
          </a:p>
          <a:p>
            <a:r>
              <a:rPr lang="cs-CZ" sz="1050" dirty="0"/>
              <a:t>  1  1  3  3  0  0  2  2  4  4  1  1  3  3  0  0  2  2  4  4</a:t>
            </a:r>
          </a:p>
          <a:p>
            <a:r>
              <a:rPr lang="cs-CZ" sz="1050" dirty="0"/>
              <a:t>  1  1  0  0  3  3  2  2  4  4  0  0  1  1  3  3  2  2  0  0</a:t>
            </a:r>
          </a:p>
          <a:p>
            <a:r>
              <a:rPr lang="cs-CZ" sz="1050" dirty="0"/>
              <a:t>  4  4  1  1  3  3  0  0  2  2  4  4  1  1  0  0  3  3  2  2</a:t>
            </a:r>
          </a:p>
          <a:p>
            <a:r>
              <a:rPr lang="cs-CZ" sz="1050" dirty="0"/>
              <a:t>  4  4  0  0  1  1  3  3  2  2  0  0  4  4  1  1  3  3  0  0</a:t>
            </a:r>
          </a:p>
          <a:p>
            <a:r>
              <a:rPr lang="cs-CZ" sz="1050" dirty="0"/>
              <a:t>  2  2  4  4  1  1  0  0  3  3  2  2  4  4  0  0  1  1  3  3</a:t>
            </a:r>
          </a:p>
          <a:p>
            <a:r>
              <a:rPr lang="cs-CZ" sz="1050" dirty="0"/>
              <a:t>  2  2  0  0  4  4  1  1  3  3  2  2  0  0  4  4  1  1  3  3</a:t>
            </a:r>
          </a:p>
          <a:p>
            <a:r>
              <a:rPr lang="cs-CZ" sz="1050" dirty="0"/>
              <a:t>  0  0  2  2  4  4  1  1  0  0  3  3  2  2  4  4  0  0  1  1</a:t>
            </a:r>
          </a:p>
          <a:p>
            <a:r>
              <a:rPr lang="cs-CZ" sz="1050" dirty="0"/>
              <a:t>  3  3  2  2  0  0  4  4  1  1  3  3  0  0  2  2  4  4  1  1</a:t>
            </a:r>
          </a:p>
          <a:p>
            <a:r>
              <a:rPr lang="cs-CZ" sz="1050" dirty="0"/>
              <a:t>  0  0  3  3  2  2  4  4  0  0  1  1  3  3  2  2  0  0  4  4</a:t>
            </a:r>
          </a:p>
          <a:p>
            <a:r>
              <a:rPr lang="cs-CZ" sz="1050" dirty="0"/>
              <a:t>  1  1  3  3  0  0  2  2  4  4  1  1  0  0  3  3  2  2  4  4</a:t>
            </a:r>
          </a:p>
          <a:p>
            <a:r>
              <a:rPr lang="cs-CZ" sz="1050" dirty="0"/>
              <a:t>  0  0  1  1  3  3  2  2  0  0  4  4  1  1  3  3  0  0  2  2</a:t>
            </a:r>
          </a:p>
          <a:p>
            <a:r>
              <a:rPr lang="cs-CZ" sz="1050" dirty="0"/>
              <a:t>  4  4  1  1  0  0  3  3  3  3  2  2  4  4  0  0  1  1  3  3</a:t>
            </a:r>
          </a:p>
          <a:p>
            <a:r>
              <a:rPr lang="cs-CZ" sz="1050" dirty="0"/>
              <a:t>  2  2  0  0  4  4  1  1  3  3  0  0  2  2  4  4  1  1  0  0</a:t>
            </a:r>
          </a:p>
          <a:p>
            <a:r>
              <a:rPr lang="cs-CZ" sz="1050" dirty="0"/>
              <a:t>  3  3  2  2  4  4  0  0  1  1  3  3  2  2  0  0  4  4  1  1</a:t>
            </a:r>
          </a:p>
        </p:txBody>
      </p:sp>
    </p:spTree>
    <p:extLst>
      <p:ext uri="{BB962C8B-B14F-4D97-AF65-F5344CB8AC3E}">
        <p14:creationId xmlns:p14="http://schemas.microsoft.com/office/powerpoint/2010/main" val="131924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err="1"/>
              <a:t>int</a:t>
            </a:r>
            <a:r>
              <a:rPr lang="fr-FR" sz="1600" dirty="0"/>
              <a:t> </a:t>
            </a:r>
            <a:r>
              <a:rPr lang="fr-FR" sz="1600" dirty="0" err="1"/>
              <a:t>T</a:t>
            </a:r>
            <a:r>
              <a:rPr lang="fr-FR" sz="1600" dirty="0"/>
              <a:t>[2][DIM][DIM];</a:t>
            </a:r>
          </a:p>
          <a:p>
            <a:pPr marL="0" indent="0">
              <a:buNone/>
            </a:pPr>
            <a:r>
              <a:rPr lang="fr-FR" sz="1600" dirty="0"/>
              <a:t>for(</a:t>
            </a:r>
            <a:r>
              <a:rPr lang="fr-FR" sz="1600" dirty="0" err="1"/>
              <a:t>etape</a:t>
            </a:r>
            <a:r>
              <a:rPr lang="fr-FR" sz="1600" dirty="0"/>
              <a:t> = 0; </a:t>
            </a:r>
            <a:r>
              <a:rPr lang="fr-FR" sz="1600" dirty="0" err="1"/>
              <a:t>etape</a:t>
            </a:r>
            <a:r>
              <a:rPr lang="fr-FR" sz="1600" dirty="0"/>
              <a:t> &lt; ETAPE; </a:t>
            </a:r>
            <a:r>
              <a:rPr lang="fr-FR" sz="1600" dirty="0" err="1"/>
              <a:t>etape</a:t>
            </a:r>
            <a:r>
              <a:rPr lang="fr-FR" sz="1600" dirty="0"/>
              <a:t>++)</a:t>
            </a:r>
          </a:p>
          <a:p>
            <a:pPr marL="0" indent="0">
              <a:buNone/>
            </a:pPr>
            <a:r>
              <a:rPr lang="fr-FR" sz="1600" dirty="0"/>
              <a:t>{</a:t>
            </a:r>
          </a:p>
          <a:p>
            <a:pPr marL="0" indent="0">
              <a:buNone/>
            </a:pPr>
            <a:r>
              <a:rPr lang="fr-FR" sz="1600" dirty="0" smtClean="0"/>
              <a:t>	in </a:t>
            </a:r>
            <a:r>
              <a:rPr lang="fr-FR" sz="1600" dirty="0"/>
              <a:t>= 1-in;</a:t>
            </a:r>
          </a:p>
          <a:p>
            <a:pPr marL="0" indent="0">
              <a:buNone/>
            </a:pPr>
            <a:r>
              <a:rPr lang="fr-FR" sz="1600" dirty="0" smtClean="0"/>
              <a:t>	out </a:t>
            </a:r>
            <a:r>
              <a:rPr lang="fr-FR" sz="1600" dirty="0"/>
              <a:t>= 1 - out;</a:t>
            </a:r>
          </a:p>
          <a:p>
            <a:pPr marL="0" indent="0">
              <a:buNone/>
            </a:pPr>
            <a:r>
              <a:rPr lang="fr-FR" sz="1600" dirty="0"/>
              <a:t> 	</a:t>
            </a:r>
            <a:r>
              <a:rPr lang="fr-FR" sz="1600" dirty="0" err="1"/>
              <a:t>nb_cellules</a:t>
            </a:r>
            <a:r>
              <a:rPr lang="fr-FR" sz="1600" dirty="0"/>
              <a:t> = 0;</a:t>
            </a:r>
          </a:p>
          <a:p>
            <a:pPr marL="0" indent="0">
              <a:buNone/>
            </a:pPr>
            <a:r>
              <a:rPr lang="fr-FR" sz="1600" dirty="0"/>
              <a:t> </a:t>
            </a:r>
          </a:p>
          <a:p>
            <a:pPr marL="0" indent="0">
              <a:buNone/>
            </a:pPr>
            <a:r>
              <a:rPr lang="fr-FR" sz="1600" dirty="0"/>
              <a:t>	  for(i=1; i &lt; DIM-1; i++)</a:t>
            </a:r>
          </a:p>
          <a:p>
            <a:pPr marL="0" indent="0">
              <a:buNone/>
            </a:pPr>
            <a:r>
              <a:rPr lang="fr-FR" sz="1600" dirty="0"/>
              <a:t>		  for(j=1; j &lt; DIM-1; i++)</a:t>
            </a:r>
          </a:p>
          <a:p>
            <a:pPr marL="0" indent="0">
              <a:buNone/>
            </a:pPr>
            <a:r>
              <a:rPr lang="fr-FR" sz="1600" dirty="0"/>
              <a:t>		  {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err="1"/>
              <a:t>T</a:t>
            </a:r>
            <a:r>
              <a:rPr lang="fr-FR" sz="1600" dirty="0"/>
              <a:t>[out][i][j] =f(</a:t>
            </a:r>
            <a:r>
              <a:rPr lang="fr-FR" sz="1600" dirty="0" err="1"/>
              <a:t>T</a:t>
            </a:r>
            <a:r>
              <a:rPr lang="fr-FR" sz="1600" dirty="0"/>
              <a:t>[in][i][j], </a:t>
            </a:r>
            <a:r>
              <a:rPr lang="fr-FR" sz="1600" dirty="0" err="1"/>
              <a:t>T</a:t>
            </a:r>
            <a:r>
              <a:rPr lang="fr-FR" sz="1600" dirty="0"/>
              <a:t>[in][i-1][j], ...) </a:t>
            </a:r>
          </a:p>
          <a:p>
            <a:pPr marL="0" indent="0">
              <a:buNone/>
            </a:pPr>
            <a:r>
              <a:rPr lang="fr-FR" sz="1600" dirty="0"/>
              <a:t> 			if (</a:t>
            </a:r>
            <a:r>
              <a:rPr lang="fr-FR" sz="1600" dirty="0" err="1"/>
              <a:t>T</a:t>
            </a:r>
            <a:r>
              <a:rPr lang="fr-FR" sz="1600" dirty="0"/>
              <a:t>[out][i][j] &gt; 0) </a:t>
            </a:r>
          </a:p>
          <a:p>
            <a:pPr marL="0" indent="0">
              <a:buNone/>
            </a:pPr>
            <a:r>
              <a:rPr lang="fr-FR" sz="1600" dirty="0"/>
              <a:t>				</a:t>
            </a:r>
            <a:r>
              <a:rPr lang="fr-FR" sz="1600" dirty="0" err="1"/>
              <a:t>nb_cellules</a:t>
            </a:r>
            <a:r>
              <a:rPr lang="fr-FR" sz="1600" dirty="0"/>
              <a:t>++; </a:t>
            </a:r>
          </a:p>
          <a:p>
            <a:pPr marL="0" indent="0">
              <a:buNone/>
            </a:pPr>
            <a:r>
              <a:rPr lang="fr-FR" sz="1600" dirty="0"/>
              <a:t>		  }</a:t>
            </a:r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600" dirty="0" err="1"/>
              <a:t>printf</a:t>
            </a:r>
            <a:r>
              <a:rPr lang="fr-FR" sz="1600" dirty="0"/>
              <a:t>("%d =&gt; %d", </a:t>
            </a:r>
            <a:r>
              <a:rPr lang="fr-FR" sz="1600" dirty="0" err="1"/>
              <a:t>etape</a:t>
            </a:r>
            <a:r>
              <a:rPr lang="fr-FR" sz="1600" dirty="0"/>
              <a:t>, </a:t>
            </a:r>
            <a:r>
              <a:rPr lang="fr-FR" sz="1600" dirty="0" err="1"/>
              <a:t>nb_cellules</a:t>
            </a:r>
            <a:r>
              <a:rPr lang="fr-FR" sz="1600" dirty="0"/>
              <a:t>);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}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4982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/>
              <a:t>#</a:t>
            </a:r>
            <a:r>
              <a:rPr lang="fr-FR" sz="1600" b="1" dirty="0" err="1" smtClean="0"/>
              <a:t>pragma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omp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parallel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shared</a:t>
            </a:r>
            <a:r>
              <a:rPr lang="fr-FR" sz="1600" b="1" dirty="0" smtClean="0"/>
              <a:t>(</a:t>
            </a:r>
            <a:r>
              <a:rPr lang="fr-FR" sz="1600" b="1" dirty="0" err="1" smtClean="0"/>
              <a:t>nb_cellules</a:t>
            </a:r>
            <a:r>
              <a:rPr lang="fr-FR" sz="1600" b="1" dirty="0" smtClean="0"/>
              <a:t>) </a:t>
            </a:r>
            <a:r>
              <a:rPr lang="fr-FR" sz="1600" b="1" dirty="0" err="1" smtClean="0"/>
              <a:t>private</a:t>
            </a:r>
            <a:r>
              <a:rPr lang="fr-FR" sz="1600" b="1" dirty="0" smtClean="0"/>
              <a:t>(</a:t>
            </a:r>
            <a:r>
              <a:rPr lang="fr-FR" sz="1600" b="1" dirty="0" err="1" smtClean="0"/>
              <a:t>in,out</a:t>
            </a:r>
            <a:r>
              <a:rPr lang="fr-FR" sz="1600" b="1" dirty="0" smtClean="0"/>
              <a:t>)</a:t>
            </a:r>
            <a:endParaRPr lang="fr-FR" sz="1600" b="1" dirty="0"/>
          </a:p>
          <a:p>
            <a:pPr marL="0" indent="0">
              <a:buNone/>
            </a:pPr>
            <a:r>
              <a:rPr lang="fr-FR" sz="1600" dirty="0"/>
              <a:t>for(</a:t>
            </a:r>
            <a:r>
              <a:rPr lang="fr-FR" sz="1600" dirty="0" err="1"/>
              <a:t>etape</a:t>
            </a:r>
            <a:r>
              <a:rPr lang="fr-FR" sz="1600" dirty="0"/>
              <a:t> = 0; </a:t>
            </a:r>
            <a:r>
              <a:rPr lang="fr-FR" sz="1600" dirty="0" err="1"/>
              <a:t>etape</a:t>
            </a:r>
            <a:r>
              <a:rPr lang="fr-FR" sz="1600" dirty="0"/>
              <a:t> &lt; ETAPE; </a:t>
            </a:r>
            <a:r>
              <a:rPr lang="fr-FR" sz="1600" dirty="0" err="1"/>
              <a:t>etape</a:t>
            </a:r>
            <a:r>
              <a:rPr lang="fr-FR" sz="1600" dirty="0"/>
              <a:t>++)</a:t>
            </a:r>
          </a:p>
          <a:p>
            <a:pPr marL="0" indent="0">
              <a:buNone/>
            </a:pPr>
            <a:r>
              <a:rPr lang="fr-FR" sz="1600" dirty="0"/>
              <a:t>{</a:t>
            </a:r>
          </a:p>
          <a:p>
            <a:pPr marL="0" indent="0">
              <a:buNone/>
            </a:pPr>
            <a:r>
              <a:rPr lang="fr-FR" sz="1600" dirty="0" smtClean="0"/>
              <a:t>	in </a:t>
            </a:r>
            <a:r>
              <a:rPr lang="fr-FR" sz="1600" dirty="0"/>
              <a:t>= 1-in;</a:t>
            </a:r>
          </a:p>
          <a:p>
            <a:pPr marL="0" indent="0">
              <a:buNone/>
            </a:pPr>
            <a:r>
              <a:rPr lang="fr-FR" sz="1600" dirty="0" smtClean="0"/>
              <a:t>	out </a:t>
            </a:r>
            <a:r>
              <a:rPr lang="fr-FR" sz="1600" dirty="0"/>
              <a:t>= 1 - out;</a:t>
            </a:r>
          </a:p>
          <a:p>
            <a:pPr marL="0" indent="0">
              <a:buNone/>
            </a:pPr>
            <a:r>
              <a:rPr lang="fr-FR" sz="1600" dirty="0"/>
              <a:t> 	</a:t>
            </a:r>
            <a:r>
              <a:rPr lang="fr-FR" sz="1600" dirty="0" err="1"/>
              <a:t>nb_cellules</a:t>
            </a:r>
            <a:r>
              <a:rPr lang="fr-FR" sz="1600" dirty="0"/>
              <a:t> = 0;</a:t>
            </a:r>
          </a:p>
          <a:p>
            <a:pPr marL="0" indent="0">
              <a:buNone/>
            </a:pPr>
            <a:r>
              <a:rPr lang="fr-FR" sz="1600" b="1" dirty="0" smtClean="0"/>
              <a:t>#</a:t>
            </a:r>
            <a:r>
              <a:rPr lang="fr-FR" sz="1600" b="1" dirty="0" err="1" smtClean="0"/>
              <a:t>pragma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omp</a:t>
            </a:r>
            <a:r>
              <a:rPr lang="fr-FR" sz="1600" b="1" dirty="0" smtClean="0"/>
              <a:t> for collapse(2)</a:t>
            </a:r>
            <a:r>
              <a:rPr lang="fr-FR" sz="1600" b="1" dirty="0"/>
              <a:t> </a:t>
            </a:r>
          </a:p>
          <a:p>
            <a:pPr marL="0" indent="0">
              <a:buNone/>
            </a:pPr>
            <a:r>
              <a:rPr lang="fr-FR" sz="1600" dirty="0"/>
              <a:t>	  for(i=1; i &lt; DIM-1; i++)</a:t>
            </a:r>
          </a:p>
          <a:p>
            <a:pPr marL="0" indent="0">
              <a:buNone/>
            </a:pPr>
            <a:r>
              <a:rPr lang="fr-FR" sz="1600" dirty="0"/>
              <a:t>		  for(j=1; j &lt; DIM-1; i++)</a:t>
            </a:r>
          </a:p>
          <a:p>
            <a:pPr marL="0" indent="0">
              <a:buNone/>
            </a:pPr>
            <a:r>
              <a:rPr lang="fr-FR" sz="1600" dirty="0"/>
              <a:t>		  {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err="1"/>
              <a:t>T</a:t>
            </a:r>
            <a:r>
              <a:rPr lang="fr-FR" sz="1600" dirty="0"/>
              <a:t>[out][i][j] =f(</a:t>
            </a:r>
            <a:r>
              <a:rPr lang="fr-FR" sz="1600" dirty="0" err="1"/>
              <a:t>T</a:t>
            </a:r>
            <a:r>
              <a:rPr lang="fr-FR" sz="1600" dirty="0"/>
              <a:t>[in][i][j], </a:t>
            </a:r>
            <a:r>
              <a:rPr lang="fr-FR" sz="1600" dirty="0" err="1"/>
              <a:t>T</a:t>
            </a:r>
            <a:r>
              <a:rPr lang="fr-FR" sz="1600" dirty="0"/>
              <a:t>[in][i-1][j], ...) </a:t>
            </a:r>
          </a:p>
          <a:p>
            <a:pPr marL="0" indent="0">
              <a:buNone/>
            </a:pPr>
            <a:r>
              <a:rPr lang="fr-FR" sz="1600" dirty="0"/>
              <a:t> 			if (</a:t>
            </a:r>
            <a:r>
              <a:rPr lang="fr-FR" sz="1600" dirty="0" err="1"/>
              <a:t>T</a:t>
            </a:r>
            <a:r>
              <a:rPr lang="fr-FR" sz="1600" dirty="0"/>
              <a:t>[out][i][j] &gt; 0) </a:t>
            </a:r>
          </a:p>
          <a:p>
            <a:pPr marL="0" indent="0">
              <a:buNone/>
            </a:pPr>
            <a:r>
              <a:rPr lang="fr-FR" sz="1600" dirty="0"/>
              <a:t>				</a:t>
            </a:r>
            <a:r>
              <a:rPr lang="fr-FR" sz="1600" dirty="0" err="1"/>
              <a:t>nb_cellules</a:t>
            </a:r>
            <a:r>
              <a:rPr lang="fr-FR" sz="1600" dirty="0"/>
              <a:t>++; </a:t>
            </a:r>
          </a:p>
          <a:p>
            <a:pPr marL="0" indent="0">
              <a:buNone/>
            </a:pPr>
            <a:r>
              <a:rPr lang="fr-FR" sz="1600" dirty="0"/>
              <a:t>		  </a:t>
            </a:r>
            <a:r>
              <a:rPr lang="fr-FR" sz="1600" dirty="0" smtClean="0"/>
              <a:t>}</a:t>
            </a:r>
          </a:p>
          <a:p>
            <a:pPr marL="0" indent="0">
              <a:buNone/>
            </a:pPr>
            <a:r>
              <a:rPr lang="fr-FR" sz="1600" b="1" dirty="0" smtClean="0"/>
              <a:t>#</a:t>
            </a:r>
            <a:r>
              <a:rPr lang="fr-FR" sz="1600" b="1" dirty="0" err="1" smtClean="0"/>
              <a:t>pragma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omp</a:t>
            </a:r>
            <a:r>
              <a:rPr lang="fr-FR" sz="1600" b="1" dirty="0" smtClean="0"/>
              <a:t> single</a:t>
            </a:r>
            <a:endParaRPr lang="fr-FR" sz="1600" b="1" dirty="0"/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600" dirty="0" err="1"/>
              <a:t>printf</a:t>
            </a:r>
            <a:r>
              <a:rPr lang="fr-FR" sz="1600" dirty="0"/>
              <a:t>("%d =&gt; %d", </a:t>
            </a:r>
            <a:r>
              <a:rPr lang="fr-FR" sz="1600" dirty="0" err="1"/>
              <a:t>etape</a:t>
            </a:r>
            <a:r>
              <a:rPr lang="fr-FR" sz="1600" dirty="0"/>
              <a:t>, </a:t>
            </a:r>
            <a:r>
              <a:rPr lang="fr-FR" sz="1600" dirty="0" err="1"/>
              <a:t>nb_cellules</a:t>
            </a:r>
            <a:r>
              <a:rPr lang="fr-FR" sz="1600" dirty="0"/>
              <a:t>); </a:t>
            </a:r>
          </a:p>
          <a:p>
            <a:pPr marL="0" indent="0">
              <a:buNone/>
            </a:pPr>
            <a:r>
              <a:rPr lang="fr-FR" sz="1600" dirty="0"/>
              <a:t>}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8780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#</a:t>
            </a:r>
            <a:r>
              <a:rPr lang="fr-FR" dirty="0" err="1" smtClean="0">
                <a:solidFill>
                  <a:srgbClr val="FF0000"/>
                </a:solidFill>
              </a:rPr>
              <a:t>include</a:t>
            </a:r>
            <a:r>
              <a:rPr lang="fr-FR" dirty="0" smtClean="0">
                <a:solidFill>
                  <a:srgbClr val="FF0000"/>
                </a:solidFill>
              </a:rPr>
              <a:t> &lt;</a:t>
            </a:r>
            <a:r>
              <a:rPr lang="fr-FR" dirty="0" err="1" smtClean="0">
                <a:solidFill>
                  <a:srgbClr val="FF0000"/>
                </a:solidFill>
              </a:rPr>
              <a:t>omp.h</a:t>
            </a:r>
            <a:r>
              <a:rPr lang="fr-FR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main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{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#</a:t>
            </a:r>
            <a:r>
              <a:rPr lang="fr-FR" dirty="0" err="1" smtClean="0">
                <a:solidFill>
                  <a:srgbClr val="FF0000"/>
                </a:solidFill>
              </a:rPr>
              <a:t>pragma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omp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parallel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err="1"/>
              <a:t>printf</a:t>
            </a:r>
            <a:r>
              <a:rPr lang="fr-FR" dirty="0"/>
              <a:t>("bonjour\n");</a:t>
            </a:r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err="1"/>
              <a:t>printf</a:t>
            </a:r>
            <a:r>
              <a:rPr lang="fr-FR" dirty="0"/>
              <a:t>("au </a:t>
            </a:r>
            <a:r>
              <a:rPr lang="fr-FR" dirty="0" smtClean="0"/>
              <a:t>revoir\n</a:t>
            </a:r>
            <a:r>
              <a:rPr lang="fr-FR" dirty="0"/>
              <a:t>"</a:t>
            </a:r>
            <a:r>
              <a:rPr lang="fr-FR" dirty="0" smtClean="0"/>
              <a:t>) 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 return EXIT_SUCCESS;</a:t>
            </a:r>
          </a:p>
          <a:p>
            <a:pPr marL="0" indent="0">
              <a:buNone/>
            </a:pPr>
            <a:r>
              <a:rPr lang="fr-FR" dirty="0" smtClean="0"/>
              <a:t>}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dirty="0"/>
              <a:t>&gt; </a:t>
            </a:r>
            <a:r>
              <a:rPr lang="fr-FR" sz="3400" dirty="0" err="1"/>
              <a:t>gcc</a:t>
            </a:r>
            <a:r>
              <a:rPr lang="fr-FR" sz="3400" dirty="0"/>
              <a:t> </a:t>
            </a:r>
            <a:r>
              <a:rPr lang="fr-FR" sz="3400" dirty="0" smtClean="0">
                <a:solidFill>
                  <a:srgbClr val="FF0000"/>
                </a:solidFill>
              </a:rPr>
              <a:t>–</a:t>
            </a:r>
            <a:r>
              <a:rPr lang="fr-FR" sz="3400" dirty="0" err="1" smtClean="0">
                <a:solidFill>
                  <a:srgbClr val="FF0000"/>
                </a:solidFill>
              </a:rPr>
              <a:t>fopenmp</a:t>
            </a:r>
            <a:r>
              <a:rPr lang="fr-FR" sz="3400" dirty="0" smtClean="0">
                <a:solidFill>
                  <a:srgbClr val="FF0000"/>
                </a:solidFill>
              </a:rPr>
              <a:t> </a:t>
            </a:r>
            <a:r>
              <a:rPr lang="fr-FR" sz="3400" dirty="0" err="1" smtClean="0"/>
              <a:t>bon.c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&gt;./</a:t>
            </a:r>
            <a:r>
              <a:rPr lang="fr-FR" sz="3400" dirty="0" err="1"/>
              <a:t>a.out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bonjour 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bonjour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bonjour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bonjour </a:t>
            </a:r>
          </a:p>
          <a:p>
            <a:pPr marL="0" indent="0">
              <a:buNone/>
            </a:pPr>
            <a:r>
              <a:rPr lang="fr-FR" sz="3400" dirty="0"/>
              <a:t>au revoir</a:t>
            </a:r>
          </a:p>
          <a:p>
            <a:pPr marL="0" indent="0">
              <a:buNone/>
            </a:pPr>
            <a:r>
              <a:rPr lang="fr-FR" sz="3400" dirty="0"/>
              <a:t>&gt;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09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</a:t>
            </a:r>
            <a:r>
              <a:rPr lang="fr-FR" sz="1600" dirty="0" err="1" smtClean="0"/>
              <a:t>parallel</a:t>
            </a:r>
            <a:r>
              <a:rPr lang="fr-FR" sz="1600" dirty="0" smtClean="0"/>
              <a:t> </a:t>
            </a:r>
            <a:r>
              <a:rPr lang="fr-FR" sz="1600" dirty="0" err="1" smtClean="0"/>
              <a:t>shared</a:t>
            </a:r>
            <a:r>
              <a:rPr lang="fr-FR" sz="1600" dirty="0" smtClean="0"/>
              <a:t>(</a:t>
            </a:r>
            <a:r>
              <a:rPr lang="fr-FR" sz="1600" dirty="0" err="1" smtClean="0"/>
              <a:t>nb_cellules</a:t>
            </a:r>
            <a:r>
              <a:rPr lang="fr-FR" sz="1600" dirty="0" smtClean="0"/>
              <a:t>) </a:t>
            </a:r>
            <a:r>
              <a:rPr lang="fr-FR" sz="1600" dirty="0" err="1" smtClean="0"/>
              <a:t>private</a:t>
            </a:r>
            <a:r>
              <a:rPr lang="fr-FR" sz="1600" dirty="0" smtClean="0"/>
              <a:t>(</a:t>
            </a:r>
            <a:r>
              <a:rPr lang="fr-FR" sz="1600" dirty="0" err="1" smtClean="0"/>
              <a:t>in,out</a:t>
            </a:r>
            <a:r>
              <a:rPr lang="fr-FR" sz="1600" dirty="0" smtClean="0"/>
              <a:t>)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for(</a:t>
            </a:r>
            <a:r>
              <a:rPr lang="fr-FR" sz="1600" dirty="0" err="1"/>
              <a:t>etape</a:t>
            </a:r>
            <a:r>
              <a:rPr lang="fr-FR" sz="1600" dirty="0"/>
              <a:t> = 0; </a:t>
            </a:r>
            <a:r>
              <a:rPr lang="fr-FR" sz="1600" dirty="0" err="1"/>
              <a:t>etape</a:t>
            </a:r>
            <a:r>
              <a:rPr lang="fr-FR" sz="1600" dirty="0"/>
              <a:t> &lt; ETAPE; </a:t>
            </a:r>
            <a:r>
              <a:rPr lang="fr-FR" sz="1600" dirty="0" err="1"/>
              <a:t>etape</a:t>
            </a:r>
            <a:r>
              <a:rPr lang="fr-FR" sz="1600" dirty="0"/>
              <a:t>++)</a:t>
            </a:r>
          </a:p>
          <a:p>
            <a:pPr marL="0" indent="0">
              <a:buNone/>
            </a:pPr>
            <a:r>
              <a:rPr lang="fr-FR" sz="1600" dirty="0"/>
              <a:t>{</a:t>
            </a:r>
          </a:p>
          <a:p>
            <a:pPr marL="0" indent="0">
              <a:buNone/>
            </a:pPr>
            <a:r>
              <a:rPr lang="fr-FR" sz="1600" dirty="0" smtClean="0"/>
              <a:t>	in </a:t>
            </a:r>
            <a:r>
              <a:rPr lang="fr-FR" sz="1600" dirty="0"/>
              <a:t>= 1-in;</a:t>
            </a:r>
          </a:p>
          <a:p>
            <a:pPr marL="0" indent="0">
              <a:buNone/>
            </a:pPr>
            <a:r>
              <a:rPr lang="fr-FR" sz="1600" dirty="0" smtClean="0"/>
              <a:t>	out </a:t>
            </a:r>
            <a:r>
              <a:rPr lang="fr-FR" sz="1600" dirty="0"/>
              <a:t>= 1 - out;</a:t>
            </a:r>
          </a:p>
          <a:p>
            <a:pPr marL="0" indent="0">
              <a:buNone/>
            </a:pPr>
            <a:r>
              <a:rPr lang="fr-FR" sz="1600" dirty="0"/>
              <a:t> 	</a:t>
            </a:r>
            <a:r>
              <a:rPr lang="fr-FR" sz="1600" dirty="0" err="1"/>
              <a:t>nb_cellules</a:t>
            </a:r>
            <a:r>
              <a:rPr lang="fr-FR" sz="1600" dirty="0"/>
              <a:t> = 0;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for collapse(2)</a:t>
            </a:r>
            <a:r>
              <a:rPr lang="fr-FR" sz="1600" dirty="0"/>
              <a:t> </a:t>
            </a:r>
          </a:p>
          <a:p>
            <a:pPr marL="0" indent="0">
              <a:buNone/>
            </a:pPr>
            <a:r>
              <a:rPr lang="fr-FR" sz="1600" dirty="0"/>
              <a:t>	  for(i=1; i &lt; DIM-1; i++)</a:t>
            </a:r>
          </a:p>
          <a:p>
            <a:pPr marL="0" indent="0">
              <a:buNone/>
            </a:pPr>
            <a:r>
              <a:rPr lang="fr-FR" sz="1600" dirty="0"/>
              <a:t>		  for(j=1; j &lt; DIM-1; i++)</a:t>
            </a:r>
          </a:p>
          <a:p>
            <a:pPr marL="0" indent="0">
              <a:buNone/>
            </a:pPr>
            <a:r>
              <a:rPr lang="fr-FR" sz="1600" dirty="0"/>
              <a:t>		  {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err="1"/>
              <a:t>T</a:t>
            </a:r>
            <a:r>
              <a:rPr lang="fr-FR" sz="1600" dirty="0"/>
              <a:t>[out][i][j] =f(</a:t>
            </a:r>
            <a:r>
              <a:rPr lang="fr-FR" sz="1600" dirty="0" err="1"/>
              <a:t>T</a:t>
            </a:r>
            <a:r>
              <a:rPr lang="fr-FR" sz="1600" dirty="0"/>
              <a:t>[in][i][j], </a:t>
            </a:r>
            <a:r>
              <a:rPr lang="fr-FR" sz="1600" dirty="0" err="1"/>
              <a:t>T</a:t>
            </a:r>
            <a:r>
              <a:rPr lang="fr-FR" sz="1600" dirty="0"/>
              <a:t>[in][i-1][j], ...) </a:t>
            </a:r>
          </a:p>
          <a:p>
            <a:pPr marL="0" indent="0">
              <a:buNone/>
            </a:pPr>
            <a:r>
              <a:rPr lang="fr-FR" sz="1600" dirty="0"/>
              <a:t> 			if (</a:t>
            </a:r>
            <a:r>
              <a:rPr lang="fr-FR" sz="1600" dirty="0" err="1"/>
              <a:t>T</a:t>
            </a:r>
            <a:r>
              <a:rPr lang="fr-FR" sz="1600" dirty="0"/>
              <a:t>[out][i][j] &gt; 0) </a:t>
            </a:r>
          </a:p>
          <a:p>
            <a:pPr marL="0" indent="0">
              <a:buNone/>
            </a:pPr>
            <a:r>
              <a:rPr lang="fr-FR" sz="1600" b="1" dirty="0"/>
              <a:t>#</a:t>
            </a:r>
            <a:r>
              <a:rPr lang="fr-FR" sz="1600" b="1" dirty="0" err="1"/>
              <a:t>pragma</a:t>
            </a:r>
            <a:r>
              <a:rPr lang="fr-FR" sz="1600" b="1" dirty="0"/>
              <a:t> </a:t>
            </a:r>
            <a:r>
              <a:rPr lang="fr-FR" sz="1600" b="1" dirty="0" err="1" smtClean="0"/>
              <a:t>omp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critical</a:t>
            </a:r>
            <a:r>
              <a:rPr lang="fr-FR" sz="1600" b="1" dirty="0"/>
              <a:t> 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smtClean="0"/>
              <a:t>	</a:t>
            </a:r>
            <a:r>
              <a:rPr lang="fr-FR" sz="1600" dirty="0" err="1" smtClean="0"/>
              <a:t>nb_cellules</a:t>
            </a:r>
            <a:r>
              <a:rPr lang="fr-FR" sz="1600" dirty="0"/>
              <a:t>++; </a:t>
            </a:r>
          </a:p>
          <a:p>
            <a:pPr marL="0" indent="0">
              <a:buNone/>
            </a:pPr>
            <a:r>
              <a:rPr lang="fr-FR" sz="1600" dirty="0"/>
              <a:t>		  </a:t>
            </a:r>
            <a:r>
              <a:rPr lang="fr-FR" sz="1600" dirty="0" smtClean="0"/>
              <a:t>}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single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600" dirty="0" err="1"/>
              <a:t>printf</a:t>
            </a:r>
            <a:r>
              <a:rPr lang="fr-FR" sz="1600" dirty="0"/>
              <a:t>("%d =&gt; %d", </a:t>
            </a:r>
            <a:r>
              <a:rPr lang="fr-FR" sz="1600" dirty="0" err="1"/>
              <a:t>etape</a:t>
            </a:r>
            <a:r>
              <a:rPr lang="fr-FR" sz="1600" dirty="0"/>
              <a:t>, </a:t>
            </a:r>
            <a:r>
              <a:rPr lang="fr-FR" sz="1600" dirty="0" err="1"/>
              <a:t>nb_cellules</a:t>
            </a:r>
            <a:r>
              <a:rPr lang="fr-FR" sz="1600" dirty="0"/>
              <a:t>); </a:t>
            </a:r>
          </a:p>
          <a:p>
            <a:pPr marL="0" indent="0">
              <a:buNone/>
            </a:pPr>
            <a:r>
              <a:rPr lang="fr-FR" sz="1600" dirty="0"/>
              <a:t>}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42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</a:t>
            </a:r>
            <a:r>
              <a:rPr lang="fr-FR" sz="1600" dirty="0" err="1" smtClean="0"/>
              <a:t>parallel</a:t>
            </a:r>
            <a:r>
              <a:rPr lang="fr-FR" sz="1600" dirty="0" smtClean="0"/>
              <a:t> </a:t>
            </a:r>
            <a:r>
              <a:rPr lang="fr-FR" sz="1600" dirty="0" err="1" smtClean="0"/>
              <a:t>shared</a:t>
            </a:r>
            <a:r>
              <a:rPr lang="fr-FR" sz="1600" dirty="0" smtClean="0"/>
              <a:t>(</a:t>
            </a:r>
            <a:r>
              <a:rPr lang="fr-FR" sz="1600" dirty="0" err="1" smtClean="0"/>
              <a:t>nb_cellules</a:t>
            </a:r>
            <a:r>
              <a:rPr lang="fr-FR" sz="1600" dirty="0" smtClean="0"/>
              <a:t>) </a:t>
            </a:r>
            <a:r>
              <a:rPr lang="fr-FR" sz="1600" dirty="0" err="1" smtClean="0"/>
              <a:t>private</a:t>
            </a:r>
            <a:r>
              <a:rPr lang="fr-FR" sz="1600" dirty="0" smtClean="0"/>
              <a:t>(</a:t>
            </a:r>
            <a:r>
              <a:rPr lang="fr-FR" sz="1600" dirty="0" err="1" smtClean="0"/>
              <a:t>in,out</a:t>
            </a:r>
            <a:r>
              <a:rPr lang="fr-FR" sz="1600" dirty="0" smtClean="0"/>
              <a:t>)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for(</a:t>
            </a:r>
            <a:r>
              <a:rPr lang="fr-FR" sz="1600" dirty="0" err="1"/>
              <a:t>etape</a:t>
            </a:r>
            <a:r>
              <a:rPr lang="fr-FR" sz="1600" dirty="0"/>
              <a:t> = 0; </a:t>
            </a:r>
            <a:r>
              <a:rPr lang="fr-FR" sz="1600" dirty="0" err="1"/>
              <a:t>etape</a:t>
            </a:r>
            <a:r>
              <a:rPr lang="fr-FR" sz="1600" dirty="0"/>
              <a:t> &lt; ETAPE; </a:t>
            </a:r>
            <a:r>
              <a:rPr lang="fr-FR" sz="1600" dirty="0" err="1"/>
              <a:t>etape</a:t>
            </a:r>
            <a:r>
              <a:rPr lang="fr-FR" sz="1600" dirty="0"/>
              <a:t>++)</a:t>
            </a:r>
          </a:p>
          <a:p>
            <a:pPr marL="0" indent="0">
              <a:buNone/>
            </a:pPr>
            <a:r>
              <a:rPr lang="fr-FR" sz="1600" dirty="0"/>
              <a:t>{</a:t>
            </a:r>
          </a:p>
          <a:p>
            <a:pPr marL="0" indent="0">
              <a:buNone/>
            </a:pPr>
            <a:r>
              <a:rPr lang="fr-FR" sz="1600" dirty="0" smtClean="0"/>
              <a:t>	in </a:t>
            </a:r>
            <a:r>
              <a:rPr lang="fr-FR" sz="1600" dirty="0"/>
              <a:t>= 1-in;</a:t>
            </a:r>
          </a:p>
          <a:p>
            <a:pPr marL="0" indent="0">
              <a:buNone/>
            </a:pPr>
            <a:r>
              <a:rPr lang="fr-FR" sz="1600" dirty="0" smtClean="0"/>
              <a:t>	out </a:t>
            </a:r>
            <a:r>
              <a:rPr lang="fr-FR" sz="1600" dirty="0"/>
              <a:t>= 1 - out;</a:t>
            </a:r>
          </a:p>
          <a:p>
            <a:pPr marL="0" indent="0">
              <a:buNone/>
            </a:pPr>
            <a:r>
              <a:rPr lang="fr-FR" sz="1600" dirty="0"/>
              <a:t> 	</a:t>
            </a:r>
            <a:r>
              <a:rPr lang="fr-FR" sz="1600" dirty="0" err="1"/>
              <a:t>nb_cellules</a:t>
            </a:r>
            <a:r>
              <a:rPr lang="fr-FR" sz="1600" dirty="0"/>
              <a:t> = 0;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for collapse(2)</a:t>
            </a:r>
            <a:r>
              <a:rPr lang="fr-FR" sz="1600" dirty="0"/>
              <a:t> </a:t>
            </a:r>
          </a:p>
          <a:p>
            <a:pPr marL="0" indent="0">
              <a:buNone/>
            </a:pPr>
            <a:r>
              <a:rPr lang="fr-FR" sz="1600" dirty="0"/>
              <a:t>	  for(i=1; i &lt; DIM-1; i++)</a:t>
            </a:r>
          </a:p>
          <a:p>
            <a:pPr marL="0" indent="0">
              <a:buNone/>
            </a:pPr>
            <a:r>
              <a:rPr lang="fr-FR" sz="1600" dirty="0"/>
              <a:t>		  for(j=1; j &lt; DIM-1; i++)</a:t>
            </a:r>
          </a:p>
          <a:p>
            <a:pPr marL="0" indent="0">
              <a:buNone/>
            </a:pPr>
            <a:r>
              <a:rPr lang="fr-FR" sz="1600" dirty="0"/>
              <a:t>		  {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err="1"/>
              <a:t>T</a:t>
            </a:r>
            <a:r>
              <a:rPr lang="fr-FR" sz="1600" dirty="0"/>
              <a:t>[out][i][j] =f(</a:t>
            </a:r>
            <a:r>
              <a:rPr lang="fr-FR" sz="1600" dirty="0" err="1"/>
              <a:t>T</a:t>
            </a:r>
            <a:r>
              <a:rPr lang="fr-FR" sz="1600" dirty="0"/>
              <a:t>[in][i][j], </a:t>
            </a:r>
            <a:r>
              <a:rPr lang="fr-FR" sz="1600" dirty="0" err="1"/>
              <a:t>T</a:t>
            </a:r>
            <a:r>
              <a:rPr lang="fr-FR" sz="1600" dirty="0"/>
              <a:t>[in][i-1][j], ...) </a:t>
            </a:r>
          </a:p>
          <a:p>
            <a:pPr marL="0" indent="0">
              <a:buNone/>
            </a:pPr>
            <a:r>
              <a:rPr lang="fr-FR" sz="1600" dirty="0"/>
              <a:t> 			if (</a:t>
            </a:r>
            <a:r>
              <a:rPr lang="fr-FR" sz="1600" dirty="0" err="1"/>
              <a:t>T</a:t>
            </a:r>
            <a:r>
              <a:rPr lang="fr-FR" sz="1600" dirty="0"/>
              <a:t>[out][i][j] &gt; 0) </a:t>
            </a:r>
          </a:p>
          <a:p>
            <a:pPr marL="0" indent="0">
              <a:buNone/>
            </a:pPr>
            <a:r>
              <a:rPr lang="fr-FR" sz="1600" b="1" dirty="0"/>
              <a:t>#</a:t>
            </a:r>
            <a:r>
              <a:rPr lang="fr-FR" sz="1600" b="1" dirty="0" err="1"/>
              <a:t>pragma</a:t>
            </a:r>
            <a:r>
              <a:rPr lang="fr-FR" sz="1600" b="1" dirty="0"/>
              <a:t> </a:t>
            </a:r>
            <a:r>
              <a:rPr lang="fr-FR" sz="1600" b="1" dirty="0" err="1" smtClean="0"/>
              <a:t>omp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atomic</a:t>
            </a:r>
            <a:r>
              <a:rPr lang="fr-FR" sz="1600" b="1" dirty="0"/>
              <a:t> 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smtClean="0"/>
              <a:t>	</a:t>
            </a:r>
            <a:r>
              <a:rPr lang="fr-FR" sz="1600" dirty="0" err="1" smtClean="0"/>
              <a:t>nb_cellules</a:t>
            </a:r>
            <a:r>
              <a:rPr lang="fr-FR" sz="1600" dirty="0"/>
              <a:t>++; </a:t>
            </a:r>
          </a:p>
          <a:p>
            <a:pPr marL="0" indent="0">
              <a:buNone/>
            </a:pPr>
            <a:r>
              <a:rPr lang="fr-FR" sz="1600" dirty="0"/>
              <a:t>		  </a:t>
            </a:r>
            <a:r>
              <a:rPr lang="fr-FR" sz="1600" dirty="0" smtClean="0"/>
              <a:t>}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single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600" dirty="0" err="1"/>
              <a:t>printf</a:t>
            </a:r>
            <a:r>
              <a:rPr lang="fr-FR" sz="1600" dirty="0"/>
              <a:t>("%d =&gt; %d", </a:t>
            </a:r>
            <a:r>
              <a:rPr lang="fr-FR" sz="1600" dirty="0" err="1"/>
              <a:t>etape</a:t>
            </a:r>
            <a:r>
              <a:rPr lang="fr-FR" sz="1600" dirty="0"/>
              <a:t>, </a:t>
            </a:r>
            <a:r>
              <a:rPr lang="fr-FR" sz="1600" dirty="0" err="1"/>
              <a:t>nb_cellules</a:t>
            </a:r>
            <a:r>
              <a:rPr lang="fr-FR" sz="1600" dirty="0"/>
              <a:t>); </a:t>
            </a:r>
          </a:p>
          <a:p>
            <a:pPr marL="0" indent="0">
              <a:buNone/>
            </a:pPr>
            <a:r>
              <a:rPr lang="fr-FR" sz="1600" dirty="0"/>
              <a:t>}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8565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Critical</a:t>
            </a:r>
            <a:r>
              <a:rPr lang="fr-FR" dirty="0" smtClean="0"/>
              <a:t> vs </a:t>
            </a:r>
            <a:r>
              <a:rPr lang="fr-FR" dirty="0" err="1" smtClean="0"/>
              <a:t>atomic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81341" cy="50367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#</a:t>
            </a:r>
            <a:r>
              <a:rPr lang="fr-FR" dirty="0" err="1" smtClean="0"/>
              <a:t>pragma</a:t>
            </a:r>
            <a:r>
              <a:rPr lang="fr-FR" dirty="0" smtClean="0"/>
              <a:t> </a:t>
            </a:r>
            <a:r>
              <a:rPr lang="fr-FR" dirty="0" err="1" smtClean="0"/>
              <a:t>omp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[</a:t>
            </a:r>
            <a:r>
              <a:rPr lang="fr-FR" i="1" dirty="0" smtClean="0"/>
              <a:t>identificateur</a:t>
            </a:r>
            <a:r>
              <a:rPr lang="fr-FR" dirty="0" smtClean="0"/>
              <a:t>]</a:t>
            </a:r>
          </a:p>
          <a:p>
            <a:pPr lvl="1"/>
            <a:r>
              <a:rPr lang="fr-FR" dirty="0" smtClean="0"/>
              <a:t>Sans identificateur un </a:t>
            </a:r>
            <a:r>
              <a:rPr lang="fr-FR" dirty="0" err="1" smtClean="0"/>
              <a:t>mutex</a:t>
            </a:r>
            <a:r>
              <a:rPr lang="fr-FR" dirty="0" smtClean="0"/>
              <a:t> par défaut est utilisé</a:t>
            </a:r>
          </a:p>
          <a:p>
            <a:pPr lvl="1"/>
            <a:r>
              <a:rPr lang="fr-FR" dirty="0" smtClean="0"/>
              <a:t>Pas de barrière implicite</a:t>
            </a:r>
          </a:p>
          <a:p>
            <a:r>
              <a:rPr lang="fr-FR" dirty="0" smtClean="0"/>
              <a:t>#</a:t>
            </a:r>
            <a:r>
              <a:rPr lang="fr-FR" dirty="0" err="1" smtClean="0"/>
              <a:t>pragma</a:t>
            </a:r>
            <a:r>
              <a:rPr lang="fr-FR" dirty="0" smtClean="0"/>
              <a:t> </a:t>
            </a:r>
            <a:r>
              <a:rPr lang="fr-FR" dirty="0" err="1" smtClean="0"/>
              <a:t>atomic</a:t>
            </a:r>
            <a:endParaRPr lang="fr-FR" dirty="0" smtClean="0"/>
          </a:p>
          <a:p>
            <a:pPr lvl="1"/>
            <a:r>
              <a:rPr lang="fr-FR" dirty="0" smtClean="0"/>
              <a:t>Remplacé au besoin par un </a:t>
            </a:r>
            <a:r>
              <a:rPr lang="fr-FR" dirty="0" err="1" smtClean="0"/>
              <a:t>critical</a:t>
            </a:r>
            <a:endParaRPr lang="fr-FR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#</a:t>
            </a:r>
            <a:r>
              <a:rPr lang="en-US" sz="2600" dirty="0"/>
              <a:t>pragma </a:t>
            </a:r>
            <a:r>
              <a:rPr lang="en-US" sz="2600" dirty="0" err="1"/>
              <a:t>omp</a:t>
            </a:r>
            <a:r>
              <a:rPr lang="en-US" sz="2600" dirty="0"/>
              <a:t> parallel </a:t>
            </a:r>
            <a:r>
              <a:rPr lang="en-US" sz="2600" dirty="0" smtClean="0"/>
              <a:t>for collapse</a:t>
            </a:r>
            <a:r>
              <a:rPr lang="en-US" sz="2600" dirty="0"/>
              <a:t>(2) </a:t>
            </a:r>
          </a:p>
          <a:p>
            <a:pPr marL="0" indent="0">
              <a:buNone/>
            </a:pPr>
            <a:r>
              <a:rPr lang="en-US" sz="2600" dirty="0"/>
              <a:t>     for (</a:t>
            </a:r>
            <a:r>
              <a:rPr lang="en-US" sz="2600" dirty="0" err="1"/>
              <a:t>i</a:t>
            </a:r>
            <a:r>
              <a:rPr lang="en-US" sz="2600" dirty="0"/>
              <a:t> = 0; </a:t>
            </a:r>
            <a:r>
              <a:rPr lang="en-US" sz="2600" dirty="0" err="1"/>
              <a:t>i</a:t>
            </a:r>
            <a:r>
              <a:rPr lang="en-US" sz="2600" dirty="0"/>
              <a:t> &lt; </a:t>
            </a:r>
            <a:r>
              <a:rPr lang="en-US" sz="2600" dirty="0" smtClean="0"/>
              <a:t>2000; </a:t>
            </a:r>
            <a:r>
              <a:rPr lang="en-US" sz="2600" dirty="0" err="1"/>
              <a:t>i</a:t>
            </a:r>
            <a:r>
              <a:rPr lang="en-US" sz="2600" dirty="0"/>
              <a:t>++)</a:t>
            </a:r>
          </a:p>
          <a:p>
            <a:pPr marL="0" indent="0">
              <a:buNone/>
            </a:pPr>
            <a:r>
              <a:rPr lang="en-US" sz="2600" dirty="0"/>
              <a:t>       for (j = 0; j &lt; </a:t>
            </a:r>
            <a:r>
              <a:rPr lang="en-US" sz="2600" dirty="0" smtClean="0"/>
              <a:t>2000; </a:t>
            </a:r>
            <a:r>
              <a:rPr lang="en-US" sz="2600" dirty="0"/>
              <a:t>j++)</a:t>
            </a:r>
          </a:p>
          <a:p>
            <a:pPr marL="0" indent="0">
              <a:buNone/>
            </a:pPr>
            <a:r>
              <a:rPr lang="en-US" sz="2600" dirty="0"/>
              <a:t>#pragma </a:t>
            </a:r>
            <a:r>
              <a:rPr lang="en-US" sz="2600" dirty="0" err="1"/>
              <a:t>omp</a:t>
            </a:r>
            <a:r>
              <a:rPr lang="en-US" sz="2600" dirty="0"/>
              <a:t> atomic</a:t>
            </a:r>
          </a:p>
          <a:p>
            <a:pPr marL="0" indent="0">
              <a:buNone/>
            </a:pPr>
            <a:r>
              <a:rPr lang="en-US" sz="2600" dirty="0"/>
              <a:t>          x++;  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97820"/>
              </p:ext>
            </p:extLst>
          </p:nvPr>
        </p:nvGraphicFramePr>
        <p:xfrm>
          <a:off x="5827699" y="2504453"/>
          <a:ext cx="2962995" cy="3467100"/>
        </p:xfrm>
        <a:graphic>
          <a:graphicData uri="http://schemas.openxmlformats.org/drawingml/2006/table">
            <a:tbl>
              <a:tblPr/>
              <a:tblGrid>
                <a:gridCol w="987665"/>
                <a:gridCol w="987665"/>
                <a:gridCol w="987665"/>
              </a:tblGrid>
              <a:tr h="25103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 threads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atomic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sans </a:t>
                      </a:r>
                      <a:r>
                        <a:rPr lang="fr-FR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openMP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9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</a:t>
            </a:r>
            <a:r>
              <a:rPr lang="fr-FR" sz="1600" dirty="0" err="1" smtClean="0"/>
              <a:t>parallel</a:t>
            </a:r>
            <a:r>
              <a:rPr lang="fr-FR" sz="1600" dirty="0" smtClean="0"/>
              <a:t> </a:t>
            </a:r>
            <a:r>
              <a:rPr lang="fr-FR" sz="1600" dirty="0" err="1" smtClean="0"/>
              <a:t>shared</a:t>
            </a:r>
            <a:r>
              <a:rPr lang="fr-FR" sz="1600" dirty="0" smtClean="0"/>
              <a:t>(</a:t>
            </a:r>
            <a:r>
              <a:rPr lang="fr-FR" sz="1600" dirty="0" err="1" smtClean="0"/>
              <a:t>nb_cellules</a:t>
            </a:r>
            <a:r>
              <a:rPr lang="fr-FR" sz="1600" dirty="0" smtClean="0"/>
              <a:t>) </a:t>
            </a:r>
            <a:r>
              <a:rPr lang="fr-FR" sz="1600" dirty="0" err="1" smtClean="0"/>
              <a:t>private</a:t>
            </a:r>
            <a:r>
              <a:rPr lang="fr-FR" sz="1600" dirty="0" smtClean="0"/>
              <a:t>(</a:t>
            </a:r>
            <a:r>
              <a:rPr lang="fr-FR" sz="1600" dirty="0" err="1" smtClean="0"/>
              <a:t>in,out</a:t>
            </a:r>
            <a:r>
              <a:rPr lang="fr-FR" sz="1600" dirty="0" smtClean="0"/>
              <a:t>)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for(</a:t>
            </a:r>
            <a:r>
              <a:rPr lang="fr-FR" sz="1600" dirty="0" err="1"/>
              <a:t>etape</a:t>
            </a:r>
            <a:r>
              <a:rPr lang="fr-FR" sz="1600" dirty="0"/>
              <a:t> = 0; </a:t>
            </a:r>
            <a:r>
              <a:rPr lang="fr-FR" sz="1600" dirty="0" err="1"/>
              <a:t>etape</a:t>
            </a:r>
            <a:r>
              <a:rPr lang="fr-FR" sz="1600" dirty="0"/>
              <a:t> &lt; ETAPE; </a:t>
            </a:r>
            <a:r>
              <a:rPr lang="fr-FR" sz="1600" dirty="0" err="1"/>
              <a:t>etape</a:t>
            </a:r>
            <a:r>
              <a:rPr lang="fr-FR" sz="1600" dirty="0"/>
              <a:t>++)</a:t>
            </a:r>
          </a:p>
          <a:p>
            <a:pPr marL="0" indent="0">
              <a:buNone/>
            </a:pPr>
            <a:r>
              <a:rPr lang="fr-FR" sz="1600" dirty="0"/>
              <a:t>{</a:t>
            </a:r>
          </a:p>
          <a:p>
            <a:pPr marL="0" indent="0">
              <a:buNone/>
            </a:pPr>
            <a:r>
              <a:rPr lang="fr-FR" sz="1600" dirty="0" smtClean="0"/>
              <a:t>	in </a:t>
            </a:r>
            <a:r>
              <a:rPr lang="fr-FR" sz="1600" dirty="0"/>
              <a:t>= 1-in;</a:t>
            </a:r>
          </a:p>
          <a:p>
            <a:pPr marL="0" indent="0">
              <a:buNone/>
            </a:pPr>
            <a:r>
              <a:rPr lang="fr-FR" sz="1600" dirty="0" smtClean="0"/>
              <a:t>	out </a:t>
            </a:r>
            <a:r>
              <a:rPr lang="fr-FR" sz="1600" dirty="0"/>
              <a:t>= 1 - out;</a:t>
            </a:r>
          </a:p>
          <a:p>
            <a:pPr marL="0" indent="0">
              <a:buNone/>
            </a:pPr>
            <a:r>
              <a:rPr lang="fr-FR" sz="1600" dirty="0"/>
              <a:t> 	</a:t>
            </a:r>
            <a:r>
              <a:rPr lang="fr-FR" sz="1600" dirty="0" err="1"/>
              <a:t>nb_cellules</a:t>
            </a:r>
            <a:r>
              <a:rPr lang="fr-FR" sz="1600" dirty="0"/>
              <a:t> = 0;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for collapse(2)</a:t>
            </a:r>
            <a:r>
              <a:rPr lang="fr-FR" sz="1600" dirty="0"/>
              <a:t> </a:t>
            </a:r>
            <a:r>
              <a:rPr lang="fr-FR" sz="1600" b="1" dirty="0" err="1" smtClean="0"/>
              <a:t>reduction</a:t>
            </a:r>
            <a:r>
              <a:rPr lang="fr-FR" sz="1600" b="1" dirty="0" smtClean="0"/>
              <a:t>(+:</a:t>
            </a:r>
            <a:r>
              <a:rPr lang="fr-FR" sz="1600" b="1" dirty="0" err="1" smtClean="0"/>
              <a:t>nb_cellules</a:t>
            </a:r>
            <a:r>
              <a:rPr lang="fr-FR" sz="1600" b="1" dirty="0" smtClean="0"/>
              <a:t>)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  for(i=1; i &lt; DIM-1; i++)</a:t>
            </a:r>
          </a:p>
          <a:p>
            <a:pPr marL="0" indent="0">
              <a:buNone/>
            </a:pPr>
            <a:r>
              <a:rPr lang="fr-FR" sz="1600" dirty="0"/>
              <a:t>		  for(j=1; j &lt; DIM-1; i++)</a:t>
            </a:r>
          </a:p>
          <a:p>
            <a:pPr marL="0" indent="0">
              <a:buNone/>
            </a:pPr>
            <a:r>
              <a:rPr lang="fr-FR" sz="1600" dirty="0"/>
              <a:t>		  {</a:t>
            </a:r>
          </a:p>
          <a:p>
            <a:pPr marL="0" indent="0">
              <a:buNone/>
            </a:pPr>
            <a:r>
              <a:rPr lang="fr-FR" sz="1600" dirty="0"/>
              <a:t>			</a:t>
            </a:r>
            <a:r>
              <a:rPr lang="fr-FR" sz="1600" dirty="0" err="1"/>
              <a:t>T</a:t>
            </a:r>
            <a:r>
              <a:rPr lang="fr-FR" sz="1600" dirty="0"/>
              <a:t>[out][i][j] =f(</a:t>
            </a:r>
            <a:r>
              <a:rPr lang="fr-FR" sz="1600" dirty="0" err="1"/>
              <a:t>T</a:t>
            </a:r>
            <a:r>
              <a:rPr lang="fr-FR" sz="1600" dirty="0"/>
              <a:t>[in][i][j], </a:t>
            </a:r>
            <a:r>
              <a:rPr lang="fr-FR" sz="1600" dirty="0" err="1"/>
              <a:t>T</a:t>
            </a:r>
            <a:r>
              <a:rPr lang="fr-FR" sz="1600" dirty="0"/>
              <a:t>[in][i-1][j], ...) </a:t>
            </a:r>
          </a:p>
          <a:p>
            <a:pPr marL="0" indent="0">
              <a:buNone/>
            </a:pPr>
            <a:r>
              <a:rPr lang="fr-FR" sz="1600" dirty="0"/>
              <a:t> 			if (</a:t>
            </a:r>
            <a:r>
              <a:rPr lang="fr-FR" sz="1600" dirty="0" err="1"/>
              <a:t>T</a:t>
            </a:r>
            <a:r>
              <a:rPr lang="fr-FR" sz="1600" dirty="0"/>
              <a:t>[out][i][j] &gt; 0) </a:t>
            </a: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1600" dirty="0" smtClean="0"/>
              <a:t>	</a:t>
            </a:r>
            <a:r>
              <a:rPr lang="fr-FR" sz="1600" dirty="0"/>
              <a:t>	</a:t>
            </a:r>
            <a:r>
              <a:rPr lang="fr-FR" sz="1600" dirty="0" err="1" smtClean="0"/>
              <a:t>nb_cellules</a:t>
            </a:r>
            <a:r>
              <a:rPr lang="fr-FR" sz="1600" dirty="0"/>
              <a:t>++; </a:t>
            </a:r>
          </a:p>
          <a:p>
            <a:pPr marL="0" indent="0">
              <a:buNone/>
            </a:pPr>
            <a:r>
              <a:rPr lang="fr-FR" sz="1600" dirty="0"/>
              <a:t>		  </a:t>
            </a:r>
            <a:r>
              <a:rPr lang="fr-FR" sz="1600" dirty="0" smtClean="0"/>
              <a:t>}</a:t>
            </a:r>
          </a:p>
          <a:p>
            <a:pPr marL="0" indent="0">
              <a:buNone/>
            </a:pPr>
            <a:r>
              <a:rPr lang="fr-FR" sz="1600" dirty="0" smtClean="0"/>
              <a:t>#</a:t>
            </a:r>
            <a:r>
              <a:rPr lang="fr-FR" sz="1600" dirty="0" err="1" smtClean="0"/>
              <a:t>pragma</a:t>
            </a:r>
            <a:r>
              <a:rPr lang="fr-FR" sz="1600" dirty="0" smtClean="0"/>
              <a:t> </a:t>
            </a:r>
            <a:r>
              <a:rPr lang="fr-FR" sz="1600" dirty="0" err="1" smtClean="0"/>
              <a:t>omp</a:t>
            </a:r>
            <a:r>
              <a:rPr lang="fr-FR" sz="1600" dirty="0" smtClean="0"/>
              <a:t> single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   </a:t>
            </a:r>
            <a:r>
              <a:rPr lang="fr-FR" sz="1600" dirty="0" err="1"/>
              <a:t>printf</a:t>
            </a:r>
            <a:r>
              <a:rPr lang="fr-FR" sz="1600" dirty="0"/>
              <a:t>("%d =&gt; %d", </a:t>
            </a:r>
            <a:r>
              <a:rPr lang="fr-FR" sz="1600" dirty="0" err="1"/>
              <a:t>etape</a:t>
            </a:r>
            <a:r>
              <a:rPr lang="fr-FR" sz="1600" dirty="0"/>
              <a:t>, </a:t>
            </a:r>
            <a:r>
              <a:rPr lang="fr-FR" sz="1600" dirty="0" err="1"/>
              <a:t>nb_cellules</a:t>
            </a:r>
            <a:r>
              <a:rPr lang="fr-FR" sz="1600" dirty="0"/>
              <a:t>); </a:t>
            </a:r>
          </a:p>
          <a:p>
            <a:pPr marL="0" indent="0">
              <a:buNone/>
            </a:pPr>
            <a:r>
              <a:rPr lang="fr-FR" sz="1600" dirty="0"/>
              <a:t>}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878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aralléliser </a:t>
            </a:r>
            <a:r>
              <a:rPr lang="fr-FR" dirty="0"/>
              <a:t>le jeu de la vie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9706"/>
            <a:ext cx="8229600" cy="5107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 smtClean="0"/>
              <a:t>#</a:t>
            </a:r>
            <a:r>
              <a:rPr lang="fr-FR" sz="1400" dirty="0" err="1" smtClean="0"/>
              <a:t>pragma</a:t>
            </a:r>
            <a:r>
              <a:rPr lang="fr-FR" sz="1400" dirty="0" smtClean="0"/>
              <a:t> </a:t>
            </a:r>
            <a:r>
              <a:rPr lang="fr-FR" sz="1400" dirty="0" err="1" smtClean="0"/>
              <a:t>omp</a:t>
            </a:r>
            <a:r>
              <a:rPr lang="fr-FR" sz="1400" dirty="0" smtClean="0"/>
              <a:t> </a:t>
            </a:r>
            <a:r>
              <a:rPr lang="fr-FR" sz="1400" dirty="0" err="1" smtClean="0"/>
              <a:t>parallel</a:t>
            </a:r>
            <a:r>
              <a:rPr lang="fr-FR" sz="1400" dirty="0" smtClean="0"/>
              <a:t> </a:t>
            </a:r>
            <a:r>
              <a:rPr lang="fr-FR" sz="1400" dirty="0" err="1" smtClean="0"/>
              <a:t>shared</a:t>
            </a:r>
            <a:r>
              <a:rPr lang="fr-FR" sz="1400" dirty="0" smtClean="0"/>
              <a:t>(</a:t>
            </a:r>
            <a:r>
              <a:rPr lang="fr-FR" sz="1400" dirty="0" err="1" smtClean="0"/>
              <a:t>nb_cellules</a:t>
            </a:r>
            <a:r>
              <a:rPr lang="fr-FR" sz="1400" dirty="0" smtClean="0"/>
              <a:t>) </a:t>
            </a:r>
            <a:r>
              <a:rPr lang="fr-FR" sz="1400" dirty="0" err="1" smtClean="0"/>
              <a:t>private</a:t>
            </a:r>
            <a:r>
              <a:rPr lang="fr-FR" sz="1400" dirty="0" smtClean="0"/>
              <a:t>(</a:t>
            </a:r>
            <a:r>
              <a:rPr lang="fr-FR" sz="1400" dirty="0" err="1" smtClean="0"/>
              <a:t>in,out</a:t>
            </a:r>
            <a:r>
              <a:rPr lang="fr-FR" sz="1400" dirty="0" smtClean="0"/>
              <a:t>)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for(</a:t>
            </a:r>
            <a:r>
              <a:rPr lang="fr-FR" sz="1400" dirty="0" err="1"/>
              <a:t>etape</a:t>
            </a:r>
            <a:r>
              <a:rPr lang="fr-FR" sz="1400" dirty="0"/>
              <a:t> = 0; </a:t>
            </a:r>
            <a:r>
              <a:rPr lang="fr-FR" sz="1400" dirty="0" err="1"/>
              <a:t>etape</a:t>
            </a:r>
            <a:r>
              <a:rPr lang="fr-FR" sz="1400" dirty="0"/>
              <a:t> &lt; ETAPE; </a:t>
            </a:r>
            <a:r>
              <a:rPr lang="fr-FR" sz="1400" dirty="0" err="1"/>
              <a:t>etape</a:t>
            </a:r>
            <a:r>
              <a:rPr lang="fr-FR" sz="1400" dirty="0"/>
              <a:t>++)</a:t>
            </a:r>
          </a:p>
          <a:p>
            <a:pPr marL="0" indent="0">
              <a:buNone/>
            </a:pPr>
            <a:r>
              <a:rPr lang="fr-FR" sz="1400" dirty="0"/>
              <a:t>{</a:t>
            </a:r>
          </a:p>
          <a:p>
            <a:pPr marL="0" indent="0">
              <a:buNone/>
            </a:pPr>
            <a:r>
              <a:rPr lang="fr-FR" sz="1400" dirty="0" smtClean="0"/>
              <a:t>	in </a:t>
            </a:r>
            <a:r>
              <a:rPr lang="fr-FR" sz="1400" dirty="0"/>
              <a:t>= 1-in</a:t>
            </a:r>
            <a:r>
              <a:rPr lang="fr-FR" sz="1400" dirty="0" smtClean="0"/>
              <a:t>; out </a:t>
            </a:r>
            <a:r>
              <a:rPr lang="fr-FR" sz="1400" dirty="0"/>
              <a:t>= 1 </a:t>
            </a:r>
            <a:r>
              <a:rPr lang="fr-FR" sz="1400" dirty="0" smtClean="0"/>
              <a:t>– </a:t>
            </a:r>
            <a:r>
              <a:rPr lang="fr-FR" sz="1400" dirty="0"/>
              <a:t>out</a:t>
            </a:r>
            <a:r>
              <a:rPr lang="fr-FR" sz="1400" dirty="0" smtClean="0"/>
              <a:t>; nb_cellules1 </a:t>
            </a:r>
            <a:r>
              <a:rPr lang="fr-FR" sz="1400" dirty="0"/>
              <a:t>= 0</a:t>
            </a:r>
            <a:r>
              <a:rPr lang="fr-FR" sz="1400" dirty="0" smtClean="0"/>
              <a:t>; nb_cellules2 </a:t>
            </a:r>
            <a:r>
              <a:rPr lang="fr-FR" sz="1400" dirty="0"/>
              <a:t>= 0;</a:t>
            </a:r>
          </a:p>
          <a:p>
            <a:pPr marL="0" indent="0">
              <a:buNone/>
            </a:pPr>
            <a:r>
              <a:rPr lang="fr-FR" sz="1400" dirty="0" smtClean="0"/>
              <a:t>#</a:t>
            </a:r>
            <a:r>
              <a:rPr lang="fr-FR" sz="1400" dirty="0" err="1" smtClean="0"/>
              <a:t>pragma</a:t>
            </a:r>
            <a:r>
              <a:rPr lang="fr-FR" sz="1400" dirty="0" smtClean="0"/>
              <a:t> </a:t>
            </a:r>
            <a:r>
              <a:rPr lang="fr-FR" sz="1400" dirty="0" err="1" smtClean="0"/>
              <a:t>omp</a:t>
            </a:r>
            <a:r>
              <a:rPr lang="fr-FR" sz="1400" dirty="0" smtClean="0"/>
              <a:t> for collapse(2)</a:t>
            </a:r>
            <a:r>
              <a:rPr lang="fr-FR" sz="1400" dirty="0"/>
              <a:t> </a:t>
            </a:r>
            <a:r>
              <a:rPr lang="fr-FR" sz="1400" b="1" dirty="0" err="1" smtClean="0"/>
              <a:t>reduction</a:t>
            </a:r>
            <a:r>
              <a:rPr lang="fr-FR" sz="1400" b="1" dirty="0" smtClean="0"/>
              <a:t>(+:nb_cellules1,nb_cellules2)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	  for(i=1; i &lt; DIM-1; i++)</a:t>
            </a:r>
          </a:p>
          <a:p>
            <a:pPr marL="0" indent="0">
              <a:buNone/>
            </a:pPr>
            <a:r>
              <a:rPr lang="fr-FR" sz="1400" dirty="0"/>
              <a:t>		  for(j=1; j &lt; DIM-1; i++</a:t>
            </a:r>
            <a:r>
              <a:rPr lang="fr-FR" sz="1400" dirty="0" smtClean="0"/>
              <a:t>) {</a:t>
            </a:r>
          </a:p>
          <a:p>
            <a:pPr marL="0" indent="0">
              <a:buNone/>
            </a:pPr>
            <a:r>
              <a:rPr lang="fr-FR" sz="1400" dirty="0" smtClean="0"/>
              <a:t>		</a:t>
            </a:r>
            <a:r>
              <a:rPr lang="fr-FR" sz="1400" dirty="0"/>
              <a:t>	</a:t>
            </a:r>
            <a:r>
              <a:rPr lang="fr-FR" sz="1400" dirty="0" smtClean="0"/>
              <a:t>if(etape%2)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			</a:t>
            </a:r>
            <a:r>
              <a:rPr lang="fr-FR" sz="1400" dirty="0" smtClean="0"/>
              <a:t>	</a:t>
            </a:r>
            <a:r>
              <a:rPr lang="fr-FR" sz="1400" dirty="0" err="1" smtClean="0"/>
              <a:t>T</a:t>
            </a:r>
            <a:r>
              <a:rPr lang="fr-FR" sz="1400" dirty="0"/>
              <a:t>[out][i][j] =f(</a:t>
            </a:r>
            <a:r>
              <a:rPr lang="fr-FR" sz="1400" dirty="0" err="1"/>
              <a:t>T</a:t>
            </a:r>
            <a:r>
              <a:rPr lang="fr-FR" sz="1400" dirty="0"/>
              <a:t>[in][i][j], </a:t>
            </a:r>
            <a:r>
              <a:rPr lang="fr-FR" sz="1400" dirty="0" err="1"/>
              <a:t>T</a:t>
            </a:r>
            <a:r>
              <a:rPr lang="fr-FR" sz="1400" dirty="0"/>
              <a:t>[in][i-1][j], ...) </a:t>
            </a:r>
          </a:p>
          <a:p>
            <a:pPr marL="0" indent="0">
              <a:buNone/>
            </a:pPr>
            <a:r>
              <a:rPr lang="fr-FR" sz="1400" dirty="0"/>
              <a:t> 			</a:t>
            </a:r>
            <a:r>
              <a:rPr lang="fr-FR" sz="1400" dirty="0" smtClean="0"/>
              <a:t>	if </a:t>
            </a:r>
            <a:r>
              <a:rPr lang="fr-FR" sz="1400" dirty="0"/>
              <a:t>(</a:t>
            </a:r>
            <a:r>
              <a:rPr lang="fr-FR" sz="1400" dirty="0" err="1"/>
              <a:t>T</a:t>
            </a:r>
            <a:r>
              <a:rPr lang="fr-FR" sz="1400" dirty="0"/>
              <a:t>[out][i][j] &gt; 0) </a:t>
            </a:r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	</a:t>
            </a:r>
            <a:r>
              <a:rPr lang="fr-FR" sz="1400" dirty="0"/>
              <a:t>	</a:t>
            </a:r>
            <a:r>
              <a:rPr lang="fr-FR" sz="1400" dirty="0" smtClean="0"/>
              <a:t>nb_cellules1+</a:t>
            </a:r>
            <a:r>
              <a:rPr lang="fr-FR" sz="1400" dirty="0"/>
              <a:t>+; </a:t>
            </a:r>
            <a:endParaRPr lang="fr-FR" sz="1400" dirty="0" smtClean="0"/>
          </a:p>
          <a:p>
            <a:pPr marL="0" indent="0">
              <a:buNone/>
            </a:pPr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err="1" smtClean="0"/>
              <a:t>else</a:t>
            </a:r>
            <a:r>
              <a:rPr lang="fr-FR" sz="1400" dirty="0" smtClean="0"/>
              <a:t> …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		  </a:t>
            </a:r>
            <a:r>
              <a:rPr lang="fr-FR" sz="1400" dirty="0" smtClean="0"/>
              <a:t>}</a:t>
            </a:r>
          </a:p>
          <a:p>
            <a:pPr marL="0" indent="0">
              <a:buNone/>
            </a:pPr>
            <a:r>
              <a:rPr lang="fr-FR" sz="1400" dirty="0" smtClean="0"/>
              <a:t>#</a:t>
            </a:r>
            <a:r>
              <a:rPr lang="fr-FR" sz="1400" dirty="0" err="1" smtClean="0"/>
              <a:t>pragma</a:t>
            </a:r>
            <a:r>
              <a:rPr lang="fr-FR" sz="1400" dirty="0" smtClean="0"/>
              <a:t> </a:t>
            </a:r>
            <a:r>
              <a:rPr lang="fr-FR" sz="1400" dirty="0" err="1" smtClean="0"/>
              <a:t>omp</a:t>
            </a:r>
            <a:r>
              <a:rPr lang="fr-FR" sz="1400" dirty="0" smtClean="0"/>
              <a:t> single </a:t>
            </a:r>
            <a:r>
              <a:rPr lang="fr-FR" sz="1400" b="1" dirty="0" err="1" smtClean="0"/>
              <a:t>nowait</a:t>
            </a:r>
            <a:endParaRPr lang="fr-FR" sz="1400" b="1" dirty="0" smtClean="0"/>
          </a:p>
          <a:p>
            <a:pPr marL="0" indent="0">
              <a:buNone/>
            </a:pPr>
            <a:r>
              <a:rPr lang="fr-FR" sz="1400" b="1" dirty="0"/>
              <a:t>	</a:t>
            </a:r>
            <a:r>
              <a:rPr lang="fr-FR" sz="1400" b="1" dirty="0" smtClean="0"/>
              <a:t>if(</a:t>
            </a:r>
            <a:r>
              <a:rPr lang="fr-FR" sz="1400" b="1" dirty="0" err="1" smtClean="0"/>
              <a:t>etape</a:t>
            </a:r>
            <a:r>
              <a:rPr lang="fr-FR" sz="1400" b="1" dirty="0" smtClean="0"/>
              <a:t> % 2) {</a:t>
            </a:r>
            <a:endParaRPr lang="fr-FR" sz="1400" b="1" dirty="0"/>
          </a:p>
          <a:p>
            <a:pPr marL="0" indent="0">
              <a:buNone/>
            </a:pPr>
            <a:r>
              <a:rPr lang="fr-FR" sz="1400" dirty="0" smtClean="0"/>
              <a:t>	       	</a:t>
            </a:r>
            <a:r>
              <a:rPr lang="fr-FR" sz="1400" dirty="0" err="1" smtClean="0"/>
              <a:t>printf</a:t>
            </a:r>
            <a:r>
              <a:rPr lang="fr-FR" sz="1400" dirty="0"/>
              <a:t>("%d =&gt; %d", </a:t>
            </a:r>
            <a:r>
              <a:rPr lang="fr-FR" sz="1400" dirty="0" err="1"/>
              <a:t>etape</a:t>
            </a:r>
            <a:r>
              <a:rPr lang="fr-FR" sz="1400" dirty="0"/>
              <a:t>, </a:t>
            </a:r>
            <a:r>
              <a:rPr lang="fr-FR" sz="1400" dirty="0" smtClean="0"/>
              <a:t>nb_cellules1);</a:t>
            </a:r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    </a:t>
            </a:r>
            <a:r>
              <a:rPr lang="fr-FR" sz="1400" dirty="0"/>
              <a:t>		</a:t>
            </a:r>
            <a:r>
              <a:rPr lang="fr-FR" sz="1400" dirty="0" smtClean="0"/>
              <a:t>nb_cellules1=0;</a:t>
            </a:r>
          </a:p>
          <a:p>
            <a:pPr marL="0" indent="0">
              <a:buNone/>
            </a:pPr>
            <a:r>
              <a:rPr lang="fr-FR" sz="1400" dirty="0" smtClean="0"/>
              <a:t>	} </a:t>
            </a:r>
            <a:r>
              <a:rPr lang="fr-FR" sz="1400" dirty="0" err="1" smtClean="0"/>
              <a:t>else</a:t>
            </a:r>
            <a:r>
              <a:rPr lang="fr-FR" sz="1400" dirty="0" smtClean="0"/>
              <a:t> { …. 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}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366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OpenMP</a:t>
            </a:r>
            <a:r>
              <a:rPr lang="fr-FR" dirty="0" smtClean="0"/>
              <a:t> détails</a:t>
            </a:r>
            <a:br>
              <a:rPr lang="fr-FR" dirty="0" smtClean="0"/>
            </a:br>
            <a:r>
              <a:rPr lang="fr-FR" dirty="0" smtClean="0"/>
              <a:t>sections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91324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sections</a:t>
            </a:r>
          </a:p>
          <a:p>
            <a:pPr marL="0" indent="0">
              <a:buNone/>
            </a:pPr>
            <a:r>
              <a:rPr lang="fr-FR" dirty="0"/>
              <a:t>{</a:t>
            </a:r>
          </a:p>
          <a:p>
            <a:pPr marL="0" indent="0">
              <a:buNone/>
            </a:pPr>
            <a:r>
              <a:rPr lang="fr-FR" dirty="0"/>
              <a:t>  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section</a:t>
            </a:r>
          </a:p>
          <a:p>
            <a:pPr marL="0" indent="0">
              <a:buNone/>
            </a:pPr>
            <a:r>
              <a:rPr lang="fr-FR" dirty="0"/>
              <a:t>      {</a:t>
            </a:r>
          </a:p>
          <a:p>
            <a:pPr marL="0" indent="0">
              <a:buNone/>
            </a:pPr>
            <a:r>
              <a:rPr lang="fr-FR" dirty="0"/>
              <a:t>       ...</a:t>
            </a:r>
          </a:p>
          <a:p>
            <a:pPr marL="0" indent="0">
              <a:buNone/>
            </a:pPr>
            <a:r>
              <a:rPr lang="fr-FR" dirty="0"/>
              <a:t>      </a:t>
            </a:r>
            <a:r>
              <a:rPr lang="fr-FR" dirty="0" smtClean="0"/>
              <a:t>}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section</a:t>
            </a:r>
          </a:p>
          <a:p>
            <a:pPr marL="0" indent="0">
              <a:buNone/>
            </a:pPr>
            <a:r>
              <a:rPr lang="fr-FR" dirty="0"/>
              <a:t>      {</a:t>
            </a:r>
          </a:p>
          <a:p>
            <a:pPr marL="0" indent="0">
              <a:buNone/>
            </a:pPr>
            <a:r>
              <a:rPr lang="fr-FR" dirty="0"/>
              <a:t>      ...</a:t>
            </a:r>
          </a:p>
          <a:p>
            <a:pPr marL="0" indent="0">
              <a:buNone/>
            </a:pPr>
            <a:r>
              <a:rPr lang="fr-FR" dirty="0"/>
              <a:t>      }</a:t>
            </a:r>
          </a:p>
          <a:p>
            <a:pPr marL="0" indent="0">
              <a:buNone/>
            </a:pPr>
            <a:r>
              <a:rPr lang="fr-FR" dirty="0"/>
              <a:t>}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133848" y="1600200"/>
            <a:ext cx="414631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dirty="0" smtClean="0"/>
              <a:t>#</a:t>
            </a:r>
            <a:r>
              <a:rPr lang="fr-FR" sz="2000" dirty="0" err="1" smtClean="0"/>
              <a:t>pragma</a:t>
            </a:r>
            <a:r>
              <a:rPr lang="fr-FR" sz="2000" dirty="0" smtClean="0"/>
              <a:t> </a:t>
            </a:r>
            <a:r>
              <a:rPr lang="fr-FR" sz="2000" dirty="0" err="1" smtClean="0"/>
              <a:t>omp</a:t>
            </a:r>
            <a:r>
              <a:rPr lang="fr-FR" sz="2000" dirty="0" smtClean="0"/>
              <a:t> for </a:t>
            </a:r>
            <a:r>
              <a:rPr lang="fr-FR" sz="2000" dirty="0" err="1" smtClean="0"/>
              <a:t>schedule</a:t>
            </a:r>
            <a:r>
              <a:rPr lang="fr-FR" sz="2000" dirty="0" smtClean="0"/>
              <a:t> (</a:t>
            </a:r>
            <a:r>
              <a:rPr lang="fr-FR" sz="2000" dirty="0" err="1" smtClean="0"/>
              <a:t>dynamic</a:t>
            </a:r>
            <a:r>
              <a:rPr lang="fr-FR" sz="2000" dirty="0" smtClean="0"/>
              <a:t>)</a:t>
            </a:r>
          </a:p>
          <a:p>
            <a:pPr marL="0" indent="0">
              <a:buFont typeface="Arial"/>
              <a:buNone/>
            </a:pPr>
            <a:r>
              <a:rPr lang="fr-FR" sz="2000" dirty="0"/>
              <a:t>f</a:t>
            </a:r>
            <a:r>
              <a:rPr lang="fr-FR" sz="2000" dirty="0" smtClean="0"/>
              <a:t>or(i = 0; i &lt; = S; i++)</a:t>
            </a:r>
          </a:p>
          <a:p>
            <a:pPr marL="0" indent="0">
              <a:buFont typeface="Arial"/>
              <a:buNone/>
            </a:pPr>
            <a:r>
              <a:rPr lang="fr-FR" sz="2000" dirty="0" smtClean="0"/>
              <a:t>  </a:t>
            </a:r>
            <a:r>
              <a:rPr lang="fr-FR" sz="2000" dirty="0" err="1" smtClean="0"/>
              <a:t>switch</a:t>
            </a:r>
            <a:r>
              <a:rPr lang="fr-FR" sz="2000" dirty="0" smtClean="0"/>
              <a:t>(i)</a:t>
            </a:r>
          </a:p>
          <a:p>
            <a:pPr marL="0" indent="0">
              <a:buFont typeface="Arial"/>
              <a:buNone/>
            </a:pPr>
            <a:r>
              <a:rPr lang="fr-FR" sz="2000" dirty="0" smtClean="0"/>
              <a:t>      {</a:t>
            </a:r>
          </a:p>
          <a:p>
            <a:pPr marL="0" indent="0">
              <a:buFont typeface="Arial"/>
              <a:buNone/>
            </a:pPr>
            <a:r>
              <a:rPr lang="fr-FR" sz="2000" dirty="0"/>
              <a:t>	</a:t>
            </a:r>
            <a:r>
              <a:rPr lang="fr-FR" sz="2000" dirty="0" smtClean="0"/>
              <a:t>case 0: … ; break ;</a:t>
            </a:r>
          </a:p>
          <a:p>
            <a:pPr marL="0" indent="0">
              <a:buNone/>
            </a:pPr>
            <a:r>
              <a:rPr lang="fr-FR" sz="2000" dirty="0" smtClean="0"/>
              <a:t>	case 1: </a:t>
            </a:r>
            <a:r>
              <a:rPr lang="fr-FR" sz="2000" dirty="0"/>
              <a:t>… ; break </a:t>
            </a:r>
            <a:r>
              <a:rPr lang="fr-FR" sz="2000" dirty="0" smtClean="0"/>
              <a:t>;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…</a:t>
            </a:r>
          </a:p>
          <a:p>
            <a:pPr marL="0" indent="0">
              <a:buNone/>
            </a:pPr>
            <a:r>
              <a:rPr lang="fr-FR" sz="2000" dirty="0"/>
              <a:t>	case </a:t>
            </a:r>
            <a:r>
              <a:rPr lang="fr-FR" sz="2000" dirty="0" smtClean="0"/>
              <a:t>S: </a:t>
            </a:r>
            <a:r>
              <a:rPr lang="fr-FR" sz="2000" dirty="0"/>
              <a:t>… ; break ;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default : </a:t>
            </a:r>
            <a:r>
              <a:rPr lang="fr-FR" sz="2000" dirty="0" err="1" smtClean="0"/>
              <a:t>abort</a:t>
            </a:r>
            <a:r>
              <a:rPr lang="fr-FR" sz="2000" dirty="0" smtClean="0"/>
              <a:t>(); </a:t>
            </a:r>
          </a:p>
          <a:p>
            <a:pPr marL="0" indent="0">
              <a:buNone/>
            </a:pPr>
            <a:r>
              <a:rPr lang="fr-FR" sz="2000" dirty="0" smtClean="0"/>
              <a:t>      }</a:t>
            </a:r>
          </a:p>
          <a:p>
            <a:pPr marL="0" indent="0">
              <a:buFont typeface="Arial"/>
              <a:buNone/>
            </a:pPr>
            <a:r>
              <a:rPr lang="fr-FR" sz="2000" dirty="0" smtClean="0"/>
              <a:t>}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7611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OpenMP</a:t>
            </a:r>
            <a:r>
              <a:rPr lang="fr-FR" dirty="0"/>
              <a:t> </a:t>
            </a:r>
            <a:r>
              <a:rPr lang="fr-FR" dirty="0" smtClean="0"/>
              <a:t>détails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	</a:t>
            </a:r>
            <a:r>
              <a:rPr lang="fr-FR" dirty="0" smtClean="0"/>
              <a:t>clause </a:t>
            </a:r>
            <a:r>
              <a:rPr lang="fr-FR" dirty="0" err="1" smtClean="0"/>
              <a:t>nowait</a:t>
            </a:r>
            <a:endParaRPr lang="fr-FR" dirty="0"/>
          </a:p>
          <a:p>
            <a:pPr lvl="1"/>
            <a:r>
              <a:rPr lang="fr-FR" dirty="0"/>
              <a:t>Supprime la barrière par défaut</a:t>
            </a:r>
          </a:p>
          <a:p>
            <a:pPr lvl="2"/>
            <a:r>
              <a:rPr lang="fr-FR" dirty="0"/>
              <a:t>for, single, </a:t>
            </a:r>
            <a:r>
              <a:rPr lang="fr-FR" dirty="0" smtClean="0"/>
              <a:t>section,…</a:t>
            </a:r>
            <a:endParaRPr lang="fr-FR" dirty="0"/>
          </a:p>
          <a:p>
            <a:pPr lvl="1"/>
            <a:r>
              <a:rPr lang="fr-FR" dirty="0"/>
              <a:t>La mémoire n’est plus « synchronisée » à la fin de la construction</a:t>
            </a:r>
          </a:p>
          <a:p>
            <a:pPr lvl="2"/>
            <a:r>
              <a:rPr lang="fr-FR" dirty="0"/>
              <a:t>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flush(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7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Parallélisme imbriqué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61" y="1417638"/>
            <a:ext cx="4333839" cy="474425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58965"/>
            <a:ext cx="5233093" cy="373241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Imbriquer des équipes de threads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#</a:t>
            </a:r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</a:t>
            </a:r>
            <a:r>
              <a:rPr lang="fr-FR" dirty="0" err="1"/>
              <a:t>num_threads</a:t>
            </a:r>
            <a:r>
              <a:rPr lang="fr-FR" dirty="0"/>
              <a:t>(externe)</a:t>
            </a:r>
          </a:p>
          <a:p>
            <a:pPr marL="0" indent="0">
              <a:buNone/>
            </a:pPr>
            <a:r>
              <a:rPr lang="fr-FR" dirty="0"/>
              <a:t>{ </a:t>
            </a:r>
          </a:p>
          <a:p>
            <a:pPr marL="0" indent="0">
              <a:buNone/>
            </a:pPr>
            <a:r>
              <a:rPr lang="fr-FR" dirty="0"/>
              <a:t>// distributions des zones de travail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#</a:t>
            </a:r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for </a:t>
            </a:r>
            <a:r>
              <a:rPr lang="fr-FR" dirty="0" err="1"/>
              <a:t>num_threads</a:t>
            </a:r>
            <a:r>
              <a:rPr lang="fr-FR" dirty="0"/>
              <a:t>(interne)</a:t>
            </a:r>
          </a:p>
          <a:p>
            <a:pPr marL="0" indent="0">
              <a:buNone/>
            </a:pPr>
            <a:r>
              <a:rPr lang="fr-FR" dirty="0"/>
              <a:t>  {</a:t>
            </a:r>
          </a:p>
          <a:p>
            <a:pPr marL="0" indent="0">
              <a:buNone/>
            </a:pPr>
            <a:r>
              <a:rPr lang="fr-FR" dirty="0"/>
              <a:t>  // </a:t>
            </a:r>
            <a:r>
              <a:rPr lang="fr-FR" dirty="0" err="1"/>
              <a:t>parallélisation</a:t>
            </a:r>
            <a:r>
              <a:rPr lang="fr-FR" dirty="0"/>
              <a:t> du travail au sein d’une zone</a:t>
            </a:r>
          </a:p>
          <a:p>
            <a:pPr marL="0" indent="0">
              <a:buNone/>
            </a:pPr>
            <a:r>
              <a:rPr lang="fr-FR" dirty="0"/>
              <a:t>   }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24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Parallélisme imbriqué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</a:t>
            </a:r>
            <a:r>
              <a:rPr lang="fr-FR" dirty="0" smtClean="0"/>
              <a:t>xprimer plus de parallélisme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dapter le parallélisme au problème</a:t>
            </a:r>
          </a:p>
          <a:p>
            <a:pPr lvl="1"/>
            <a:r>
              <a:rPr lang="fr-FR" dirty="0" smtClean="0"/>
              <a:t>Méthode récursive « diviser pour régner »</a:t>
            </a:r>
          </a:p>
          <a:p>
            <a:endParaRPr lang="fr-FR" dirty="0"/>
          </a:p>
          <a:p>
            <a:r>
              <a:rPr lang="fr-FR" dirty="0" smtClean="0"/>
              <a:t>Difficultés:</a:t>
            </a:r>
          </a:p>
          <a:p>
            <a:pPr lvl="1"/>
            <a:r>
              <a:rPr lang="fr-FR" dirty="0" smtClean="0"/>
              <a:t>Surcoût à la création lié à la création / d’équipe</a:t>
            </a:r>
          </a:p>
          <a:p>
            <a:pPr lvl="1"/>
            <a:r>
              <a:rPr lang="fr-FR" dirty="0" smtClean="0"/>
              <a:t>Stabilité d’exécution (support d’exécution, ordonnanceur du système)</a:t>
            </a:r>
          </a:p>
          <a:p>
            <a:pPr lvl="1"/>
            <a:r>
              <a:rPr lang="fr-FR" dirty="0" smtClean="0"/>
              <a:t>Qualité du </a:t>
            </a:r>
            <a:r>
              <a:rPr lang="fr-FR" dirty="0" err="1" smtClean="0"/>
              <a:t>partionnement</a:t>
            </a:r>
            <a:r>
              <a:rPr lang="fr-FR" dirty="0" smtClean="0"/>
              <a:t> des threads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Parallélisme imbriqué	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Qualité du support d’exécution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75811"/>
              </p:ext>
            </p:extLst>
          </p:nvPr>
        </p:nvGraphicFramePr>
        <p:xfrm>
          <a:off x="2367313" y="1754898"/>
          <a:ext cx="4025900" cy="306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199"/>
                <a:gridCol w="1016000"/>
                <a:gridCol w="901700"/>
                <a:gridCol w="1016001"/>
              </a:tblGrid>
              <a:tr h="502322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GOMP 3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ICC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Forest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atomic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0,52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0,87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0,49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barrier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75,51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26,98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27,56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critical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12,90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39,01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4,13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for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80,44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28,17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27,33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lock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4,69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4,41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4,06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parallel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3209,75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304,94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171,66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parallel</a:t>
                      </a: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 for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3222,49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311,58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170,56</a:t>
                      </a:r>
                      <a:endParaRPr lang="fr-FR" sz="1500" dirty="0"/>
                    </a:p>
                  </a:txBody>
                  <a:tcPr/>
                </a:tc>
              </a:tr>
              <a:tr h="293021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reduction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3220,41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454,20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171,58</a:t>
                      </a:r>
                      <a:endParaRPr lang="fr-F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531357" y="4880510"/>
            <a:ext cx="375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i="1" dirty="0" smtClean="0">
                <a:latin typeface="Gill Sans MT" charset="0"/>
              </a:rPr>
              <a:t>Benchmark </a:t>
            </a:r>
            <a:r>
              <a:rPr lang="fr-FR" i="1" dirty="0" err="1" smtClean="0">
                <a:latin typeface="Gill Sans MT" charset="0"/>
              </a:rPr>
              <a:t>Nested-EPCC</a:t>
            </a:r>
            <a:r>
              <a:rPr lang="fr-FR" i="1" dirty="0" smtClean="0">
                <a:latin typeface="Gill Sans MT" charset="0"/>
              </a:rPr>
              <a:t> : surcout (µs) de l’invocation des </a:t>
            </a:r>
            <a:r>
              <a:rPr lang="fr-FR" i="1" dirty="0" err="1" smtClean="0">
                <a:latin typeface="Gill Sans MT" charset="0"/>
              </a:rPr>
              <a:t>mot-clés</a:t>
            </a:r>
            <a:r>
              <a:rPr lang="fr-FR" i="1" dirty="0" smtClean="0">
                <a:latin typeface="Gill Sans MT" charset="0"/>
              </a:rPr>
              <a:t> OpenMP en contexte de parallélisme imbriqué, sur une machine à 16 </a:t>
            </a:r>
            <a:r>
              <a:rPr lang="fr-FR" i="1" dirty="0" err="1" smtClean="0">
                <a:latin typeface="Gill Sans MT" charset="0"/>
              </a:rPr>
              <a:t>coeurs</a:t>
            </a:r>
            <a:endParaRPr lang="fr-FR" i="1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1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1F497D"/>
                </a:solidFill>
              </a:rPr>
              <a:t>#</a:t>
            </a:r>
            <a:r>
              <a:rPr lang="fr-FR" dirty="0" err="1" smtClean="0">
                <a:solidFill>
                  <a:srgbClr val="1F497D"/>
                </a:solidFill>
              </a:rPr>
              <a:t>include</a:t>
            </a:r>
            <a:r>
              <a:rPr lang="fr-FR" dirty="0" smtClean="0">
                <a:solidFill>
                  <a:srgbClr val="1F497D"/>
                </a:solidFill>
              </a:rPr>
              <a:t> &lt;</a:t>
            </a:r>
            <a:r>
              <a:rPr lang="fr-FR" dirty="0" err="1" smtClean="0">
                <a:solidFill>
                  <a:srgbClr val="1F497D"/>
                </a:solidFill>
              </a:rPr>
              <a:t>omp.h</a:t>
            </a:r>
            <a:r>
              <a:rPr lang="fr-FR" dirty="0" smtClean="0">
                <a:solidFill>
                  <a:srgbClr val="1F497D"/>
                </a:solidFill>
              </a:rPr>
              <a:t>&gt;</a:t>
            </a:r>
          </a:p>
          <a:p>
            <a:pPr marL="0" indent="0" algn="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main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{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1F497D"/>
                </a:solidFill>
              </a:rPr>
              <a:t>#</a:t>
            </a:r>
            <a:r>
              <a:rPr lang="fr-FR" dirty="0" err="1" smtClean="0">
                <a:solidFill>
                  <a:srgbClr val="1F497D"/>
                </a:solidFill>
              </a:rPr>
              <a:t>pragma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omp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parallel</a:t>
            </a:r>
            <a:endParaRPr lang="fr-FR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err="1"/>
              <a:t>printf</a:t>
            </a:r>
            <a:r>
              <a:rPr lang="fr-FR" dirty="0"/>
              <a:t>("bonjour\n");</a:t>
            </a:r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err="1"/>
              <a:t>printf</a:t>
            </a:r>
            <a:r>
              <a:rPr lang="fr-FR" dirty="0"/>
              <a:t>("au </a:t>
            </a:r>
            <a:r>
              <a:rPr lang="fr-FR" dirty="0" smtClean="0"/>
              <a:t>revoir\n</a:t>
            </a:r>
            <a:r>
              <a:rPr lang="fr-FR" dirty="0"/>
              <a:t>"</a:t>
            </a:r>
            <a:r>
              <a:rPr lang="fr-FR" dirty="0" smtClean="0"/>
              <a:t>) 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 return EXIT_SUCCESS;</a:t>
            </a:r>
          </a:p>
          <a:p>
            <a:pPr marL="0" indent="0">
              <a:buNone/>
            </a:pPr>
            <a:r>
              <a:rPr lang="fr-FR" dirty="0" smtClean="0"/>
              <a:t>}</a:t>
            </a:r>
          </a:p>
          <a:p>
            <a:pPr marL="0" indent="0">
              <a:buNone/>
            </a:pPr>
            <a:r>
              <a:rPr lang="fr-FR" sz="3400" dirty="0" smtClean="0"/>
              <a:t> 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&gt; </a:t>
            </a:r>
            <a:r>
              <a:rPr lang="fr-FR" sz="3400" dirty="0" err="1"/>
              <a:t>gcc</a:t>
            </a:r>
            <a:r>
              <a:rPr lang="fr-FR" sz="3400" dirty="0"/>
              <a:t> </a:t>
            </a:r>
            <a:r>
              <a:rPr lang="fr-FR" sz="3400" dirty="0" smtClean="0">
                <a:solidFill>
                  <a:srgbClr val="1F497D"/>
                </a:solidFill>
              </a:rPr>
              <a:t>–</a:t>
            </a:r>
            <a:r>
              <a:rPr lang="fr-FR" sz="3400" dirty="0" err="1" smtClean="0">
                <a:solidFill>
                  <a:srgbClr val="1F497D"/>
                </a:solidFill>
              </a:rPr>
              <a:t>fopenmp</a:t>
            </a:r>
            <a:r>
              <a:rPr lang="fr-FR" sz="3400" dirty="0" smtClean="0">
                <a:solidFill>
                  <a:srgbClr val="1F497D"/>
                </a:solidFill>
              </a:rPr>
              <a:t> </a:t>
            </a:r>
            <a:r>
              <a:rPr lang="fr-FR" sz="3400" dirty="0" err="1" smtClean="0"/>
              <a:t>bon.c</a:t>
            </a:r>
            <a:endParaRPr lang="fr-FR" sz="3400" dirty="0"/>
          </a:p>
          <a:p>
            <a:pPr marL="0" indent="0">
              <a:buNone/>
            </a:pPr>
            <a:r>
              <a:rPr lang="fr-FR" sz="3400" dirty="0" smtClean="0"/>
              <a:t>&gt;</a:t>
            </a:r>
            <a:r>
              <a:rPr lang="fr-FR" sz="2600" b="1" dirty="0" smtClean="0">
                <a:solidFill>
                  <a:srgbClr val="FF0000"/>
                </a:solidFill>
              </a:rPr>
              <a:t>OPENMP_NUMTHREADS=3 </a:t>
            </a:r>
            <a:r>
              <a:rPr lang="fr-FR" sz="2600" dirty="0" smtClean="0"/>
              <a:t>.</a:t>
            </a:r>
            <a:r>
              <a:rPr lang="fr-FR" sz="2600" dirty="0"/>
              <a:t>/</a:t>
            </a:r>
            <a:r>
              <a:rPr lang="fr-FR" sz="2600" dirty="0" err="1"/>
              <a:t>a.out</a:t>
            </a:r>
            <a:endParaRPr lang="fr-FR" sz="2600" dirty="0"/>
          </a:p>
          <a:p>
            <a:pPr marL="0" indent="0">
              <a:buNone/>
            </a:pPr>
            <a:r>
              <a:rPr lang="fr-FR" sz="3400" dirty="0"/>
              <a:t>bonjour 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bonjour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</a:t>
            </a:r>
            <a:r>
              <a:rPr lang="fr-FR" sz="3400" dirty="0" smtClean="0"/>
              <a:t>onjour 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au revoir</a:t>
            </a:r>
          </a:p>
          <a:p>
            <a:pPr marL="0" indent="0">
              <a:buNone/>
            </a:pPr>
            <a:r>
              <a:rPr lang="fr-FR" sz="3400" dirty="0"/>
              <a:t>&gt;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385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</a:t>
            </a:r>
            <a:r>
              <a:rPr lang="fr-FR" dirty="0" smtClean="0">
                <a:ea typeface="+mj-ea"/>
                <a:cs typeface="+mj-cs"/>
              </a:rPr>
              <a:t>arallélisme imbriqué</a:t>
            </a:r>
            <a:br>
              <a:rPr lang="fr-FR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 le benchmark BT-MZ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04288" y="1444110"/>
            <a:ext cx="4325938" cy="26050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200" dirty="0" err="1" smtClean="0"/>
              <a:t>Parallélisation</a:t>
            </a:r>
            <a:r>
              <a:rPr lang="fr-FR" sz="2200" dirty="0" smtClean="0"/>
              <a:t> à deux niveaux</a:t>
            </a:r>
            <a:endParaRPr lang="fr-FR" sz="2200" dirty="0" smtClean="0">
              <a:ea typeface="+mn-ea"/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000" dirty="0" smtClean="0"/>
              <a:t>Plusieurs simulations sur des zones différentes</a:t>
            </a:r>
            <a:endParaRPr lang="fr-FR" sz="2000" dirty="0" smtClean="0">
              <a:ea typeface="+mn-ea"/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000" dirty="0" smtClean="0">
                <a:ea typeface="+mn-ea"/>
              </a:rPr>
              <a:t>Plusieurs threads pour traiter chacune des zones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000" dirty="0" smtClean="0">
                <a:ea typeface="+mn-ea"/>
              </a:rPr>
              <a:t>Imbrication de régions parallèles OpenMP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000" dirty="0" smtClean="0">
                <a:ea typeface="+mn-ea"/>
              </a:rPr>
              <a:t>Allocation mémoire: </a:t>
            </a:r>
            <a:r>
              <a:rPr lang="fr-FR" sz="2000" i="1" dirty="0" err="1" smtClean="0">
                <a:ea typeface="+mn-ea"/>
              </a:rPr>
              <a:t>first-touch</a:t>
            </a:r>
            <a:endParaRPr lang="fr-FR" sz="2000" i="1" dirty="0" smtClean="0">
              <a:ea typeface="+mn-ea"/>
            </a:endParaRPr>
          </a:p>
          <a:p>
            <a:pPr marL="823595" lvl="2" indent="-27432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r-FR" dirty="0" smtClean="0">
              <a:ea typeface="+mn-ea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438001" y="4165085"/>
            <a:ext cx="219075" cy="23177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DC2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>
            <a:off x="2899838" y="4280973"/>
            <a:ext cx="658813" cy="579437"/>
          </a:xfrm>
          <a:prstGeom prst="line">
            <a:avLst/>
          </a:prstGeom>
          <a:noFill/>
          <a:ln w="28440">
            <a:solidFill>
              <a:srgbClr val="DC2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3547538" y="4280973"/>
            <a:ext cx="655638" cy="579437"/>
          </a:xfrm>
          <a:prstGeom prst="line">
            <a:avLst/>
          </a:prstGeom>
          <a:noFill/>
          <a:ln w="28440">
            <a:solidFill>
              <a:srgbClr val="DC2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7" name="Espace réservé du contenu 2"/>
          <p:cNvSpPr txBox="1">
            <a:spLocks/>
          </p:cNvSpPr>
          <p:nvPr/>
        </p:nvSpPr>
        <p:spPr bwMode="auto">
          <a:xfrm>
            <a:off x="4730226" y="1444110"/>
            <a:ext cx="4327525" cy="24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</a:pPr>
            <a:r>
              <a:rPr lang="en-US" sz="2200" dirty="0" err="1" smtClean="0">
                <a:latin typeface="Gill Sans MT" charset="0"/>
              </a:rPr>
              <a:t>Parallélisme</a:t>
            </a:r>
            <a:r>
              <a:rPr lang="en-US" sz="2200" dirty="0" smtClean="0">
                <a:latin typeface="Gill Sans MT" charset="0"/>
              </a:rPr>
              <a:t> </a:t>
            </a:r>
            <a:r>
              <a:rPr lang="en-US" sz="2200" dirty="0" err="1" smtClean="0">
                <a:latin typeface="Gill Sans MT" charset="0"/>
              </a:rPr>
              <a:t>externe</a:t>
            </a:r>
            <a:r>
              <a:rPr lang="en-US" sz="2200" dirty="0" smtClean="0">
                <a:latin typeface="Gill Sans MT" charset="0"/>
              </a:rPr>
              <a:t> </a:t>
            </a:r>
            <a:r>
              <a:rPr lang="en-US" sz="2200" dirty="0" err="1" smtClean="0">
                <a:latin typeface="Gill Sans MT" charset="0"/>
              </a:rPr>
              <a:t>irrégulier</a:t>
            </a:r>
            <a:endParaRPr lang="en-US" sz="2200" dirty="0" smtClean="0">
              <a:latin typeface="Gill Sans MT" charset="0"/>
            </a:endParaRPr>
          </a:p>
          <a:p>
            <a:pPr marL="547688" lvl="1" indent="-273050" defTabSz="91440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</a:pP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Différentes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charges de travail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selon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les zones</a:t>
            </a:r>
            <a:endParaRPr lang="en-US" sz="2200" dirty="0" smtClean="0">
              <a:solidFill>
                <a:schemeClr val="tx2"/>
              </a:solidFill>
              <a:latin typeface="Gill Sans MT" charset="0"/>
            </a:endParaRP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</a:pPr>
            <a:r>
              <a:rPr lang="en-US" sz="2200" dirty="0" err="1" smtClean="0">
                <a:latin typeface="Gill Sans MT" charset="0"/>
              </a:rPr>
              <a:t>Parallélisme</a:t>
            </a:r>
            <a:r>
              <a:rPr lang="en-US" sz="2200" dirty="0" smtClean="0">
                <a:latin typeface="Gill Sans MT" charset="0"/>
              </a:rPr>
              <a:t> interne </a:t>
            </a:r>
            <a:r>
              <a:rPr lang="en-US" sz="2200" dirty="0" err="1" smtClean="0">
                <a:latin typeface="Gill Sans MT" charset="0"/>
              </a:rPr>
              <a:t>régulier</a:t>
            </a:r>
            <a:endParaRPr lang="en-US" sz="2200" dirty="0" smtClean="0">
              <a:latin typeface="Gill Sans MT" charset="0"/>
            </a:endParaRPr>
          </a:p>
          <a:p>
            <a:pPr marL="547688" lvl="1" indent="-273050" defTabSz="91440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</a:pP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Les threads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d’une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même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zone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ont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la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même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quantité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de travail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à</a:t>
            </a:r>
            <a:r>
              <a:rPr lang="en-US" sz="2000" dirty="0" smtClean="0">
                <a:solidFill>
                  <a:schemeClr val="tx2"/>
                </a:solidFill>
                <a:latin typeface="Gill Sans MT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Gill Sans MT" charset="0"/>
              </a:rPr>
              <a:t>effectuer</a:t>
            </a:r>
            <a:endParaRPr lang="en-US" sz="2000" dirty="0" smtClean="0">
              <a:solidFill>
                <a:schemeClr val="tx2"/>
              </a:solidFill>
              <a:latin typeface="Gill Sans MT" charset="0"/>
            </a:endParaRPr>
          </a:p>
          <a:p>
            <a:pPr marL="273050" indent="-273050" defTabSz="91440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</a:pPr>
            <a:endParaRPr lang="en-US" sz="2200" dirty="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2787126" y="4744523"/>
            <a:ext cx="217487" cy="23177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3222101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flipH="1">
            <a:off x="2787126" y="4860410"/>
            <a:ext cx="112712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2899838" y="4860410"/>
            <a:ext cx="217488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2895076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568051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4" name="AutoShape 13"/>
          <p:cNvSpPr>
            <a:spLocks noChangeArrowheads="1"/>
          </p:cNvSpPr>
          <p:nvPr/>
        </p:nvSpPr>
        <p:spPr bwMode="auto">
          <a:xfrm>
            <a:off x="2244201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5" name="Line 12"/>
          <p:cNvSpPr>
            <a:spLocks noChangeShapeType="1"/>
          </p:cNvSpPr>
          <p:nvPr/>
        </p:nvSpPr>
        <p:spPr bwMode="auto">
          <a:xfrm>
            <a:off x="2895076" y="4860410"/>
            <a:ext cx="546100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6" name="Line 11"/>
          <p:cNvSpPr>
            <a:spLocks noChangeShapeType="1"/>
          </p:cNvSpPr>
          <p:nvPr/>
        </p:nvSpPr>
        <p:spPr bwMode="auto">
          <a:xfrm flipH="1">
            <a:off x="2463276" y="4860410"/>
            <a:ext cx="431800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57" name="Oval 9"/>
          <p:cNvSpPr>
            <a:spLocks noChangeArrowheads="1"/>
          </p:cNvSpPr>
          <p:nvPr/>
        </p:nvSpPr>
        <p:spPr bwMode="auto">
          <a:xfrm>
            <a:off x="4088876" y="4744523"/>
            <a:ext cx="217487" cy="231775"/>
          </a:xfrm>
          <a:prstGeom prst="ellipse">
            <a:avLst/>
          </a:prstGeom>
          <a:solidFill>
            <a:srgbClr val="FFFFFF"/>
          </a:solidFill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8" name="AutoShape 10"/>
          <p:cNvSpPr>
            <a:spLocks noChangeArrowheads="1"/>
          </p:cNvSpPr>
          <p:nvPr/>
        </p:nvSpPr>
        <p:spPr bwMode="auto">
          <a:xfrm>
            <a:off x="4525438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9" name="Line 11"/>
          <p:cNvSpPr>
            <a:spLocks noChangeShapeType="1"/>
          </p:cNvSpPr>
          <p:nvPr/>
        </p:nvSpPr>
        <p:spPr bwMode="auto">
          <a:xfrm flipH="1">
            <a:off x="4090463" y="4860410"/>
            <a:ext cx="112713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0" name="Line 12"/>
          <p:cNvSpPr>
            <a:spLocks noChangeShapeType="1"/>
          </p:cNvSpPr>
          <p:nvPr/>
        </p:nvSpPr>
        <p:spPr bwMode="auto">
          <a:xfrm>
            <a:off x="4203176" y="4860410"/>
            <a:ext cx="217487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1" name="AutoShape 13"/>
          <p:cNvSpPr>
            <a:spLocks noChangeArrowheads="1"/>
          </p:cNvSpPr>
          <p:nvPr/>
        </p:nvSpPr>
        <p:spPr bwMode="auto">
          <a:xfrm>
            <a:off x="4198413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62" name="AutoShape 13"/>
          <p:cNvSpPr>
            <a:spLocks noChangeArrowheads="1"/>
          </p:cNvSpPr>
          <p:nvPr/>
        </p:nvSpPr>
        <p:spPr bwMode="auto">
          <a:xfrm>
            <a:off x="3871388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63" name="AutoShape 13"/>
          <p:cNvSpPr>
            <a:spLocks noChangeArrowheads="1"/>
          </p:cNvSpPr>
          <p:nvPr/>
        </p:nvSpPr>
        <p:spPr bwMode="auto">
          <a:xfrm>
            <a:off x="3547538" y="5208073"/>
            <a:ext cx="219075" cy="577850"/>
          </a:xfrm>
          <a:custGeom>
            <a:avLst/>
            <a:gdLst>
              <a:gd name="T0" fmla="*/ 2147483647 w 96"/>
              <a:gd name="T1" fmla="*/ 0 h 672"/>
              <a:gd name="T2" fmla="*/ 0 w 96"/>
              <a:gd name="T3" fmla="*/ 2147483647 h 672"/>
              <a:gd name="T4" fmla="*/ 2147483647 w 96"/>
              <a:gd name="T5" fmla="*/ 2147483647 h 672"/>
              <a:gd name="T6" fmla="*/ 0 w 9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240">
            <a:solidFill>
              <a:srgbClr val="808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64" name="Line 12"/>
          <p:cNvSpPr>
            <a:spLocks noChangeShapeType="1"/>
          </p:cNvSpPr>
          <p:nvPr/>
        </p:nvSpPr>
        <p:spPr bwMode="auto">
          <a:xfrm>
            <a:off x="4198413" y="4860410"/>
            <a:ext cx="546100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65" name="Line 11"/>
          <p:cNvSpPr>
            <a:spLocks noChangeShapeType="1"/>
          </p:cNvSpPr>
          <p:nvPr/>
        </p:nvSpPr>
        <p:spPr bwMode="auto">
          <a:xfrm flipH="1">
            <a:off x="3766613" y="4860410"/>
            <a:ext cx="431800" cy="347663"/>
          </a:xfrm>
          <a:prstGeom prst="line">
            <a:avLst/>
          </a:prstGeom>
          <a:noFill/>
          <a:ln w="28440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Parenthèse fermante 62"/>
          <p:cNvSpPr/>
          <p:nvPr/>
        </p:nvSpPr>
        <p:spPr>
          <a:xfrm>
            <a:off x="6482826" y="4049198"/>
            <a:ext cx="119062" cy="69532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6738413" y="4049198"/>
            <a:ext cx="1954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2</a:t>
            </a:r>
            <a:r>
              <a:rPr lang="fr-FR" dirty="0" smtClean="0">
                <a:latin typeface="+mn-lt"/>
              </a:rPr>
              <a:t> zones traitées en parallèle</a:t>
            </a:r>
            <a:endParaRPr lang="fr-FR" dirty="0">
              <a:latin typeface="+mn-lt"/>
            </a:endParaRPr>
          </a:p>
        </p:txBody>
      </p:sp>
      <p:sp>
        <p:nvSpPr>
          <p:cNvPr id="65" name="Parenthèse fermante 64"/>
          <p:cNvSpPr/>
          <p:nvPr/>
        </p:nvSpPr>
        <p:spPr>
          <a:xfrm>
            <a:off x="6482826" y="5108060"/>
            <a:ext cx="119062" cy="69532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6738413" y="5238235"/>
            <a:ext cx="19420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4 threads</a:t>
            </a:r>
            <a:r>
              <a:rPr lang="fr-FR" dirty="0" smtClean="0">
                <a:latin typeface="+mn-lt"/>
              </a:rPr>
              <a:t> par zone</a:t>
            </a:r>
            <a:endParaRPr lang="fr-FR" dirty="0">
              <a:latin typeface="+mn-l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296366" y="6027223"/>
            <a:ext cx="4038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i="1" dirty="0" smtClean="0">
                <a:latin typeface="+mn-lt"/>
              </a:rPr>
              <a:t>Arbre de threads obtenu lors d’une exécution </a:t>
            </a:r>
            <a:r>
              <a:rPr lang="fr-FR" i="1" dirty="0">
                <a:latin typeface="+mn-lt"/>
              </a:rPr>
              <a:t>« 2x4 »</a:t>
            </a:r>
            <a:r>
              <a:rPr lang="fr-FR" i="1" dirty="0" smtClean="0">
                <a:latin typeface="+mn-lt"/>
              </a:rPr>
              <a:t> du benchmark BT-MZ</a:t>
            </a:r>
            <a:endParaRPr lang="fr-F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63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BT-MZ: Résultats expérimentaux</a:t>
            </a:r>
            <a:endParaRPr lang="fr-FR" dirty="0">
              <a:ea typeface="+mj-ea"/>
              <a:cs typeface="+mj-cs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1224170" y="1701800"/>
          <a:ext cx="68318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36"/>
                <a:gridCol w="1229740"/>
                <a:gridCol w="1202412"/>
                <a:gridCol w="1096772"/>
                <a:gridCol w="1581328"/>
              </a:tblGrid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Outer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x </a:t>
                      </a:r>
                      <a:r>
                        <a:rPr lang="fr-FR" dirty="0" err="1" smtClean="0"/>
                        <a:t>Inner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GOMP 3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Intel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Cache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Original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Info de charge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4 x 4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14.1</a:t>
                      </a:r>
                      <a:endParaRPr lang="fr-FR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16 x 1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14.1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13.9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14.1</a:t>
                      </a:r>
                      <a:endParaRPr lang="fr-FR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16 x 4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14.9</a:t>
                      </a:r>
                      <a:endParaRPr lang="fr-FR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16 x 8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15.0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32 x 1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13.8</a:t>
                      </a:r>
                      <a:endParaRPr lang="fr-FR" b="0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32</a:t>
                      </a:r>
                      <a:r>
                        <a:rPr lang="fr-FR" baseline="0" dirty="0" smtClean="0">
                          <a:solidFill>
                            <a:srgbClr val="FFFFFF"/>
                          </a:solidFill>
                        </a:rPr>
                        <a:t> x 4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14.8</a:t>
                      </a:r>
                      <a:endParaRPr lang="fr-FR" b="0" dirty="0"/>
                    </a:p>
                  </a:txBody>
                  <a:tcPr/>
                </a:tc>
              </a:tr>
              <a:tr h="3442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32 x 8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10.9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14.5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14.7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38"/>
          <p:cNvSpPr txBox="1">
            <a:spLocks noChangeArrowheads="1"/>
          </p:cNvSpPr>
          <p:nvPr/>
        </p:nvSpPr>
        <p:spPr bwMode="auto">
          <a:xfrm>
            <a:off x="1473200" y="5827713"/>
            <a:ext cx="638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i="1" dirty="0" smtClean="0">
                <a:latin typeface="Gill Sans MT" charset="0"/>
              </a:rPr>
              <a:t>Accélérations obtenues sur la machine </a:t>
            </a:r>
            <a:r>
              <a:rPr lang="fr-FR" i="1" dirty="0" err="1" smtClean="0">
                <a:latin typeface="Gill Sans MT" charset="0"/>
              </a:rPr>
              <a:t>Kwak</a:t>
            </a:r>
            <a:r>
              <a:rPr lang="fr-FR" i="1" dirty="0" smtClean="0">
                <a:latin typeface="Gill Sans MT" charset="0"/>
              </a:rPr>
              <a:t> avec la classe C du benchmark BT-MZ</a:t>
            </a:r>
            <a:endParaRPr lang="fr-FR" i="1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0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Parallélisme imbriqué</a:t>
            </a:r>
            <a:br>
              <a:rPr lang="fr-FR" dirty="0" smtClean="0"/>
            </a:br>
            <a:r>
              <a:rPr lang="fr-FR" dirty="0" smtClean="0"/>
              <a:t>Diviser pour régner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Extraire beaucoup de parallélisme</a:t>
            </a:r>
          </a:p>
          <a:p>
            <a:r>
              <a:rPr lang="fr-FR" dirty="0" smtClean="0"/>
              <a:t>Pouvoir traiter des </a:t>
            </a:r>
            <a:r>
              <a:rPr lang="fr-FR" dirty="0" err="1" smtClean="0"/>
              <a:t>pb</a:t>
            </a:r>
            <a:r>
              <a:rPr lang="fr-FR" dirty="0" smtClean="0"/>
              <a:t> irréguliers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/>
              <a:t>fun ( </a:t>
            </a:r>
            <a:r>
              <a:rPr lang="fr-FR" dirty="0" err="1"/>
              <a:t>int</a:t>
            </a:r>
            <a:r>
              <a:rPr lang="fr-FR" dirty="0"/>
              <a:t> p)</a:t>
            </a:r>
          </a:p>
          <a:p>
            <a:pPr marL="0" indent="0">
              <a:buNone/>
            </a:pPr>
            <a:r>
              <a:rPr lang="fr-FR" dirty="0"/>
              <a:t>{</a:t>
            </a:r>
          </a:p>
          <a:p>
            <a:pPr marL="0" indent="0">
              <a:buNone/>
            </a:pPr>
            <a:r>
              <a:rPr lang="fr-FR" dirty="0"/>
              <a:t>	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for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for(i …)</a:t>
            </a:r>
          </a:p>
          <a:p>
            <a:pPr marL="0" indent="0">
              <a:buNone/>
            </a:pPr>
            <a:r>
              <a:rPr lang="fr-FR" dirty="0"/>
              <a:t>		…</a:t>
            </a:r>
          </a:p>
          <a:p>
            <a:pPr marL="0" indent="0">
              <a:buNone/>
            </a:pPr>
            <a:r>
              <a:rPr lang="fr-FR" dirty="0"/>
              <a:t>		fun(p+1) ;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09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Parallélisme imbriqué</a:t>
            </a:r>
            <a:br>
              <a:rPr lang="fr-FR" dirty="0" smtClean="0"/>
            </a:br>
            <a:r>
              <a:rPr lang="fr-FR" dirty="0" smtClean="0"/>
              <a:t>Diviser pour régner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Extraire beaucoup de parallélisme</a:t>
            </a:r>
          </a:p>
          <a:p>
            <a:r>
              <a:rPr lang="fr-FR" dirty="0" smtClean="0"/>
              <a:t>Pouvoir traiter des </a:t>
            </a:r>
            <a:r>
              <a:rPr lang="fr-FR" dirty="0" err="1" smtClean="0"/>
              <a:t>pb</a:t>
            </a:r>
            <a:r>
              <a:rPr lang="fr-FR" dirty="0" smtClean="0"/>
              <a:t> irréguliers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/>
              <a:t>fun ( </a:t>
            </a:r>
            <a:r>
              <a:rPr lang="fr-FR" dirty="0" err="1"/>
              <a:t>int</a:t>
            </a:r>
            <a:r>
              <a:rPr lang="fr-FR" dirty="0"/>
              <a:t> p)</a:t>
            </a:r>
          </a:p>
          <a:p>
            <a:pPr marL="0" indent="0">
              <a:buNone/>
            </a:pPr>
            <a:r>
              <a:rPr lang="fr-FR" dirty="0"/>
              <a:t>{</a:t>
            </a:r>
          </a:p>
          <a:p>
            <a:pPr marL="0" indent="0">
              <a:buNone/>
            </a:pPr>
            <a:r>
              <a:rPr lang="fr-FR" dirty="0"/>
              <a:t>	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for </a:t>
            </a:r>
            <a:r>
              <a:rPr lang="fr-FR" dirty="0">
                <a:solidFill>
                  <a:srgbClr val="FF0000"/>
                </a:solidFill>
              </a:rPr>
              <a:t>if (p &lt; PROFMAX)</a:t>
            </a:r>
          </a:p>
          <a:p>
            <a:pPr marL="0" indent="0">
              <a:buNone/>
            </a:pPr>
            <a:r>
              <a:rPr lang="fr-FR" dirty="0"/>
              <a:t>	for(i …)</a:t>
            </a:r>
          </a:p>
          <a:p>
            <a:pPr marL="0" indent="0">
              <a:buNone/>
            </a:pPr>
            <a:r>
              <a:rPr lang="fr-FR" dirty="0"/>
              <a:t>		…</a:t>
            </a:r>
          </a:p>
          <a:p>
            <a:pPr marL="0" indent="0">
              <a:buNone/>
            </a:pPr>
            <a:r>
              <a:rPr lang="fr-FR" dirty="0"/>
              <a:t>		fun(p+1) ;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}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44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Qsort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u="sng" dirty="0"/>
              <a:t>http://</a:t>
            </a:r>
            <a:r>
              <a:rPr lang="fr-FR" sz="2200" u="sng" dirty="0" err="1"/>
              <a:t>wikis.sun.com</a:t>
            </a:r>
            <a:r>
              <a:rPr lang="fr-FR" sz="2200" u="sng" dirty="0"/>
              <a:t>/display/</a:t>
            </a:r>
            <a:r>
              <a:rPr lang="fr-FR" sz="2200" u="sng" dirty="0" err="1"/>
              <a:t>openmp</a:t>
            </a:r>
            <a:r>
              <a:rPr lang="fr-FR" sz="2200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err="1"/>
              <a:t>void</a:t>
            </a:r>
            <a:r>
              <a:rPr lang="fr-FR" dirty="0"/>
              <a:t> </a:t>
            </a:r>
            <a:r>
              <a:rPr lang="fr-FR" dirty="0" err="1"/>
              <a:t>quick_sort</a:t>
            </a:r>
            <a:r>
              <a:rPr lang="fr-FR" dirty="0"/>
              <a:t> (</a:t>
            </a:r>
            <a:r>
              <a:rPr lang="fr-FR" dirty="0" err="1"/>
              <a:t>int</a:t>
            </a:r>
            <a:r>
              <a:rPr lang="fr-FR" dirty="0"/>
              <a:t> p, </a:t>
            </a:r>
            <a:r>
              <a:rPr lang="fr-FR" dirty="0" err="1"/>
              <a:t>int</a:t>
            </a:r>
            <a:r>
              <a:rPr lang="fr-FR" dirty="0"/>
              <a:t> r, </a:t>
            </a:r>
            <a:r>
              <a:rPr lang="fr-FR" dirty="0" err="1"/>
              <a:t>float</a:t>
            </a:r>
            <a:r>
              <a:rPr lang="fr-FR" dirty="0"/>
              <a:t> *data)</a:t>
            </a:r>
          </a:p>
          <a:p>
            <a:pPr marL="0" indent="0">
              <a:buNone/>
            </a:pPr>
            <a:r>
              <a:rPr lang="fr-FR" dirty="0"/>
              <a:t>{</a:t>
            </a:r>
          </a:p>
          <a:p>
            <a:pPr marL="0" indent="0">
              <a:buNone/>
            </a:pPr>
            <a:r>
              <a:rPr lang="fr-FR" dirty="0"/>
              <a:t>    if (p &lt; r) {</a:t>
            </a:r>
          </a:p>
          <a:p>
            <a:pPr marL="0" indent="0">
              <a:buNone/>
            </a:pPr>
            <a:r>
              <a:rPr lang="fr-FR" dirty="0"/>
              <a:t>            </a:t>
            </a:r>
            <a:r>
              <a:rPr lang="fr-FR" dirty="0" err="1"/>
              <a:t>int</a:t>
            </a:r>
            <a:r>
              <a:rPr lang="fr-FR" dirty="0"/>
              <a:t> q = partition (p, r, data);</a:t>
            </a:r>
          </a:p>
          <a:p>
            <a:pPr marL="0" indent="0">
              <a:buNone/>
            </a:pPr>
            <a:r>
              <a:rPr lang="fr-FR" dirty="0"/>
              <a:t>            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</a:t>
            </a:r>
            <a:r>
              <a:rPr lang="fr-FR" dirty="0" err="1"/>
              <a:t>parallel</a:t>
            </a:r>
            <a:r>
              <a:rPr lang="fr-FR" dirty="0"/>
              <a:t> sections </a:t>
            </a:r>
            <a:r>
              <a:rPr lang="fr-FR" dirty="0" err="1"/>
              <a:t>firstprivate</a:t>
            </a:r>
            <a:r>
              <a:rPr lang="fr-FR" dirty="0"/>
              <a:t>(data, p, q, r)</a:t>
            </a:r>
          </a:p>
          <a:p>
            <a:pPr marL="0" indent="0">
              <a:buNone/>
            </a:pPr>
            <a:r>
              <a:rPr lang="fr-FR" dirty="0"/>
              <a:t>            {</a:t>
            </a:r>
          </a:p>
          <a:p>
            <a:pPr marL="0" indent="0">
              <a:buNone/>
            </a:pPr>
            <a:r>
              <a:rPr lang="fr-FR" dirty="0"/>
              <a:t>                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section</a:t>
            </a:r>
          </a:p>
          <a:p>
            <a:pPr marL="0" indent="0">
              <a:buNone/>
            </a:pPr>
            <a:r>
              <a:rPr lang="fr-FR" dirty="0"/>
              <a:t>                </a:t>
            </a:r>
            <a:r>
              <a:rPr lang="fr-FR" dirty="0" err="1"/>
              <a:t>quick_sort</a:t>
            </a:r>
            <a:r>
              <a:rPr lang="fr-FR" dirty="0"/>
              <a:t> (p, q-1, data, </a:t>
            </a:r>
            <a:r>
              <a:rPr lang="fr-FR" dirty="0" err="1"/>
              <a:t>low_limit</a:t>
            </a:r>
            <a:r>
              <a:rPr lang="fr-FR" dirty="0"/>
              <a:t>);</a:t>
            </a:r>
          </a:p>
          <a:p>
            <a:pPr marL="0" indent="0">
              <a:buNone/>
            </a:pPr>
            <a:r>
              <a:rPr lang="fr-FR" dirty="0"/>
              <a:t>                #</a:t>
            </a:r>
            <a:r>
              <a:rPr lang="fr-FR" dirty="0" err="1"/>
              <a:t>pragma</a:t>
            </a:r>
            <a:r>
              <a:rPr lang="fr-FR" dirty="0"/>
              <a:t> </a:t>
            </a:r>
            <a:r>
              <a:rPr lang="fr-FR" dirty="0" err="1"/>
              <a:t>omp</a:t>
            </a:r>
            <a:r>
              <a:rPr lang="fr-FR" dirty="0"/>
              <a:t> section</a:t>
            </a:r>
          </a:p>
          <a:p>
            <a:pPr marL="0" indent="0">
              <a:buNone/>
            </a:pPr>
            <a:r>
              <a:rPr lang="fr-FR" dirty="0"/>
              <a:t>                </a:t>
            </a:r>
            <a:r>
              <a:rPr lang="fr-FR" dirty="0" err="1"/>
              <a:t>quick_sort</a:t>
            </a:r>
            <a:r>
              <a:rPr lang="fr-FR" dirty="0"/>
              <a:t> (q+1, r, data, </a:t>
            </a:r>
            <a:r>
              <a:rPr lang="fr-FR" dirty="0" err="1"/>
              <a:t>low_limit</a:t>
            </a:r>
            <a:r>
              <a:rPr lang="fr-FR" dirty="0"/>
              <a:t>);</a:t>
            </a:r>
          </a:p>
          <a:p>
            <a:pPr marL="0" indent="0">
              <a:buNone/>
            </a:pPr>
            <a:r>
              <a:rPr lang="fr-FR" dirty="0"/>
              <a:t>            }</a:t>
            </a:r>
          </a:p>
          <a:p>
            <a:pPr marL="0" indent="0">
              <a:buNone/>
            </a:pPr>
            <a:r>
              <a:rPr lang="fr-FR" dirty="0"/>
              <a:t>        }</a:t>
            </a:r>
          </a:p>
          <a:p>
            <a:pPr marL="0" indent="0">
              <a:buNone/>
            </a:pPr>
            <a:r>
              <a:rPr lang="fr-FR" dirty="0"/>
              <a:t>    }</a:t>
            </a:r>
          </a:p>
          <a:p>
            <a:pPr marL="0" indent="0">
              <a:buNone/>
            </a:pPr>
            <a:r>
              <a:rPr lang="fr-F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223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Parallélisme imbriqué</a:t>
            </a:r>
            <a:br>
              <a:rPr lang="fr-FR" dirty="0" smtClean="0"/>
            </a:br>
            <a:r>
              <a:rPr lang="fr-FR" dirty="0" smtClean="0"/>
              <a:t>Diviser pour régner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Ordonnancement </a:t>
            </a:r>
            <a:r>
              <a:rPr lang="fr-FR" dirty="0"/>
              <a:t>de l’application MPU</a:t>
            </a:r>
          </a:p>
          <a:p>
            <a:pPr lvl="1"/>
            <a:r>
              <a:rPr lang="fr-FR" dirty="0"/>
              <a:t>Objectif : trouver une fonction mathématique approximant la surface d’un objet défini par un nuage de points</a:t>
            </a:r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Picture 4" descr="Screenshot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599" y="4079463"/>
            <a:ext cx="1891681" cy="1937920"/>
          </a:xfrm>
          <a:prstGeom prst="rect">
            <a:avLst/>
          </a:prstGeom>
          <a:noFill/>
        </p:spPr>
      </p:pic>
      <p:pic>
        <p:nvPicPr>
          <p:cNvPr id="5" name="Picture 5" descr="Screenshot-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004" y="4079463"/>
            <a:ext cx="1849895" cy="193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61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4" name="Rectangle 6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5" name="Rectangle 7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7" name="Line 9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8" name="Line 10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59" name="Line 11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0" name="Line 12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>
            <a:off x="7086240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4" name="Oval 16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>
            <a:off x="5391360" y="2350327"/>
            <a:ext cx="131328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68" name="Freeform 20"/>
          <p:cNvSpPr>
            <a:spLocks/>
          </p:cNvSpPr>
          <p:nvPr/>
        </p:nvSpPr>
        <p:spPr bwMode="auto">
          <a:xfrm>
            <a:off x="61516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H="1">
            <a:off x="6289920" y="2419454"/>
            <a:ext cx="414720" cy="29033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1" name="Freeform 23"/>
          <p:cNvSpPr>
            <a:spLocks/>
          </p:cNvSpPr>
          <p:nvPr/>
        </p:nvSpPr>
        <p:spPr bwMode="auto">
          <a:xfrm>
            <a:off x="52531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3" name="Freeform 25"/>
          <p:cNvSpPr>
            <a:spLocks/>
          </p:cNvSpPr>
          <p:nvPr/>
        </p:nvSpPr>
        <p:spPr bwMode="auto">
          <a:xfrm>
            <a:off x="82252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4" name="Line 26"/>
          <p:cNvSpPr>
            <a:spLocks noChangeShapeType="1"/>
          </p:cNvSpPr>
          <p:nvPr/>
        </p:nvSpPr>
        <p:spPr bwMode="auto">
          <a:xfrm>
            <a:off x="6704640" y="2350327"/>
            <a:ext cx="76032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5" name="Line 27"/>
          <p:cNvSpPr>
            <a:spLocks noChangeShapeType="1"/>
          </p:cNvSpPr>
          <p:nvPr/>
        </p:nvSpPr>
        <p:spPr bwMode="auto">
          <a:xfrm>
            <a:off x="6704640" y="2350327"/>
            <a:ext cx="165888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6" name="Freeform 28"/>
          <p:cNvSpPr>
            <a:spLocks/>
          </p:cNvSpPr>
          <p:nvPr/>
        </p:nvSpPr>
        <p:spPr bwMode="auto">
          <a:xfrm>
            <a:off x="73267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3278" name="Freeform 30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57200" y="1219200"/>
            <a:ext cx="8229600" cy="8546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gloutonne 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1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07" name="Line 11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08" name="Line 12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09" name="Line 13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10" name="Line 14"/>
          <p:cNvSpPr>
            <a:spLocks noChangeShapeType="1"/>
          </p:cNvSpPr>
          <p:nvPr/>
        </p:nvSpPr>
        <p:spPr bwMode="auto">
          <a:xfrm>
            <a:off x="7086240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11" name="Line 15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12" name="Oval 16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16" name="Freeform 20"/>
          <p:cNvSpPr>
            <a:spLocks/>
          </p:cNvSpPr>
          <p:nvPr/>
        </p:nvSpPr>
        <p:spPr bwMode="auto">
          <a:xfrm>
            <a:off x="61516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19" name="Freeform 23"/>
          <p:cNvSpPr>
            <a:spLocks/>
          </p:cNvSpPr>
          <p:nvPr/>
        </p:nvSpPr>
        <p:spPr bwMode="auto">
          <a:xfrm>
            <a:off x="52531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21" name="Freeform 25"/>
          <p:cNvSpPr>
            <a:spLocks/>
          </p:cNvSpPr>
          <p:nvPr/>
        </p:nvSpPr>
        <p:spPr bwMode="auto">
          <a:xfrm>
            <a:off x="82252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24" name="Freeform 28"/>
          <p:cNvSpPr>
            <a:spLocks/>
          </p:cNvSpPr>
          <p:nvPr/>
        </p:nvSpPr>
        <p:spPr bwMode="auto">
          <a:xfrm>
            <a:off x="73267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0" name="Line 34"/>
          <p:cNvSpPr>
            <a:spLocks noChangeShapeType="1"/>
          </p:cNvSpPr>
          <p:nvPr/>
        </p:nvSpPr>
        <p:spPr bwMode="auto">
          <a:xfrm flipH="1">
            <a:off x="5391360" y="2350327"/>
            <a:ext cx="131328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1" name="Line 35"/>
          <p:cNvSpPr>
            <a:spLocks noChangeShapeType="1"/>
          </p:cNvSpPr>
          <p:nvPr/>
        </p:nvSpPr>
        <p:spPr bwMode="auto">
          <a:xfrm flipH="1">
            <a:off x="6289920" y="2419454"/>
            <a:ext cx="414720" cy="29033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2" name="Line 36"/>
          <p:cNvSpPr>
            <a:spLocks noChangeShapeType="1"/>
          </p:cNvSpPr>
          <p:nvPr/>
        </p:nvSpPr>
        <p:spPr bwMode="auto">
          <a:xfrm>
            <a:off x="6704640" y="2350327"/>
            <a:ext cx="76032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3" name="Line 37"/>
          <p:cNvSpPr>
            <a:spLocks noChangeShapeType="1"/>
          </p:cNvSpPr>
          <p:nvPr/>
        </p:nvSpPr>
        <p:spPr bwMode="auto">
          <a:xfrm>
            <a:off x="6704640" y="2350327"/>
            <a:ext cx="165888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5" name="Freeform 39"/>
          <p:cNvSpPr>
            <a:spLocks/>
          </p:cNvSpPr>
          <p:nvPr/>
        </p:nvSpPr>
        <p:spPr bwMode="auto">
          <a:xfrm>
            <a:off x="1480320" y="2281199"/>
            <a:ext cx="1008000" cy="1866436"/>
          </a:xfrm>
          <a:custGeom>
            <a:avLst/>
            <a:gdLst/>
            <a:ahLst/>
            <a:cxnLst>
              <a:cxn ang="0">
                <a:pos x="700" y="0"/>
              </a:cxn>
              <a:cxn ang="0">
                <a:pos x="396" y="32"/>
              </a:cxn>
              <a:cxn ang="0">
                <a:pos x="164" y="152"/>
              </a:cxn>
              <a:cxn ang="0">
                <a:pos x="20" y="448"/>
              </a:cxn>
              <a:cxn ang="0">
                <a:pos x="44" y="768"/>
              </a:cxn>
              <a:cxn ang="0">
                <a:pos x="220" y="1296"/>
              </a:cxn>
            </a:cxnLst>
            <a:rect l="0" t="0" r="r" b="b"/>
            <a:pathLst>
              <a:path w="700" h="1296">
                <a:moveTo>
                  <a:pt x="700" y="0"/>
                </a:moveTo>
                <a:cubicBezTo>
                  <a:pt x="649" y="5"/>
                  <a:pt x="485" y="7"/>
                  <a:pt x="396" y="32"/>
                </a:cubicBezTo>
                <a:cubicBezTo>
                  <a:pt x="307" y="57"/>
                  <a:pt x="227" y="83"/>
                  <a:pt x="164" y="152"/>
                </a:cubicBezTo>
                <a:cubicBezTo>
                  <a:pt x="101" y="221"/>
                  <a:pt x="40" y="345"/>
                  <a:pt x="20" y="448"/>
                </a:cubicBezTo>
                <a:cubicBezTo>
                  <a:pt x="0" y="551"/>
                  <a:pt x="11" y="627"/>
                  <a:pt x="44" y="768"/>
                </a:cubicBezTo>
                <a:cubicBezTo>
                  <a:pt x="77" y="909"/>
                  <a:pt x="183" y="1186"/>
                  <a:pt x="220" y="1296"/>
                </a:cubicBezTo>
              </a:path>
            </a:pathLst>
          </a:custGeom>
          <a:noFill/>
          <a:ln w="38100">
            <a:solidFill>
              <a:srgbClr val="52ED2C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6" name="Line 40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7" name="Line 41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8" name="Rectangle 42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39" name="Rectangle 43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40" name="Rectangle 44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41" name="Rectangle 45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42" name="Rectangle 46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43" name="Freeform 47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5344" name="Freeform 48"/>
          <p:cNvSpPr>
            <a:spLocks/>
          </p:cNvSpPr>
          <p:nvPr/>
        </p:nvSpPr>
        <p:spPr bwMode="auto">
          <a:xfrm>
            <a:off x="3110400" y="4147635"/>
            <a:ext cx="691200" cy="2073818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384" y="768"/>
              </a:cxn>
              <a:cxn ang="0">
                <a:pos x="0" y="1440"/>
              </a:cxn>
            </a:cxnLst>
            <a:rect l="0" t="0" r="r" b="b"/>
            <a:pathLst>
              <a:path w="480" h="1440">
                <a:moveTo>
                  <a:pt x="480" y="0"/>
                </a:moveTo>
                <a:cubicBezTo>
                  <a:pt x="472" y="264"/>
                  <a:pt x="464" y="528"/>
                  <a:pt x="384" y="768"/>
                </a:cubicBezTo>
                <a:cubicBezTo>
                  <a:pt x="304" y="1008"/>
                  <a:pt x="152" y="1224"/>
                  <a:pt x="0" y="1440"/>
                </a:cubicBezTo>
              </a:path>
            </a:pathLst>
          </a:custGeom>
          <a:noFill/>
          <a:ln w="38100">
            <a:solidFill>
              <a:srgbClr val="52ED2C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57" name="Line 13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>
            <a:off x="7086240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62" name="Oval 18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66" name="Freeform 22"/>
          <p:cNvSpPr>
            <a:spLocks/>
          </p:cNvSpPr>
          <p:nvPr/>
        </p:nvSpPr>
        <p:spPr bwMode="auto">
          <a:xfrm>
            <a:off x="61516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69" name="Freeform 25"/>
          <p:cNvSpPr>
            <a:spLocks/>
          </p:cNvSpPr>
          <p:nvPr/>
        </p:nvSpPr>
        <p:spPr bwMode="auto">
          <a:xfrm>
            <a:off x="52531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71" name="Freeform 27"/>
          <p:cNvSpPr>
            <a:spLocks/>
          </p:cNvSpPr>
          <p:nvPr/>
        </p:nvSpPr>
        <p:spPr bwMode="auto">
          <a:xfrm>
            <a:off x="82252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74" name="Freeform 30"/>
          <p:cNvSpPr>
            <a:spLocks/>
          </p:cNvSpPr>
          <p:nvPr/>
        </p:nvSpPr>
        <p:spPr bwMode="auto">
          <a:xfrm>
            <a:off x="732672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 flipH="1">
            <a:off x="5391360" y="2350327"/>
            <a:ext cx="131328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H="1">
            <a:off x="6289920" y="2419454"/>
            <a:ext cx="414720" cy="290334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2" name="Line 38"/>
          <p:cNvSpPr>
            <a:spLocks noChangeShapeType="1"/>
          </p:cNvSpPr>
          <p:nvPr/>
        </p:nvSpPr>
        <p:spPr bwMode="auto">
          <a:xfrm>
            <a:off x="6704640" y="2350327"/>
            <a:ext cx="760320" cy="29724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3" name="Line 39"/>
          <p:cNvSpPr>
            <a:spLocks noChangeShapeType="1"/>
          </p:cNvSpPr>
          <p:nvPr/>
        </p:nvSpPr>
        <p:spPr bwMode="auto">
          <a:xfrm>
            <a:off x="6704640" y="2350327"/>
            <a:ext cx="1658880" cy="297247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5" name="Freeform 41"/>
          <p:cNvSpPr>
            <a:spLocks/>
          </p:cNvSpPr>
          <p:nvPr/>
        </p:nvSpPr>
        <p:spPr bwMode="auto">
          <a:xfrm>
            <a:off x="1480320" y="2281199"/>
            <a:ext cx="1008000" cy="1866436"/>
          </a:xfrm>
          <a:custGeom>
            <a:avLst/>
            <a:gdLst/>
            <a:ahLst/>
            <a:cxnLst>
              <a:cxn ang="0">
                <a:pos x="700" y="0"/>
              </a:cxn>
              <a:cxn ang="0">
                <a:pos x="396" y="32"/>
              </a:cxn>
              <a:cxn ang="0">
                <a:pos x="164" y="152"/>
              </a:cxn>
              <a:cxn ang="0">
                <a:pos x="20" y="448"/>
              </a:cxn>
              <a:cxn ang="0">
                <a:pos x="44" y="768"/>
              </a:cxn>
              <a:cxn ang="0">
                <a:pos x="220" y="1296"/>
              </a:cxn>
            </a:cxnLst>
            <a:rect l="0" t="0" r="r" b="b"/>
            <a:pathLst>
              <a:path w="700" h="1296">
                <a:moveTo>
                  <a:pt x="700" y="0"/>
                </a:moveTo>
                <a:cubicBezTo>
                  <a:pt x="649" y="5"/>
                  <a:pt x="485" y="7"/>
                  <a:pt x="396" y="32"/>
                </a:cubicBezTo>
                <a:cubicBezTo>
                  <a:pt x="307" y="57"/>
                  <a:pt x="227" y="83"/>
                  <a:pt x="164" y="152"/>
                </a:cubicBezTo>
                <a:cubicBezTo>
                  <a:pt x="101" y="221"/>
                  <a:pt x="40" y="345"/>
                  <a:pt x="20" y="448"/>
                </a:cubicBezTo>
                <a:cubicBezTo>
                  <a:pt x="0" y="551"/>
                  <a:pt x="11" y="627"/>
                  <a:pt x="44" y="768"/>
                </a:cubicBezTo>
                <a:cubicBezTo>
                  <a:pt x="77" y="909"/>
                  <a:pt x="183" y="1186"/>
                  <a:pt x="220" y="1296"/>
                </a:cubicBezTo>
              </a:path>
            </a:pathLst>
          </a:custGeom>
          <a:noFill/>
          <a:ln w="38100">
            <a:solidFill>
              <a:srgbClr val="52ED2C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7" name="Line 43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8" name="Rectangle 44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89" name="Rectangle 45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0" name="Rectangle 46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1" name="Rectangle 47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2" name="Rectangle 48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3" name="Freeform 49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4" name="Freeform 50"/>
          <p:cNvSpPr>
            <a:spLocks/>
          </p:cNvSpPr>
          <p:nvPr/>
        </p:nvSpPr>
        <p:spPr bwMode="auto">
          <a:xfrm>
            <a:off x="3110400" y="4147635"/>
            <a:ext cx="691200" cy="2073818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384" y="768"/>
              </a:cxn>
              <a:cxn ang="0">
                <a:pos x="0" y="1440"/>
              </a:cxn>
            </a:cxnLst>
            <a:rect l="0" t="0" r="r" b="b"/>
            <a:pathLst>
              <a:path w="480" h="1440">
                <a:moveTo>
                  <a:pt x="480" y="0"/>
                </a:moveTo>
                <a:cubicBezTo>
                  <a:pt x="472" y="264"/>
                  <a:pt x="464" y="528"/>
                  <a:pt x="384" y="768"/>
                </a:cubicBezTo>
                <a:cubicBezTo>
                  <a:pt x="304" y="1008"/>
                  <a:pt x="152" y="1224"/>
                  <a:pt x="0" y="1440"/>
                </a:cubicBezTo>
              </a:path>
            </a:pathLst>
          </a:custGeom>
          <a:noFill/>
          <a:ln w="38100">
            <a:solidFill>
              <a:srgbClr val="52ED2C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7395" name="Text Box 51"/>
          <p:cNvSpPr txBox="1">
            <a:spLocks noChangeArrowheads="1"/>
          </p:cNvSpPr>
          <p:nvPr/>
        </p:nvSpPr>
        <p:spPr bwMode="auto">
          <a:xfrm>
            <a:off x="3179520" y="2903345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97396" name="Text Box 52"/>
          <p:cNvSpPr txBox="1">
            <a:spLocks noChangeArrowheads="1"/>
          </p:cNvSpPr>
          <p:nvPr/>
        </p:nvSpPr>
        <p:spPr bwMode="auto">
          <a:xfrm>
            <a:off x="1146240" y="4977163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699403" name="Line 11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4" name="Line 12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5" name="Line 13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7" name="Line 15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8" name="Line 16"/>
          <p:cNvSpPr>
            <a:spLocks noChangeShapeType="1"/>
          </p:cNvSpPr>
          <p:nvPr/>
        </p:nvSpPr>
        <p:spPr bwMode="auto">
          <a:xfrm>
            <a:off x="705024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10" name="Oval 18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14" name="Freeform 22"/>
          <p:cNvSpPr>
            <a:spLocks/>
          </p:cNvSpPr>
          <p:nvPr/>
        </p:nvSpPr>
        <p:spPr bwMode="auto">
          <a:xfrm>
            <a:off x="61516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15" name="Line 23"/>
          <p:cNvSpPr>
            <a:spLocks noChangeShapeType="1"/>
          </p:cNvSpPr>
          <p:nvPr/>
        </p:nvSpPr>
        <p:spPr bwMode="auto">
          <a:xfrm flipH="1">
            <a:off x="5322240" y="2350327"/>
            <a:ext cx="1382400" cy="3248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 flipH="1">
            <a:off x="6289920" y="2350327"/>
            <a:ext cx="414720" cy="297247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19" name="Freeform 27"/>
          <p:cNvSpPr>
            <a:spLocks/>
          </p:cNvSpPr>
          <p:nvPr/>
        </p:nvSpPr>
        <p:spPr bwMode="auto">
          <a:xfrm>
            <a:off x="8225280" y="5322799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6704640" y="2350327"/>
            <a:ext cx="691200" cy="3248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21" name="Line 29"/>
          <p:cNvSpPr>
            <a:spLocks noChangeShapeType="1"/>
          </p:cNvSpPr>
          <p:nvPr/>
        </p:nvSpPr>
        <p:spPr bwMode="auto">
          <a:xfrm>
            <a:off x="6704640" y="2419454"/>
            <a:ext cx="1658880" cy="290334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38" name="Oval 46"/>
          <p:cNvSpPr>
            <a:spLocks noChangeArrowheads="1"/>
          </p:cNvSpPr>
          <p:nvPr/>
        </p:nvSpPr>
        <p:spPr bwMode="auto">
          <a:xfrm>
            <a:off x="5253120" y="5530180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39" name="Freeform 47"/>
          <p:cNvSpPr>
            <a:spLocks/>
          </p:cNvSpPr>
          <p:nvPr/>
        </p:nvSpPr>
        <p:spPr bwMode="auto">
          <a:xfrm>
            <a:off x="50457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0" name="Line 48"/>
          <p:cNvSpPr>
            <a:spLocks noChangeShapeType="1"/>
          </p:cNvSpPr>
          <p:nvPr/>
        </p:nvSpPr>
        <p:spPr bwMode="auto">
          <a:xfrm flipH="1">
            <a:off x="4838400" y="5599308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1" name="Line 49"/>
          <p:cNvSpPr>
            <a:spLocks noChangeShapeType="1"/>
          </p:cNvSpPr>
          <p:nvPr/>
        </p:nvSpPr>
        <p:spPr bwMode="auto">
          <a:xfrm flipH="1">
            <a:off x="5184000" y="5599308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2" name="Freeform 50"/>
          <p:cNvSpPr>
            <a:spLocks/>
          </p:cNvSpPr>
          <p:nvPr/>
        </p:nvSpPr>
        <p:spPr bwMode="auto">
          <a:xfrm>
            <a:off x="47001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4" name="Freeform 52"/>
          <p:cNvSpPr>
            <a:spLocks/>
          </p:cNvSpPr>
          <p:nvPr/>
        </p:nvSpPr>
        <p:spPr bwMode="auto">
          <a:xfrm>
            <a:off x="57369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5" name="Line 53"/>
          <p:cNvSpPr>
            <a:spLocks noChangeShapeType="1"/>
          </p:cNvSpPr>
          <p:nvPr/>
        </p:nvSpPr>
        <p:spPr bwMode="auto">
          <a:xfrm>
            <a:off x="5322240" y="5599308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6" name="Line 54"/>
          <p:cNvSpPr>
            <a:spLocks noChangeShapeType="1"/>
          </p:cNvSpPr>
          <p:nvPr/>
        </p:nvSpPr>
        <p:spPr bwMode="auto">
          <a:xfrm>
            <a:off x="5322240" y="5599308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47" name="Freeform 55"/>
          <p:cNvSpPr>
            <a:spLocks/>
          </p:cNvSpPr>
          <p:nvPr/>
        </p:nvSpPr>
        <p:spPr bwMode="auto">
          <a:xfrm>
            <a:off x="53913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1" name="Oval 69"/>
          <p:cNvSpPr>
            <a:spLocks noChangeArrowheads="1"/>
          </p:cNvSpPr>
          <p:nvPr/>
        </p:nvSpPr>
        <p:spPr bwMode="auto">
          <a:xfrm>
            <a:off x="7326720" y="5530180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2" name="Freeform 70"/>
          <p:cNvSpPr>
            <a:spLocks/>
          </p:cNvSpPr>
          <p:nvPr/>
        </p:nvSpPr>
        <p:spPr bwMode="auto">
          <a:xfrm>
            <a:off x="71193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3" name="Line 71"/>
          <p:cNvSpPr>
            <a:spLocks noChangeShapeType="1"/>
          </p:cNvSpPr>
          <p:nvPr/>
        </p:nvSpPr>
        <p:spPr bwMode="auto">
          <a:xfrm flipH="1">
            <a:off x="6912000" y="5599308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4" name="Line 72"/>
          <p:cNvSpPr>
            <a:spLocks noChangeShapeType="1"/>
          </p:cNvSpPr>
          <p:nvPr/>
        </p:nvSpPr>
        <p:spPr bwMode="auto">
          <a:xfrm flipH="1">
            <a:off x="7257600" y="5599308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5" name="Freeform 73"/>
          <p:cNvSpPr>
            <a:spLocks/>
          </p:cNvSpPr>
          <p:nvPr/>
        </p:nvSpPr>
        <p:spPr bwMode="auto">
          <a:xfrm>
            <a:off x="67737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6" name="Freeform 74"/>
          <p:cNvSpPr>
            <a:spLocks/>
          </p:cNvSpPr>
          <p:nvPr/>
        </p:nvSpPr>
        <p:spPr bwMode="auto">
          <a:xfrm>
            <a:off x="78105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7" name="Line 75"/>
          <p:cNvSpPr>
            <a:spLocks noChangeShapeType="1"/>
          </p:cNvSpPr>
          <p:nvPr/>
        </p:nvSpPr>
        <p:spPr bwMode="auto">
          <a:xfrm>
            <a:off x="7395840" y="5599308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8" name="Line 76"/>
          <p:cNvSpPr>
            <a:spLocks noChangeShapeType="1"/>
          </p:cNvSpPr>
          <p:nvPr/>
        </p:nvSpPr>
        <p:spPr bwMode="auto">
          <a:xfrm>
            <a:off x="7395840" y="5599308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69" name="Freeform 77"/>
          <p:cNvSpPr>
            <a:spLocks/>
          </p:cNvSpPr>
          <p:nvPr/>
        </p:nvSpPr>
        <p:spPr bwMode="auto">
          <a:xfrm>
            <a:off x="74649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2" name="Line 80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3" name="Line 81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4" name="Rectangle 82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5" name="Rectangle 83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6" name="Rectangle 84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7" name="Rectangle 85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8" name="Rectangle 86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79" name="Rectangle 87"/>
          <p:cNvSpPr>
            <a:spLocks noChangeArrowheads="1"/>
          </p:cNvSpPr>
          <p:nvPr/>
        </p:nvSpPr>
        <p:spPr bwMode="auto">
          <a:xfrm>
            <a:off x="4147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0" name="Rectangle 88"/>
          <p:cNvSpPr>
            <a:spLocks noChangeArrowheads="1"/>
          </p:cNvSpPr>
          <p:nvPr/>
        </p:nvSpPr>
        <p:spPr bwMode="auto">
          <a:xfrm>
            <a:off x="4147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1" name="Rectangle 89"/>
          <p:cNvSpPr>
            <a:spLocks noChangeArrowheads="1"/>
          </p:cNvSpPr>
          <p:nvPr/>
        </p:nvSpPr>
        <p:spPr bwMode="auto">
          <a:xfrm>
            <a:off x="14515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2" name="Rectangle 90"/>
          <p:cNvSpPr>
            <a:spLocks noChangeArrowheads="1"/>
          </p:cNvSpPr>
          <p:nvPr/>
        </p:nvSpPr>
        <p:spPr bwMode="auto">
          <a:xfrm>
            <a:off x="14515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3" name="Rectangle 91"/>
          <p:cNvSpPr>
            <a:spLocks noChangeArrowheads="1"/>
          </p:cNvSpPr>
          <p:nvPr/>
        </p:nvSpPr>
        <p:spPr bwMode="auto">
          <a:xfrm>
            <a:off x="24883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4" name="Rectangle 92"/>
          <p:cNvSpPr>
            <a:spLocks noChangeArrowheads="1"/>
          </p:cNvSpPr>
          <p:nvPr/>
        </p:nvSpPr>
        <p:spPr bwMode="auto">
          <a:xfrm>
            <a:off x="24883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5" name="Rectangle 93"/>
          <p:cNvSpPr>
            <a:spLocks noChangeArrowheads="1"/>
          </p:cNvSpPr>
          <p:nvPr/>
        </p:nvSpPr>
        <p:spPr bwMode="auto">
          <a:xfrm>
            <a:off x="35251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6" name="Rectangle 94"/>
          <p:cNvSpPr>
            <a:spLocks noChangeArrowheads="1"/>
          </p:cNvSpPr>
          <p:nvPr/>
        </p:nvSpPr>
        <p:spPr bwMode="auto">
          <a:xfrm>
            <a:off x="35251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7" name="Freeform 95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9488" name="Text Box 96"/>
          <p:cNvSpPr txBox="1">
            <a:spLocks noChangeArrowheads="1"/>
          </p:cNvSpPr>
          <p:nvPr/>
        </p:nvSpPr>
        <p:spPr bwMode="auto">
          <a:xfrm>
            <a:off x="3179520" y="2926387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99489" name="Text Box 97"/>
          <p:cNvSpPr txBox="1">
            <a:spLocks noChangeArrowheads="1"/>
          </p:cNvSpPr>
          <p:nvPr/>
        </p:nvSpPr>
        <p:spPr bwMode="auto">
          <a:xfrm>
            <a:off x="1175040" y="4977163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#</a:t>
            </a:r>
            <a:r>
              <a:rPr lang="fr-FR" dirty="0" err="1" smtClean="0">
                <a:solidFill>
                  <a:srgbClr val="000000"/>
                </a:solidFill>
              </a:rPr>
              <a:t>include</a:t>
            </a:r>
            <a:r>
              <a:rPr lang="fr-FR" dirty="0" smtClean="0">
                <a:solidFill>
                  <a:srgbClr val="000000"/>
                </a:solidFill>
              </a:rPr>
              <a:t> &lt;</a:t>
            </a:r>
            <a:r>
              <a:rPr lang="fr-FR" dirty="0" err="1" smtClean="0">
                <a:solidFill>
                  <a:srgbClr val="000000"/>
                </a:solidFill>
              </a:rPr>
              <a:t>omp.h</a:t>
            </a:r>
            <a:r>
              <a:rPr lang="fr-FR" dirty="0" smtClean="0">
                <a:solidFill>
                  <a:srgbClr val="000000"/>
                </a:solidFill>
              </a:rPr>
              <a:t>&gt;</a:t>
            </a:r>
          </a:p>
          <a:p>
            <a:pPr marL="0" indent="0" algn="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main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{</a:t>
            </a:r>
          </a:p>
          <a:p>
            <a:pPr marL="0" indent="0">
              <a:buNone/>
            </a:pPr>
            <a:r>
              <a:rPr lang="fr-FR" dirty="0" smtClean="0"/>
              <a:t>#</a:t>
            </a:r>
            <a:r>
              <a:rPr lang="fr-FR" dirty="0" err="1" smtClean="0"/>
              <a:t>pragma</a:t>
            </a:r>
            <a:r>
              <a:rPr lang="fr-FR" dirty="0" smtClean="0"/>
              <a:t> </a:t>
            </a:r>
            <a:r>
              <a:rPr lang="fr-FR" dirty="0" err="1" smtClean="0"/>
              <a:t>omp</a:t>
            </a:r>
            <a:r>
              <a:rPr lang="fr-FR" dirty="0" smtClean="0"/>
              <a:t> </a:t>
            </a:r>
            <a:r>
              <a:rPr lang="fr-FR" dirty="0" err="1" smtClean="0"/>
              <a:t>parallel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err="1"/>
              <a:t>printf</a:t>
            </a:r>
            <a:r>
              <a:rPr lang="fr-FR" dirty="0"/>
              <a:t>("bonjour\n");</a:t>
            </a:r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err="1"/>
              <a:t>printf</a:t>
            </a:r>
            <a:r>
              <a:rPr lang="fr-FR" dirty="0"/>
              <a:t>("au </a:t>
            </a:r>
            <a:r>
              <a:rPr lang="fr-FR" dirty="0" smtClean="0"/>
              <a:t>revoir\n</a:t>
            </a:r>
            <a:r>
              <a:rPr lang="fr-FR" dirty="0"/>
              <a:t>"</a:t>
            </a:r>
            <a:r>
              <a:rPr lang="fr-FR" dirty="0" smtClean="0"/>
              <a:t>) 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 return EXIT_SUCCESS;</a:t>
            </a:r>
          </a:p>
          <a:p>
            <a:pPr marL="0" indent="0">
              <a:buNone/>
            </a:pPr>
            <a:r>
              <a:rPr lang="fr-FR" dirty="0" smtClean="0"/>
              <a:t>}</a:t>
            </a:r>
          </a:p>
          <a:p>
            <a:pPr marL="0" indent="0">
              <a:buNone/>
            </a:pPr>
            <a:r>
              <a:rPr lang="fr-FR" sz="3400" dirty="0" smtClean="0"/>
              <a:t>&gt; </a:t>
            </a:r>
            <a:r>
              <a:rPr lang="fr-FR" sz="2600" b="1" dirty="0" smtClean="0">
                <a:solidFill>
                  <a:srgbClr val="FF0000"/>
                </a:solidFill>
              </a:rPr>
              <a:t>export OPENMP_NUMTHREADS</a:t>
            </a:r>
            <a:r>
              <a:rPr lang="fr-FR" sz="2600" b="1" dirty="0">
                <a:solidFill>
                  <a:srgbClr val="FF0000"/>
                </a:solidFill>
              </a:rPr>
              <a:t>=3 </a:t>
            </a:r>
            <a:endParaRPr lang="fr-FR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400" dirty="0"/>
              <a:t>&gt; </a:t>
            </a:r>
            <a:r>
              <a:rPr lang="fr-FR" sz="3400" dirty="0" err="1"/>
              <a:t>gcc</a:t>
            </a:r>
            <a:r>
              <a:rPr lang="fr-FR" sz="3400" dirty="0"/>
              <a:t> </a:t>
            </a:r>
            <a:r>
              <a:rPr lang="fr-FR" sz="3400" dirty="0" smtClean="0"/>
              <a:t>–</a:t>
            </a:r>
            <a:r>
              <a:rPr lang="fr-FR" sz="3400" dirty="0" err="1" smtClean="0"/>
              <a:t>fopenmp</a:t>
            </a:r>
            <a:r>
              <a:rPr lang="fr-FR" sz="3400" dirty="0" smtClean="0"/>
              <a:t> </a:t>
            </a:r>
            <a:r>
              <a:rPr lang="fr-FR" sz="3400" dirty="0" err="1" smtClean="0"/>
              <a:t>bon.c</a:t>
            </a:r>
            <a:endParaRPr lang="fr-FR" sz="3400" dirty="0"/>
          </a:p>
          <a:p>
            <a:pPr marL="0" indent="0">
              <a:buNone/>
            </a:pPr>
            <a:r>
              <a:rPr lang="fr-FR" sz="3400" dirty="0" smtClean="0"/>
              <a:t>&gt;</a:t>
            </a:r>
            <a:r>
              <a:rPr lang="fr-FR" sz="2600" dirty="0" smtClean="0"/>
              <a:t>.</a:t>
            </a:r>
            <a:r>
              <a:rPr lang="fr-FR" sz="2600" dirty="0"/>
              <a:t>/</a:t>
            </a:r>
            <a:r>
              <a:rPr lang="fr-FR" sz="2600" dirty="0" err="1"/>
              <a:t>a.out</a:t>
            </a:r>
            <a:endParaRPr lang="fr-FR" sz="2600" dirty="0"/>
          </a:p>
          <a:p>
            <a:pPr marL="0" indent="0">
              <a:buNone/>
            </a:pPr>
            <a:r>
              <a:rPr lang="fr-FR" sz="3400" dirty="0"/>
              <a:t>bonjour 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bonjour </a:t>
            </a: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b</a:t>
            </a:r>
            <a:r>
              <a:rPr lang="fr-FR" sz="3400" dirty="0" smtClean="0"/>
              <a:t>onjour 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au revoir</a:t>
            </a:r>
          </a:p>
          <a:p>
            <a:pPr marL="0" indent="0">
              <a:buNone/>
            </a:pPr>
            <a:r>
              <a:rPr lang="fr-FR" sz="3400" dirty="0"/>
              <a:t>&gt;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206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701451" name="Line 11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3" name="Line 13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4" name="Line 14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5" name="Line 15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6" name="Line 16"/>
          <p:cNvSpPr>
            <a:spLocks noChangeShapeType="1"/>
          </p:cNvSpPr>
          <p:nvPr/>
        </p:nvSpPr>
        <p:spPr bwMode="auto">
          <a:xfrm>
            <a:off x="705024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7" name="Line 17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58" name="Oval 18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63" name="Line 23"/>
          <p:cNvSpPr>
            <a:spLocks noChangeShapeType="1"/>
          </p:cNvSpPr>
          <p:nvPr/>
        </p:nvSpPr>
        <p:spPr bwMode="auto">
          <a:xfrm flipH="1">
            <a:off x="5322240" y="2350327"/>
            <a:ext cx="1382400" cy="3248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67" name="Line 27"/>
          <p:cNvSpPr>
            <a:spLocks noChangeShapeType="1"/>
          </p:cNvSpPr>
          <p:nvPr/>
        </p:nvSpPr>
        <p:spPr bwMode="auto">
          <a:xfrm>
            <a:off x="6704640" y="2350327"/>
            <a:ext cx="691200" cy="3248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79" name="Oval 39"/>
          <p:cNvSpPr>
            <a:spLocks noChangeArrowheads="1"/>
          </p:cNvSpPr>
          <p:nvPr/>
        </p:nvSpPr>
        <p:spPr bwMode="auto">
          <a:xfrm>
            <a:off x="5253120" y="5530180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0" name="Freeform 40"/>
          <p:cNvSpPr>
            <a:spLocks/>
          </p:cNvSpPr>
          <p:nvPr/>
        </p:nvSpPr>
        <p:spPr bwMode="auto">
          <a:xfrm>
            <a:off x="50457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1" name="Line 41"/>
          <p:cNvSpPr>
            <a:spLocks noChangeShapeType="1"/>
          </p:cNvSpPr>
          <p:nvPr/>
        </p:nvSpPr>
        <p:spPr bwMode="auto">
          <a:xfrm flipH="1">
            <a:off x="4838400" y="5599308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2" name="Line 42"/>
          <p:cNvSpPr>
            <a:spLocks noChangeShapeType="1"/>
          </p:cNvSpPr>
          <p:nvPr/>
        </p:nvSpPr>
        <p:spPr bwMode="auto">
          <a:xfrm flipH="1">
            <a:off x="5184000" y="5599308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3" name="Freeform 43"/>
          <p:cNvSpPr>
            <a:spLocks/>
          </p:cNvSpPr>
          <p:nvPr/>
        </p:nvSpPr>
        <p:spPr bwMode="auto">
          <a:xfrm>
            <a:off x="47001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4" name="Freeform 44"/>
          <p:cNvSpPr>
            <a:spLocks/>
          </p:cNvSpPr>
          <p:nvPr/>
        </p:nvSpPr>
        <p:spPr bwMode="auto">
          <a:xfrm>
            <a:off x="57369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5" name="Line 45"/>
          <p:cNvSpPr>
            <a:spLocks noChangeShapeType="1"/>
          </p:cNvSpPr>
          <p:nvPr/>
        </p:nvSpPr>
        <p:spPr bwMode="auto">
          <a:xfrm>
            <a:off x="5322240" y="5599308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6" name="Line 46"/>
          <p:cNvSpPr>
            <a:spLocks noChangeShapeType="1"/>
          </p:cNvSpPr>
          <p:nvPr/>
        </p:nvSpPr>
        <p:spPr bwMode="auto">
          <a:xfrm>
            <a:off x="5322240" y="5599308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7" name="Freeform 47"/>
          <p:cNvSpPr>
            <a:spLocks/>
          </p:cNvSpPr>
          <p:nvPr/>
        </p:nvSpPr>
        <p:spPr bwMode="auto">
          <a:xfrm>
            <a:off x="53913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8" name="Oval 48"/>
          <p:cNvSpPr>
            <a:spLocks noChangeArrowheads="1"/>
          </p:cNvSpPr>
          <p:nvPr/>
        </p:nvSpPr>
        <p:spPr bwMode="auto">
          <a:xfrm>
            <a:off x="7326720" y="5530180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89" name="Freeform 49"/>
          <p:cNvSpPr>
            <a:spLocks/>
          </p:cNvSpPr>
          <p:nvPr/>
        </p:nvSpPr>
        <p:spPr bwMode="auto">
          <a:xfrm>
            <a:off x="71193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0" name="Line 50"/>
          <p:cNvSpPr>
            <a:spLocks noChangeShapeType="1"/>
          </p:cNvSpPr>
          <p:nvPr/>
        </p:nvSpPr>
        <p:spPr bwMode="auto">
          <a:xfrm flipH="1">
            <a:off x="6912000" y="5599308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1" name="Line 51"/>
          <p:cNvSpPr>
            <a:spLocks noChangeShapeType="1"/>
          </p:cNvSpPr>
          <p:nvPr/>
        </p:nvSpPr>
        <p:spPr bwMode="auto">
          <a:xfrm flipH="1">
            <a:off x="7257600" y="5599308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2" name="Freeform 52"/>
          <p:cNvSpPr>
            <a:spLocks/>
          </p:cNvSpPr>
          <p:nvPr/>
        </p:nvSpPr>
        <p:spPr bwMode="auto">
          <a:xfrm>
            <a:off x="67737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3" name="Freeform 53"/>
          <p:cNvSpPr>
            <a:spLocks/>
          </p:cNvSpPr>
          <p:nvPr/>
        </p:nvSpPr>
        <p:spPr bwMode="auto">
          <a:xfrm>
            <a:off x="78105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4" name="Line 54"/>
          <p:cNvSpPr>
            <a:spLocks noChangeShapeType="1"/>
          </p:cNvSpPr>
          <p:nvPr/>
        </p:nvSpPr>
        <p:spPr bwMode="auto">
          <a:xfrm>
            <a:off x="7395840" y="5599308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5" name="Line 55"/>
          <p:cNvSpPr>
            <a:spLocks noChangeShapeType="1"/>
          </p:cNvSpPr>
          <p:nvPr/>
        </p:nvSpPr>
        <p:spPr bwMode="auto">
          <a:xfrm>
            <a:off x="7395840" y="5599308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496" name="Freeform 56"/>
          <p:cNvSpPr>
            <a:spLocks/>
          </p:cNvSpPr>
          <p:nvPr/>
        </p:nvSpPr>
        <p:spPr bwMode="auto">
          <a:xfrm>
            <a:off x="7464960" y="5944944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17" name="Line 77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18" name="Line 78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19" name="Rectangle 79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0" name="Rectangle 80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1" name="Rectangle 81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2" name="Rectangle 82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3" name="Rectangle 83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4" name="Rectangle 84"/>
          <p:cNvSpPr>
            <a:spLocks noChangeArrowheads="1"/>
          </p:cNvSpPr>
          <p:nvPr/>
        </p:nvSpPr>
        <p:spPr bwMode="auto">
          <a:xfrm>
            <a:off x="4147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5" name="Rectangle 85"/>
          <p:cNvSpPr>
            <a:spLocks noChangeArrowheads="1"/>
          </p:cNvSpPr>
          <p:nvPr/>
        </p:nvSpPr>
        <p:spPr bwMode="auto">
          <a:xfrm>
            <a:off x="4147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6" name="Rectangle 86"/>
          <p:cNvSpPr>
            <a:spLocks noChangeArrowheads="1"/>
          </p:cNvSpPr>
          <p:nvPr/>
        </p:nvSpPr>
        <p:spPr bwMode="auto">
          <a:xfrm>
            <a:off x="14515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7" name="Rectangle 87"/>
          <p:cNvSpPr>
            <a:spLocks noChangeArrowheads="1"/>
          </p:cNvSpPr>
          <p:nvPr/>
        </p:nvSpPr>
        <p:spPr bwMode="auto">
          <a:xfrm>
            <a:off x="14515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8" name="Rectangle 88"/>
          <p:cNvSpPr>
            <a:spLocks noChangeArrowheads="1"/>
          </p:cNvSpPr>
          <p:nvPr/>
        </p:nvSpPr>
        <p:spPr bwMode="auto">
          <a:xfrm>
            <a:off x="24883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29" name="Rectangle 89"/>
          <p:cNvSpPr>
            <a:spLocks noChangeArrowheads="1"/>
          </p:cNvSpPr>
          <p:nvPr/>
        </p:nvSpPr>
        <p:spPr bwMode="auto">
          <a:xfrm>
            <a:off x="24883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30" name="Rectangle 90"/>
          <p:cNvSpPr>
            <a:spLocks noChangeArrowheads="1"/>
          </p:cNvSpPr>
          <p:nvPr/>
        </p:nvSpPr>
        <p:spPr bwMode="auto">
          <a:xfrm>
            <a:off x="35251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31" name="Rectangle 91"/>
          <p:cNvSpPr>
            <a:spLocks noChangeArrowheads="1"/>
          </p:cNvSpPr>
          <p:nvPr/>
        </p:nvSpPr>
        <p:spPr bwMode="auto">
          <a:xfrm>
            <a:off x="35251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32" name="Freeform 92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1533" name="Text Box 93"/>
          <p:cNvSpPr txBox="1">
            <a:spLocks noChangeArrowheads="1"/>
          </p:cNvSpPr>
          <p:nvPr/>
        </p:nvSpPr>
        <p:spPr bwMode="auto">
          <a:xfrm>
            <a:off x="3179520" y="2926387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01534" name="Text Box 94"/>
          <p:cNvSpPr txBox="1">
            <a:spLocks noChangeArrowheads="1"/>
          </p:cNvSpPr>
          <p:nvPr/>
        </p:nvSpPr>
        <p:spPr bwMode="auto">
          <a:xfrm>
            <a:off x="1175040" y="4977163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457200" y="1219200"/>
            <a:ext cx="8229600" cy="85461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 de travail de proche en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proche pour rééquilibrer la charge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75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703499" name="Line 11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0" name="Line 12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1" name="Line 13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2" name="Line 14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3" name="Line 15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4" name="Line 16"/>
          <p:cNvSpPr>
            <a:spLocks noChangeShapeType="1"/>
          </p:cNvSpPr>
          <p:nvPr/>
        </p:nvSpPr>
        <p:spPr bwMode="auto">
          <a:xfrm>
            <a:off x="705024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5" name="Line 17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6" name="Oval 18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7" name="Line 19"/>
          <p:cNvSpPr>
            <a:spLocks noChangeShapeType="1"/>
          </p:cNvSpPr>
          <p:nvPr/>
        </p:nvSpPr>
        <p:spPr bwMode="auto">
          <a:xfrm flipH="1">
            <a:off x="5667840" y="2350327"/>
            <a:ext cx="1036800" cy="1659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08" name="Line 20"/>
          <p:cNvSpPr>
            <a:spLocks noChangeShapeType="1"/>
          </p:cNvSpPr>
          <p:nvPr/>
        </p:nvSpPr>
        <p:spPr bwMode="auto">
          <a:xfrm>
            <a:off x="6704640" y="2350327"/>
            <a:ext cx="1105920" cy="1659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3" name="Oval 35"/>
          <p:cNvSpPr>
            <a:spLocks noChangeArrowheads="1"/>
          </p:cNvSpPr>
          <p:nvPr/>
        </p:nvSpPr>
        <p:spPr bwMode="auto">
          <a:xfrm>
            <a:off x="5598720" y="3940253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4" name="Freeform 36"/>
          <p:cNvSpPr>
            <a:spLocks/>
          </p:cNvSpPr>
          <p:nvPr/>
        </p:nvSpPr>
        <p:spPr bwMode="auto">
          <a:xfrm>
            <a:off x="539136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5" name="Line 37"/>
          <p:cNvSpPr>
            <a:spLocks noChangeShapeType="1"/>
          </p:cNvSpPr>
          <p:nvPr/>
        </p:nvSpPr>
        <p:spPr bwMode="auto">
          <a:xfrm flipH="1">
            <a:off x="5184000" y="4009381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6" name="Line 38"/>
          <p:cNvSpPr>
            <a:spLocks noChangeShapeType="1"/>
          </p:cNvSpPr>
          <p:nvPr/>
        </p:nvSpPr>
        <p:spPr bwMode="auto">
          <a:xfrm flipH="1">
            <a:off x="5529600" y="4009381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7" name="Freeform 39"/>
          <p:cNvSpPr>
            <a:spLocks/>
          </p:cNvSpPr>
          <p:nvPr/>
        </p:nvSpPr>
        <p:spPr bwMode="auto">
          <a:xfrm>
            <a:off x="504576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8" name="Freeform 40"/>
          <p:cNvSpPr>
            <a:spLocks/>
          </p:cNvSpPr>
          <p:nvPr/>
        </p:nvSpPr>
        <p:spPr bwMode="auto">
          <a:xfrm>
            <a:off x="608256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29" name="Line 41"/>
          <p:cNvSpPr>
            <a:spLocks noChangeShapeType="1"/>
          </p:cNvSpPr>
          <p:nvPr/>
        </p:nvSpPr>
        <p:spPr bwMode="auto">
          <a:xfrm>
            <a:off x="5667840" y="4009381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0" name="Line 42"/>
          <p:cNvSpPr>
            <a:spLocks noChangeShapeType="1"/>
          </p:cNvSpPr>
          <p:nvPr/>
        </p:nvSpPr>
        <p:spPr bwMode="auto">
          <a:xfrm>
            <a:off x="5667840" y="4009381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1" name="Freeform 43"/>
          <p:cNvSpPr>
            <a:spLocks/>
          </p:cNvSpPr>
          <p:nvPr/>
        </p:nvSpPr>
        <p:spPr bwMode="auto">
          <a:xfrm>
            <a:off x="573696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2" name="Oval 44"/>
          <p:cNvSpPr>
            <a:spLocks noChangeArrowheads="1"/>
          </p:cNvSpPr>
          <p:nvPr/>
        </p:nvSpPr>
        <p:spPr bwMode="auto">
          <a:xfrm>
            <a:off x="7741440" y="3940253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3" name="Freeform 45"/>
          <p:cNvSpPr>
            <a:spLocks/>
          </p:cNvSpPr>
          <p:nvPr/>
        </p:nvSpPr>
        <p:spPr bwMode="auto">
          <a:xfrm>
            <a:off x="753408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4" name="Line 46"/>
          <p:cNvSpPr>
            <a:spLocks noChangeShapeType="1"/>
          </p:cNvSpPr>
          <p:nvPr/>
        </p:nvSpPr>
        <p:spPr bwMode="auto">
          <a:xfrm flipH="1">
            <a:off x="7326720" y="4009381"/>
            <a:ext cx="4838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5" name="Line 47"/>
          <p:cNvSpPr>
            <a:spLocks noChangeShapeType="1"/>
          </p:cNvSpPr>
          <p:nvPr/>
        </p:nvSpPr>
        <p:spPr bwMode="auto">
          <a:xfrm flipH="1">
            <a:off x="7672320" y="4009381"/>
            <a:ext cx="13824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6" name="Freeform 48"/>
          <p:cNvSpPr>
            <a:spLocks/>
          </p:cNvSpPr>
          <p:nvPr/>
        </p:nvSpPr>
        <p:spPr bwMode="auto">
          <a:xfrm>
            <a:off x="718848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7" name="Freeform 49"/>
          <p:cNvSpPr>
            <a:spLocks/>
          </p:cNvSpPr>
          <p:nvPr/>
        </p:nvSpPr>
        <p:spPr bwMode="auto">
          <a:xfrm>
            <a:off x="822528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8" name="Line 50"/>
          <p:cNvSpPr>
            <a:spLocks noChangeShapeType="1"/>
          </p:cNvSpPr>
          <p:nvPr/>
        </p:nvSpPr>
        <p:spPr bwMode="auto">
          <a:xfrm>
            <a:off x="7810560" y="4009381"/>
            <a:ext cx="2073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39" name="Line 51"/>
          <p:cNvSpPr>
            <a:spLocks noChangeShapeType="1"/>
          </p:cNvSpPr>
          <p:nvPr/>
        </p:nvSpPr>
        <p:spPr bwMode="auto">
          <a:xfrm>
            <a:off x="7810560" y="4009381"/>
            <a:ext cx="552960" cy="3456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0" name="Freeform 52"/>
          <p:cNvSpPr>
            <a:spLocks/>
          </p:cNvSpPr>
          <p:nvPr/>
        </p:nvSpPr>
        <p:spPr bwMode="auto">
          <a:xfrm>
            <a:off x="7879680" y="4355017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3" name="Line 55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4" name="Line 56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5" name="Rectangle 57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6" name="Rectangle 58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7" name="Rectangle 59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8" name="Rectangle 60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49" name="Rectangle 61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0" name="Rectangle 62"/>
          <p:cNvSpPr>
            <a:spLocks noChangeArrowheads="1"/>
          </p:cNvSpPr>
          <p:nvPr/>
        </p:nvSpPr>
        <p:spPr bwMode="auto">
          <a:xfrm>
            <a:off x="4147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1" name="Rectangle 63"/>
          <p:cNvSpPr>
            <a:spLocks noChangeArrowheads="1"/>
          </p:cNvSpPr>
          <p:nvPr/>
        </p:nvSpPr>
        <p:spPr bwMode="auto">
          <a:xfrm>
            <a:off x="4147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2" name="Rectangle 64"/>
          <p:cNvSpPr>
            <a:spLocks noChangeArrowheads="1"/>
          </p:cNvSpPr>
          <p:nvPr/>
        </p:nvSpPr>
        <p:spPr bwMode="auto">
          <a:xfrm>
            <a:off x="14515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3" name="Rectangle 65"/>
          <p:cNvSpPr>
            <a:spLocks noChangeArrowheads="1"/>
          </p:cNvSpPr>
          <p:nvPr/>
        </p:nvSpPr>
        <p:spPr bwMode="auto">
          <a:xfrm>
            <a:off x="14515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4" name="Rectangle 66"/>
          <p:cNvSpPr>
            <a:spLocks noChangeArrowheads="1"/>
          </p:cNvSpPr>
          <p:nvPr/>
        </p:nvSpPr>
        <p:spPr bwMode="auto">
          <a:xfrm>
            <a:off x="24883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5" name="Rectangle 67"/>
          <p:cNvSpPr>
            <a:spLocks noChangeArrowheads="1"/>
          </p:cNvSpPr>
          <p:nvPr/>
        </p:nvSpPr>
        <p:spPr bwMode="auto">
          <a:xfrm>
            <a:off x="24883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6" name="Rectangle 68"/>
          <p:cNvSpPr>
            <a:spLocks noChangeArrowheads="1"/>
          </p:cNvSpPr>
          <p:nvPr/>
        </p:nvSpPr>
        <p:spPr bwMode="auto">
          <a:xfrm>
            <a:off x="35251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7" name="Rectangle 69"/>
          <p:cNvSpPr>
            <a:spLocks noChangeArrowheads="1"/>
          </p:cNvSpPr>
          <p:nvPr/>
        </p:nvSpPr>
        <p:spPr bwMode="auto">
          <a:xfrm>
            <a:off x="35251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8" name="Freeform 70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3559" name="Text Box 71"/>
          <p:cNvSpPr txBox="1">
            <a:spLocks noChangeArrowheads="1"/>
          </p:cNvSpPr>
          <p:nvPr/>
        </p:nvSpPr>
        <p:spPr bwMode="auto">
          <a:xfrm>
            <a:off x="3179520" y="2926387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03560" name="Text Box 72"/>
          <p:cNvSpPr txBox="1">
            <a:spLocks noChangeArrowheads="1"/>
          </p:cNvSpPr>
          <p:nvPr/>
        </p:nvSpPr>
        <p:spPr bwMode="auto">
          <a:xfrm>
            <a:off x="1175040" y="4977163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457200" y="1219200"/>
            <a:ext cx="8229600" cy="85461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 de travail de proche en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proche pour rééquilibrer la charge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0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/>
              <a:t>Exécution avec</a:t>
            </a:r>
            <a:r>
              <a:rPr lang="fr-FR" dirty="0" smtClean="0"/>
              <a:t> </a:t>
            </a:r>
            <a:r>
              <a:rPr lang="fr-FR" i="1" dirty="0" smtClean="0"/>
              <a:t>Cache</a:t>
            </a:r>
            <a:endParaRPr lang="fr-FR" i="1" dirty="0"/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>
            <a:off x="4976641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>
            <a:off x="497664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0" name="Line 16"/>
          <p:cNvSpPr>
            <a:spLocks noChangeShapeType="1"/>
          </p:cNvSpPr>
          <p:nvPr/>
        </p:nvSpPr>
        <p:spPr bwMode="auto">
          <a:xfrm>
            <a:off x="4976640" y="2419454"/>
            <a:ext cx="36633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1" name="Line 17"/>
          <p:cNvSpPr>
            <a:spLocks noChangeShapeType="1"/>
          </p:cNvSpPr>
          <p:nvPr/>
        </p:nvSpPr>
        <p:spPr bwMode="auto">
          <a:xfrm>
            <a:off x="7086240" y="4078508"/>
            <a:ext cx="1553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>
            <a:off x="587520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3" name="Line 19"/>
          <p:cNvSpPr>
            <a:spLocks noChangeShapeType="1"/>
          </p:cNvSpPr>
          <p:nvPr/>
        </p:nvSpPr>
        <p:spPr bwMode="auto">
          <a:xfrm>
            <a:off x="7050241" y="5668435"/>
            <a:ext cx="65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4" name="Line 20"/>
          <p:cNvSpPr>
            <a:spLocks noChangeShapeType="1"/>
          </p:cNvSpPr>
          <p:nvPr/>
        </p:nvSpPr>
        <p:spPr bwMode="auto">
          <a:xfrm>
            <a:off x="7948800" y="5668435"/>
            <a:ext cx="6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5" name="Oval 21"/>
          <p:cNvSpPr>
            <a:spLocks noChangeArrowheads="1"/>
          </p:cNvSpPr>
          <p:nvPr/>
        </p:nvSpPr>
        <p:spPr bwMode="auto">
          <a:xfrm>
            <a:off x="6635520" y="2281199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6" name="Line 22"/>
          <p:cNvSpPr>
            <a:spLocks noChangeShapeType="1"/>
          </p:cNvSpPr>
          <p:nvPr/>
        </p:nvSpPr>
        <p:spPr bwMode="auto">
          <a:xfrm flipH="1">
            <a:off x="5667840" y="2350327"/>
            <a:ext cx="1036800" cy="1659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7" name="Line 23"/>
          <p:cNvSpPr>
            <a:spLocks noChangeShapeType="1"/>
          </p:cNvSpPr>
          <p:nvPr/>
        </p:nvSpPr>
        <p:spPr bwMode="auto">
          <a:xfrm>
            <a:off x="6704640" y="2350327"/>
            <a:ext cx="1105920" cy="1659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8" name="Oval 24"/>
          <p:cNvSpPr>
            <a:spLocks noChangeArrowheads="1"/>
          </p:cNvSpPr>
          <p:nvPr/>
        </p:nvSpPr>
        <p:spPr bwMode="auto">
          <a:xfrm>
            <a:off x="7741440" y="3940253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19" name="Oval 35"/>
          <p:cNvSpPr>
            <a:spLocks noChangeArrowheads="1"/>
          </p:cNvSpPr>
          <p:nvPr/>
        </p:nvSpPr>
        <p:spPr bwMode="auto">
          <a:xfrm>
            <a:off x="5598720" y="3940253"/>
            <a:ext cx="138240" cy="138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0" name="Freeform 36"/>
          <p:cNvSpPr>
            <a:spLocks/>
          </p:cNvSpPr>
          <p:nvPr/>
        </p:nvSpPr>
        <p:spPr bwMode="auto">
          <a:xfrm>
            <a:off x="539136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1" name="Line 37"/>
          <p:cNvSpPr>
            <a:spLocks noChangeShapeType="1"/>
          </p:cNvSpPr>
          <p:nvPr/>
        </p:nvSpPr>
        <p:spPr bwMode="auto">
          <a:xfrm flipH="1">
            <a:off x="5253120" y="4009381"/>
            <a:ext cx="41472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2" name="Line 38"/>
          <p:cNvSpPr>
            <a:spLocks noChangeShapeType="1"/>
          </p:cNvSpPr>
          <p:nvPr/>
        </p:nvSpPr>
        <p:spPr bwMode="auto">
          <a:xfrm flipH="1">
            <a:off x="5529600" y="4009381"/>
            <a:ext cx="13824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3" name="Freeform 39"/>
          <p:cNvSpPr>
            <a:spLocks/>
          </p:cNvSpPr>
          <p:nvPr/>
        </p:nvSpPr>
        <p:spPr bwMode="auto">
          <a:xfrm>
            <a:off x="511488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4" name="Freeform 40"/>
          <p:cNvSpPr>
            <a:spLocks/>
          </p:cNvSpPr>
          <p:nvPr/>
        </p:nvSpPr>
        <p:spPr bwMode="auto">
          <a:xfrm>
            <a:off x="628992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5" name="Line 41"/>
          <p:cNvSpPr>
            <a:spLocks noChangeShapeType="1"/>
          </p:cNvSpPr>
          <p:nvPr/>
        </p:nvSpPr>
        <p:spPr bwMode="auto">
          <a:xfrm>
            <a:off x="5667840" y="4009381"/>
            <a:ext cx="48384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6" name="Line 42"/>
          <p:cNvSpPr>
            <a:spLocks noChangeShapeType="1"/>
          </p:cNvSpPr>
          <p:nvPr/>
        </p:nvSpPr>
        <p:spPr bwMode="auto">
          <a:xfrm>
            <a:off x="5667840" y="4009381"/>
            <a:ext cx="76032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7" name="Freeform 43"/>
          <p:cNvSpPr>
            <a:spLocks/>
          </p:cNvSpPr>
          <p:nvPr/>
        </p:nvSpPr>
        <p:spPr bwMode="auto">
          <a:xfrm>
            <a:off x="601344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8" name="Freeform 44"/>
          <p:cNvSpPr>
            <a:spLocks/>
          </p:cNvSpPr>
          <p:nvPr/>
        </p:nvSpPr>
        <p:spPr bwMode="auto">
          <a:xfrm>
            <a:off x="753408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9" name="Line 45"/>
          <p:cNvSpPr>
            <a:spLocks noChangeShapeType="1"/>
          </p:cNvSpPr>
          <p:nvPr/>
        </p:nvSpPr>
        <p:spPr bwMode="auto">
          <a:xfrm flipH="1">
            <a:off x="7395840" y="4009381"/>
            <a:ext cx="41472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0" name="Line 46"/>
          <p:cNvSpPr>
            <a:spLocks noChangeShapeType="1"/>
          </p:cNvSpPr>
          <p:nvPr/>
        </p:nvSpPr>
        <p:spPr bwMode="auto">
          <a:xfrm flipH="1">
            <a:off x="7672320" y="4009381"/>
            <a:ext cx="13824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1" name="Freeform 47"/>
          <p:cNvSpPr>
            <a:spLocks/>
          </p:cNvSpPr>
          <p:nvPr/>
        </p:nvSpPr>
        <p:spPr bwMode="auto">
          <a:xfrm>
            <a:off x="725760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2" name="Freeform 48"/>
          <p:cNvSpPr>
            <a:spLocks/>
          </p:cNvSpPr>
          <p:nvPr/>
        </p:nvSpPr>
        <p:spPr bwMode="auto">
          <a:xfrm>
            <a:off x="843264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3" name="Line 49"/>
          <p:cNvSpPr>
            <a:spLocks noChangeShapeType="1"/>
          </p:cNvSpPr>
          <p:nvPr/>
        </p:nvSpPr>
        <p:spPr bwMode="auto">
          <a:xfrm>
            <a:off x="7810560" y="4009381"/>
            <a:ext cx="48384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4" name="Line 50"/>
          <p:cNvSpPr>
            <a:spLocks noChangeShapeType="1"/>
          </p:cNvSpPr>
          <p:nvPr/>
        </p:nvSpPr>
        <p:spPr bwMode="auto">
          <a:xfrm>
            <a:off x="7810560" y="4009381"/>
            <a:ext cx="760320" cy="1382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5" name="Freeform 51"/>
          <p:cNvSpPr>
            <a:spLocks/>
          </p:cNvSpPr>
          <p:nvPr/>
        </p:nvSpPr>
        <p:spPr bwMode="auto">
          <a:xfrm>
            <a:off x="8156160" y="5391926"/>
            <a:ext cx="138240" cy="69127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384"/>
              </a:cxn>
              <a:cxn ang="0">
                <a:pos x="0" y="672"/>
              </a:cxn>
            </a:cxnLst>
            <a:rect l="0" t="0" r="r" b="b"/>
            <a:pathLst>
              <a:path w="96" h="672">
                <a:moveTo>
                  <a:pt x="96" y="0"/>
                </a:moveTo>
                <a:cubicBezTo>
                  <a:pt x="48" y="64"/>
                  <a:pt x="0" y="128"/>
                  <a:pt x="0" y="192"/>
                </a:cubicBezTo>
                <a:cubicBezTo>
                  <a:pt x="0" y="256"/>
                  <a:pt x="96" y="304"/>
                  <a:pt x="96" y="384"/>
                </a:cubicBezTo>
                <a:cubicBezTo>
                  <a:pt x="96" y="464"/>
                  <a:pt x="16" y="624"/>
                  <a:pt x="0" y="67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45" name="Line 61"/>
          <p:cNvSpPr>
            <a:spLocks noChangeShapeType="1"/>
          </p:cNvSpPr>
          <p:nvPr/>
        </p:nvSpPr>
        <p:spPr bwMode="auto">
          <a:xfrm flipV="1">
            <a:off x="414720" y="4147635"/>
            <a:ext cx="1244160" cy="760400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46" name="Line 62"/>
          <p:cNvSpPr>
            <a:spLocks noChangeShapeType="1"/>
          </p:cNvSpPr>
          <p:nvPr/>
        </p:nvSpPr>
        <p:spPr bwMode="auto">
          <a:xfrm>
            <a:off x="2488320" y="2695963"/>
            <a:ext cx="1382400" cy="1451672"/>
          </a:xfrm>
          <a:prstGeom prst="line">
            <a:avLst/>
          </a:prstGeom>
          <a:noFill/>
          <a:ln w="38100">
            <a:solidFill>
              <a:srgbClr val="27E5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47" name="Rectangle 63"/>
          <p:cNvSpPr>
            <a:spLocks noChangeArrowheads="1"/>
          </p:cNvSpPr>
          <p:nvPr/>
        </p:nvSpPr>
        <p:spPr bwMode="auto">
          <a:xfrm>
            <a:off x="414720" y="2073818"/>
            <a:ext cx="4147200" cy="414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48" name="Rectangle 64"/>
          <p:cNvSpPr>
            <a:spLocks noChangeArrowheads="1"/>
          </p:cNvSpPr>
          <p:nvPr/>
        </p:nvSpPr>
        <p:spPr bwMode="auto">
          <a:xfrm>
            <a:off x="24883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49" name="Rectangle 65"/>
          <p:cNvSpPr>
            <a:spLocks noChangeArrowheads="1"/>
          </p:cNvSpPr>
          <p:nvPr/>
        </p:nvSpPr>
        <p:spPr bwMode="auto">
          <a:xfrm>
            <a:off x="24883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0" name="Rectangle 66"/>
          <p:cNvSpPr>
            <a:spLocks noChangeArrowheads="1"/>
          </p:cNvSpPr>
          <p:nvPr/>
        </p:nvSpPr>
        <p:spPr bwMode="auto">
          <a:xfrm>
            <a:off x="414720" y="2073818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1" name="Rectangle 67"/>
          <p:cNvSpPr>
            <a:spLocks noChangeArrowheads="1"/>
          </p:cNvSpPr>
          <p:nvPr/>
        </p:nvSpPr>
        <p:spPr bwMode="auto">
          <a:xfrm>
            <a:off x="414720" y="4147635"/>
            <a:ext cx="2073600" cy="2073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2" name="Rectangle 68"/>
          <p:cNvSpPr>
            <a:spLocks noChangeArrowheads="1"/>
          </p:cNvSpPr>
          <p:nvPr/>
        </p:nvSpPr>
        <p:spPr bwMode="auto">
          <a:xfrm>
            <a:off x="4147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3" name="Rectangle 69"/>
          <p:cNvSpPr>
            <a:spLocks noChangeArrowheads="1"/>
          </p:cNvSpPr>
          <p:nvPr/>
        </p:nvSpPr>
        <p:spPr bwMode="auto">
          <a:xfrm>
            <a:off x="4147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4" name="Rectangle 70"/>
          <p:cNvSpPr>
            <a:spLocks noChangeArrowheads="1"/>
          </p:cNvSpPr>
          <p:nvPr/>
        </p:nvSpPr>
        <p:spPr bwMode="auto">
          <a:xfrm>
            <a:off x="1451520" y="2073818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5" name="Rectangle 71"/>
          <p:cNvSpPr>
            <a:spLocks noChangeArrowheads="1"/>
          </p:cNvSpPr>
          <p:nvPr/>
        </p:nvSpPr>
        <p:spPr bwMode="auto">
          <a:xfrm>
            <a:off x="1451520" y="3110727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6" name="Rectangle 72"/>
          <p:cNvSpPr>
            <a:spLocks noChangeArrowheads="1"/>
          </p:cNvSpPr>
          <p:nvPr/>
        </p:nvSpPr>
        <p:spPr bwMode="auto">
          <a:xfrm>
            <a:off x="24883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7" name="Rectangle 73"/>
          <p:cNvSpPr>
            <a:spLocks noChangeArrowheads="1"/>
          </p:cNvSpPr>
          <p:nvPr/>
        </p:nvSpPr>
        <p:spPr bwMode="auto">
          <a:xfrm>
            <a:off x="24883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8" name="Rectangle 74"/>
          <p:cNvSpPr>
            <a:spLocks noChangeArrowheads="1"/>
          </p:cNvSpPr>
          <p:nvPr/>
        </p:nvSpPr>
        <p:spPr bwMode="auto">
          <a:xfrm>
            <a:off x="3525120" y="4147635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59" name="Rectangle 75"/>
          <p:cNvSpPr>
            <a:spLocks noChangeArrowheads="1"/>
          </p:cNvSpPr>
          <p:nvPr/>
        </p:nvSpPr>
        <p:spPr bwMode="auto">
          <a:xfrm>
            <a:off x="3525120" y="5184544"/>
            <a:ext cx="1036800" cy="1036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60" name="Freeform 76"/>
          <p:cNvSpPr>
            <a:spLocks/>
          </p:cNvSpPr>
          <p:nvPr/>
        </p:nvSpPr>
        <p:spPr bwMode="auto">
          <a:xfrm>
            <a:off x="414720" y="2269678"/>
            <a:ext cx="3617280" cy="3951775"/>
          </a:xfrm>
          <a:custGeom>
            <a:avLst/>
            <a:gdLst/>
            <a:ahLst/>
            <a:cxnLst>
              <a:cxn ang="0">
                <a:pos x="0" y="1832"/>
              </a:cxn>
              <a:cxn ang="0">
                <a:pos x="1240" y="992"/>
              </a:cxn>
              <a:cxn ang="0">
                <a:pos x="864" y="536"/>
              </a:cxn>
              <a:cxn ang="0">
                <a:pos x="1152" y="152"/>
              </a:cxn>
              <a:cxn ang="0">
                <a:pos x="2400" y="1448"/>
              </a:cxn>
              <a:cxn ang="0">
                <a:pos x="1824" y="2744"/>
              </a:cxn>
            </a:cxnLst>
            <a:rect l="0" t="0" r="r" b="b"/>
            <a:pathLst>
              <a:path w="2512" h="2744">
                <a:moveTo>
                  <a:pt x="0" y="1832"/>
                </a:moveTo>
                <a:cubicBezTo>
                  <a:pt x="207" y="1692"/>
                  <a:pt x="1096" y="1208"/>
                  <a:pt x="1240" y="992"/>
                </a:cubicBezTo>
                <a:cubicBezTo>
                  <a:pt x="1384" y="776"/>
                  <a:pt x="879" y="676"/>
                  <a:pt x="864" y="536"/>
                </a:cubicBezTo>
                <a:cubicBezTo>
                  <a:pt x="849" y="396"/>
                  <a:pt x="896" y="0"/>
                  <a:pt x="1152" y="152"/>
                </a:cubicBezTo>
                <a:cubicBezTo>
                  <a:pt x="1408" y="304"/>
                  <a:pt x="2288" y="1016"/>
                  <a:pt x="2400" y="1448"/>
                </a:cubicBezTo>
                <a:cubicBezTo>
                  <a:pt x="2512" y="1880"/>
                  <a:pt x="2240" y="2696"/>
                  <a:pt x="1824" y="274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61" name="Text Box 77"/>
          <p:cNvSpPr txBox="1">
            <a:spLocks noChangeArrowheads="1"/>
          </p:cNvSpPr>
          <p:nvPr/>
        </p:nvSpPr>
        <p:spPr bwMode="auto">
          <a:xfrm>
            <a:off x="3179520" y="2926387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07662" name="Text Box 78"/>
          <p:cNvSpPr txBox="1">
            <a:spLocks noChangeArrowheads="1"/>
          </p:cNvSpPr>
          <p:nvPr/>
        </p:nvSpPr>
        <p:spPr bwMode="auto">
          <a:xfrm>
            <a:off x="1175040" y="4977163"/>
            <a:ext cx="73961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OK !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fr-FR" dirty="0" smtClean="0"/>
              <a:t>MPU : Accélération </a:t>
            </a:r>
            <a:r>
              <a:rPr lang="fr-FR" dirty="0"/>
              <a:t>sur 16 cœurs</a:t>
            </a:r>
          </a:p>
        </p:txBody>
      </p:sp>
      <p:graphicFrame>
        <p:nvGraphicFramePr>
          <p:cNvPr id="67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07153"/>
              </p:ext>
            </p:extLst>
          </p:nvPr>
        </p:nvGraphicFramePr>
        <p:xfrm>
          <a:off x="1562100" y="2800609"/>
          <a:ext cx="6034110" cy="370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Graphique" r:id="rId4" imgW="7556500" imgH="4483100" progId="MSGraph.Chart.8">
                  <p:embed followColorScheme="full"/>
                </p:oleObj>
              </mc:Choice>
              <mc:Fallback>
                <p:oleObj name="Graphique" r:id="rId4" imgW="7556500" imgH="4483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00609"/>
                        <a:ext cx="6034110" cy="3708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Exécution sur un nuage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437644 points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fr-FR" sz="2600" baseline="0" dirty="0" smtClean="0"/>
              <a:t>101185</a:t>
            </a:r>
            <a:r>
              <a:rPr lang="fr-FR" sz="2600" dirty="0" smtClean="0"/>
              <a:t> créations de threads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Profondeur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maximale de </a:t>
            </a:r>
            <a:r>
              <a:rPr kumimoji="0" lang="fr-FR" sz="2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récursion</a:t>
            </a:r>
            <a:r>
              <a:rPr lang="fr-FR" sz="2600" dirty="0" smtClean="0">
                <a:solidFill>
                  <a:srgbClr val="000000"/>
                </a:solidFill>
              </a:rPr>
              <a:t> : 15</a:t>
            </a: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8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#</a:t>
            </a:r>
            <a:r>
              <a:rPr lang="fr-FR" sz="2400" dirty="0" err="1" smtClean="0">
                <a:solidFill>
                  <a:srgbClr val="000000"/>
                </a:solidFill>
              </a:rPr>
              <a:t>include</a:t>
            </a:r>
            <a:r>
              <a:rPr lang="fr-FR" sz="2400" dirty="0" smtClean="0">
                <a:solidFill>
                  <a:srgbClr val="000000"/>
                </a:solidFill>
              </a:rPr>
              <a:t> &lt;</a:t>
            </a:r>
            <a:r>
              <a:rPr lang="fr-FR" sz="2400" dirty="0" err="1" smtClean="0">
                <a:solidFill>
                  <a:srgbClr val="000000"/>
                </a:solidFill>
              </a:rPr>
              <a:t>omp.h</a:t>
            </a:r>
            <a:r>
              <a:rPr lang="fr-FR" sz="2400" dirty="0" smtClean="0">
                <a:solidFill>
                  <a:srgbClr val="000000"/>
                </a:solidFill>
              </a:rPr>
              <a:t>&gt;</a:t>
            </a:r>
          </a:p>
          <a:p>
            <a:pPr marL="0" indent="0">
              <a:buNone/>
            </a:pPr>
            <a:r>
              <a:rPr lang="fr-FR" sz="2400" dirty="0" err="1" smtClean="0"/>
              <a:t>int</a:t>
            </a:r>
            <a:r>
              <a:rPr lang="fr-FR" sz="2400" dirty="0" smtClean="0"/>
              <a:t> main</a:t>
            </a:r>
            <a:r>
              <a:rPr lang="fr-FR" sz="2400" dirty="0"/>
              <a:t>()</a:t>
            </a:r>
          </a:p>
          <a:p>
            <a:pPr marL="0" indent="0">
              <a:buNone/>
            </a:pPr>
            <a:r>
              <a:rPr lang="fr-FR" sz="2400" dirty="0" smtClean="0"/>
              <a:t>{</a:t>
            </a:r>
          </a:p>
          <a:p>
            <a:pPr marL="0" indent="0">
              <a:buNone/>
            </a:pPr>
            <a:r>
              <a:rPr lang="fr-FR" sz="2000" dirty="0" smtClean="0"/>
              <a:t>#</a:t>
            </a:r>
            <a:r>
              <a:rPr lang="fr-FR" sz="2000" dirty="0" err="1" smtClean="0"/>
              <a:t>pragma</a:t>
            </a:r>
            <a:r>
              <a:rPr lang="fr-FR" sz="2000" dirty="0" smtClean="0"/>
              <a:t> </a:t>
            </a:r>
            <a:r>
              <a:rPr lang="fr-FR" sz="2000" dirty="0" err="1" smtClean="0"/>
              <a:t>omp</a:t>
            </a:r>
            <a:r>
              <a:rPr lang="fr-FR" sz="2000" dirty="0" smtClean="0"/>
              <a:t> </a:t>
            </a:r>
            <a:r>
              <a:rPr lang="fr-FR" sz="2000" dirty="0" err="1" smtClean="0"/>
              <a:t>parallel</a:t>
            </a:r>
            <a:r>
              <a:rPr lang="fr-FR" sz="2000" dirty="0"/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num_threads</a:t>
            </a:r>
            <a:r>
              <a:rPr lang="fr-FR" sz="2000" b="1" dirty="0">
                <a:solidFill>
                  <a:srgbClr val="FF0000"/>
                </a:solidFill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</a:rPr>
              <a:t>3)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  </a:t>
            </a:r>
            <a:r>
              <a:rPr lang="fr-FR" sz="2400" dirty="0" err="1"/>
              <a:t>printf</a:t>
            </a:r>
            <a:r>
              <a:rPr lang="fr-FR" sz="2400" dirty="0"/>
              <a:t>("bonjour\n");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400" dirty="0" err="1"/>
              <a:t>printf</a:t>
            </a:r>
            <a:r>
              <a:rPr lang="fr-FR" sz="2400" dirty="0"/>
              <a:t>("au </a:t>
            </a:r>
            <a:r>
              <a:rPr lang="fr-FR" sz="2400" dirty="0" smtClean="0"/>
              <a:t>revoir\n</a:t>
            </a:r>
            <a:r>
              <a:rPr lang="fr-FR" sz="2400" dirty="0"/>
              <a:t>"</a:t>
            </a:r>
            <a:r>
              <a:rPr lang="fr-FR" sz="2400" dirty="0" smtClean="0"/>
              <a:t>) ;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return EXIT_SUCCESS;</a:t>
            </a:r>
          </a:p>
          <a:p>
            <a:pPr marL="0" indent="0">
              <a:buNone/>
            </a:pPr>
            <a:r>
              <a:rPr lang="fr-FR" sz="2400" dirty="0" smtClean="0"/>
              <a:t>}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800" dirty="0" smtClean="0"/>
              <a:t>&gt; </a:t>
            </a:r>
            <a:r>
              <a:rPr lang="fr-FR" sz="2400" dirty="0" err="1"/>
              <a:t>gcc</a:t>
            </a:r>
            <a:r>
              <a:rPr lang="fr-FR" sz="2400" dirty="0"/>
              <a:t> </a:t>
            </a:r>
            <a:r>
              <a:rPr lang="fr-FR" sz="2400" dirty="0" smtClean="0"/>
              <a:t>–</a:t>
            </a:r>
            <a:r>
              <a:rPr lang="fr-FR" sz="2400" dirty="0" err="1" smtClean="0"/>
              <a:t>fopenmp</a:t>
            </a:r>
            <a:r>
              <a:rPr lang="fr-FR" sz="2400" dirty="0" smtClean="0"/>
              <a:t> </a:t>
            </a:r>
            <a:r>
              <a:rPr lang="fr-FR" sz="2400" dirty="0" err="1" smtClean="0"/>
              <a:t>bon.c</a:t>
            </a:r>
            <a:endParaRPr lang="fr-FR" sz="2400" dirty="0"/>
          </a:p>
          <a:p>
            <a:pPr marL="0" indent="0">
              <a:buNone/>
            </a:pPr>
            <a:r>
              <a:rPr lang="fr-FR" sz="2800" dirty="0" smtClean="0"/>
              <a:t>&gt;</a:t>
            </a:r>
            <a:r>
              <a:rPr lang="fr-FR" sz="2000" dirty="0" smtClean="0"/>
              <a:t>.</a:t>
            </a:r>
            <a:r>
              <a:rPr lang="fr-FR" sz="2000" dirty="0"/>
              <a:t>/</a:t>
            </a:r>
            <a:r>
              <a:rPr lang="fr-FR" sz="2000" dirty="0" err="1"/>
              <a:t>a.out</a:t>
            </a:r>
            <a:endParaRPr lang="fr-FR" sz="2000" dirty="0"/>
          </a:p>
          <a:p>
            <a:pPr marL="0" indent="0">
              <a:buNone/>
            </a:pPr>
            <a:r>
              <a:rPr lang="fr-FR" sz="2800" dirty="0"/>
              <a:t>bonjour 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bonjour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b</a:t>
            </a:r>
            <a:r>
              <a:rPr lang="fr-FR" sz="2800" dirty="0" smtClean="0"/>
              <a:t>onjour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au revoir</a:t>
            </a:r>
          </a:p>
          <a:p>
            <a:pPr marL="0" indent="0">
              <a:buNone/>
            </a:pPr>
            <a:r>
              <a:rPr lang="fr-FR" sz="2800" dirty="0"/>
              <a:t>&gt;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193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#</a:t>
            </a:r>
            <a:r>
              <a:rPr lang="fr-FR" sz="2400" dirty="0" err="1" smtClean="0">
                <a:solidFill>
                  <a:srgbClr val="000000"/>
                </a:solidFill>
              </a:rPr>
              <a:t>include</a:t>
            </a:r>
            <a:r>
              <a:rPr lang="fr-FR" sz="2400" dirty="0" smtClean="0">
                <a:solidFill>
                  <a:srgbClr val="000000"/>
                </a:solidFill>
              </a:rPr>
              <a:t> &lt;</a:t>
            </a:r>
            <a:r>
              <a:rPr lang="fr-FR" sz="2400" dirty="0" err="1" smtClean="0">
                <a:solidFill>
                  <a:srgbClr val="000000"/>
                </a:solidFill>
              </a:rPr>
              <a:t>omp.h</a:t>
            </a:r>
            <a:r>
              <a:rPr lang="fr-FR" sz="2400" dirty="0" smtClean="0">
                <a:solidFill>
                  <a:srgbClr val="000000"/>
                </a:solidFill>
              </a:rPr>
              <a:t>&gt;</a:t>
            </a:r>
          </a:p>
          <a:p>
            <a:pPr marL="0" indent="0">
              <a:buNone/>
            </a:pPr>
            <a:r>
              <a:rPr lang="fr-FR" sz="2400" dirty="0" err="1" smtClean="0"/>
              <a:t>int</a:t>
            </a:r>
            <a:r>
              <a:rPr lang="fr-FR" sz="2400" dirty="0" smtClean="0"/>
              <a:t> main</a:t>
            </a:r>
            <a:r>
              <a:rPr lang="fr-FR" sz="2400" dirty="0"/>
              <a:t>()</a:t>
            </a:r>
          </a:p>
          <a:p>
            <a:pPr marL="0" indent="0">
              <a:buNone/>
            </a:pPr>
            <a:r>
              <a:rPr lang="fr-FR" sz="2400" dirty="0" smtClean="0"/>
              <a:t>{</a:t>
            </a:r>
          </a:p>
          <a:p>
            <a:pPr marL="0" indent="0">
              <a:buNone/>
            </a:pPr>
            <a:r>
              <a:rPr lang="fr-FR" sz="2400" b="1" dirty="0" err="1" smtClean="0">
                <a:solidFill>
                  <a:srgbClr val="FF0000"/>
                </a:solidFill>
              </a:rPr>
              <a:t>omp_set_num_threads</a:t>
            </a:r>
            <a:r>
              <a:rPr lang="fr-FR" sz="2400" b="1" dirty="0">
                <a:solidFill>
                  <a:srgbClr val="FF0000"/>
                </a:solidFill>
              </a:rPr>
              <a:t>(3</a:t>
            </a:r>
            <a:r>
              <a:rPr lang="fr-FR" sz="2400" b="1" dirty="0" smtClean="0">
                <a:solidFill>
                  <a:srgbClr val="FF0000"/>
                </a:solidFill>
              </a:rPr>
              <a:t>);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 smtClean="0"/>
              <a:t>#</a:t>
            </a:r>
            <a:r>
              <a:rPr lang="fr-FR" sz="2400" dirty="0" err="1" smtClean="0"/>
              <a:t>pragma</a:t>
            </a:r>
            <a:r>
              <a:rPr lang="fr-FR" sz="2400" dirty="0" smtClean="0"/>
              <a:t> </a:t>
            </a:r>
            <a:r>
              <a:rPr lang="fr-FR" sz="2400" dirty="0" err="1" smtClean="0"/>
              <a:t>omp</a:t>
            </a:r>
            <a:r>
              <a:rPr lang="fr-FR" sz="2400" dirty="0" smtClean="0"/>
              <a:t> </a:t>
            </a:r>
            <a:r>
              <a:rPr lang="fr-FR" sz="2400" dirty="0" err="1" smtClean="0"/>
              <a:t>parallel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  </a:t>
            </a:r>
            <a:r>
              <a:rPr lang="fr-FR" sz="2400" dirty="0" err="1"/>
              <a:t>printf</a:t>
            </a:r>
            <a:r>
              <a:rPr lang="fr-FR" sz="2400" dirty="0"/>
              <a:t>("bonjour\n");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400" dirty="0" err="1"/>
              <a:t>printf</a:t>
            </a:r>
            <a:r>
              <a:rPr lang="fr-FR" sz="2400" dirty="0"/>
              <a:t>("au </a:t>
            </a:r>
            <a:r>
              <a:rPr lang="fr-FR" sz="2400" dirty="0" smtClean="0"/>
              <a:t>revoir\n</a:t>
            </a:r>
            <a:r>
              <a:rPr lang="fr-FR" sz="2400" dirty="0"/>
              <a:t>"</a:t>
            </a:r>
            <a:r>
              <a:rPr lang="fr-FR" sz="2400" dirty="0" smtClean="0"/>
              <a:t>) ;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return EXIT_SUCCESS;</a:t>
            </a:r>
          </a:p>
          <a:p>
            <a:pPr marL="0" indent="0">
              <a:buNone/>
            </a:pPr>
            <a:r>
              <a:rPr lang="fr-FR" sz="2400" dirty="0" smtClean="0"/>
              <a:t>}</a:t>
            </a:r>
          </a:p>
          <a:p>
            <a:pPr marL="0" indent="0">
              <a:buNone/>
            </a:pPr>
            <a:r>
              <a:rPr lang="fr-FR" sz="2800" dirty="0" smtClean="0"/>
              <a:t>&gt; </a:t>
            </a:r>
            <a:r>
              <a:rPr lang="fr-FR" sz="2400" dirty="0" err="1"/>
              <a:t>gcc</a:t>
            </a:r>
            <a:r>
              <a:rPr lang="fr-FR" sz="2400" dirty="0"/>
              <a:t> </a:t>
            </a:r>
            <a:r>
              <a:rPr lang="fr-FR" sz="2400" dirty="0" smtClean="0"/>
              <a:t>–</a:t>
            </a:r>
            <a:r>
              <a:rPr lang="fr-FR" sz="2400" dirty="0" err="1" smtClean="0"/>
              <a:t>fopenmp</a:t>
            </a:r>
            <a:r>
              <a:rPr lang="fr-FR" sz="2400" dirty="0" smtClean="0"/>
              <a:t> </a:t>
            </a:r>
            <a:r>
              <a:rPr lang="fr-FR" sz="2400" dirty="0" err="1" smtClean="0"/>
              <a:t>bon.c</a:t>
            </a:r>
            <a:endParaRPr lang="fr-FR" sz="2400" dirty="0"/>
          </a:p>
          <a:p>
            <a:pPr marL="0" indent="0">
              <a:buNone/>
            </a:pPr>
            <a:r>
              <a:rPr lang="fr-FR" sz="2800" dirty="0" smtClean="0"/>
              <a:t>&gt;</a:t>
            </a:r>
            <a:r>
              <a:rPr lang="fr-FR" sz="2000" dirty="0" smtClean="0"/>
              <a:t>.</a:t>
            </a:r>
            <a:r>
              <a:rPr lang="fr-FR" sz="2000" dirty="0"/>
              <a:t>/</a:t>
            </a:r>
            <a:r>
              <a:rPr lang="fr-FR" sz="2000" dirty="0" err="1"/>
              <a:t>a.out</a:t>
            </a:r>
            <a:endParaRPr lang="fr-FR" sz="2000" dirty="0"/>
          </a:p>
          <a:p>
            <a:pPr marL="0" indent="0">
              <a:buNone/>
            </a:pPr>
            <a:r>
              <a:rPr lang="fr-FR" sz="2800" dirty="0"/>
              <a:t>bonjour 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bonjour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b</a:t>
            </a:r>
            <a:r>
              <a:rPr lang="fr-FR" sz="2800" dirty="0" smtClean="0"/>
              <a:t>onjour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au revoir</a:t>
            </a:r>
          </a:p>
          <a:p>
            <a:pPr marL="0" indent="0">
              <a:buNone/>
            </a:pPr>
            <a:r>
              <a:rPr lang="fr-FR" sz="2800" dirty="0"/>
              <a:t>&gt;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645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Parallélisme </a:t>
            </a:r>
            <a:r>
              <a:rPr lang="fr-FR" dirty="0" err="1" smtClean="0"/>
              <a:t>fork-join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722815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unique thread exécute séquentiellement </a:t>
            </a:r>
            <a:r>
              <a:rPr lang="fr-FR" dirty="0" smtClean="0"/>
              <a:t>le </a:t>
            </a:r>
            <a:r>
              <a:rPr lang="fr-FR" dirty="0"/>
              <a:t>code de </a:t>
            </a:r>
            <a:r>
              <a:rPr lang="fr-FR" i="1" dirty="0"/>
              <a:t>main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Lors de la rencontre d’un bloc parallèle, tout thread </a:t>
            </a:r>
            <a:endParaRPr lang="fr-FR" dirty="0" smtClean="0"/>
          </a:p>
          <a:p>
            <a:pPr lvl="1"/>
            <a:r>
              <a:rPr lang="fr-FR" dirty="0" smtClean="0"/>
              <a:t>crée </a:t>
            </a:r>
            <a:r>
              <a:rPr lang="fr-FR" dirty="0"/>
              <a:t>une </a:t>
            </a:r>
            <a:r>
              <a:rPr lang="fr-FR" i="1" dirty="0"/>
              <a:t>équipe</a:t>
            </a:r>
            <a:r>
              <a:rPr lang="fr-FR" dirty="0"/>
              <a:t> de threads 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charge d'exécuter une fonction correspondant au bloc parallèle </a:t>
            </a:r>
          </a:p>
          <a:p>
            <a:pPr lvl="1"/>
            <a:r>
              <a:rPr lang="fr-FR" dirty="0" smtClean="0"/>
              <a:t>rejoint </a:t>
            </a:r>
            <a:r>
              <a:rPr lang="fr-FR" dirty="0"/>
              <a:t>en tant que </a:t>
            </a:r>
            <a:r>
              <a:rPr lang="fr-FR" i="1" dirty="0" smtClean="0">
                <a:solidFill>
                  <a:srgbClr val="FF0000"/>
                </a:solidFill>
              </a:rPr>
              <a:t>maître</a:t>
            </a:r>
            <a:r>
              <a:rPr lang="fr-FR" dirty="0" smtClean="0"/>
              <a:t> </a:t>
            </a:r>
            <a:r>
              <a:rPr lang="fr-FR" dirty="0"/>
              <a:t>l’équipe. </a:t>
            </a:r>
          </a:p>
          <a:p>
            <a:r>
              <a:rPr lang="fr-FR" dirty="0"/>
              <a:t>À la fin du </a:t>
            </a:r>
            <a:r>
              <a:rPr lang="fr-FR" dirty="0" smtClean="0"/>
              <a:t>bloc parallèle 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threads d’une même équipe s'attendent au moyen d'une barrière </a:t>
            </a:r>
            <a:r>
              <a:rPr lang="fr-FR" i="1" dirty="0" smtClean="0"/>
              <a:t>implicite</a:t>
            </a:r>
            <a:r>
              <a:rPr lang="fr-FR" dirty="0"/>
              <a:t> 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threads esclaves sont </a:t>
            </a:r>
            <a:r>
              <a:rPr lang="fr-FR" dirty="0" smtClean="0"/>
              <a:t>démobilisés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thread maître retrouve son équipe précédente 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7383370" y="2037585"/>
            <a:ext cx="4716" cy="79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127635" y="3138140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386859" y="2836977"/>
            <a:ext cx="1227" cy="85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723947" y="3033388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388086" y="2915541"/>
            <a:ext cx="739549" cy="222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031076" y="4032962"/>
            <a:ext cx="16557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386859" y="4072244"/>
            <a:ext cx="0" cy="87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226786" y="2546209"/>
            <a:ext cx="224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#</a:t>
            </a:r>
            <a:r>
              <a:rPr lang="fr-FR" dirty="0" err="1" smtClean="0"/>
              <a:t>pragma</a:t>
            </a:r>
            <a:r>
              <a:rPr lang="fr-FR" dirty="0" smtClean="0"/>
              <a:t> </a:t>
            </a:r>
            <a:r>
              <a:rPr lang="fr-FR" dirty="0" err="1" smtClean="0"/>
              <a:t>omp</a:t>
            </a:r>
            <a:r>
              <a:rPr lang="fr-FR" dirty="0" smtClean="0"/>
              <a:t> </a:t>
            </a:r>
            <a:r>
              <a:rPr lang="fr-FR" dirty="0" err="1" smtClean="0"/>
              <a:t>parallel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086173" y="3828244"/>
            <a:ext cx="94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Barrière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7383370" y="3692517"/>
            <a:ext cx="0" cy="341852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120989" y="33631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508167" y="33631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912132" y="33631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22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Hello world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022" cy="4525963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#</a:t>
            </a:r>
            <a:r>
              <a:rPr lang="fr-FR" dirty="0" err="1" smtClean="0"/>
              <a:t>include</a:t>
            </a:r>
            <a:r>
              <a:rPr lang="fr-FR" dirty="0" smtClean="0"/>
              <a:t> &lt;</a:t>
            </a:r>
            <a:r>
              <a:rPr lang="fr-FR" dirty="0" err="1" smtClean="0"/>
              <a:t>omp.h</a:t>
            </a:r>
            <a:r>
              <a:rPr lang="fr-FR" dirty="0" smtClean="0"/>
              <a:t>&gt;</a:t>
            </a:r>
          </a:p>
          <a:p>
            <a:pPr marL="0" indent="0">
              <a:buNone/>
            </a:pPr>
            <a:r>
              <a:rPr lang="fr-FR" dirty="0" err="1" smtClean="0"/>
              <a:t>int</a:t>
            </a:r>
            <a:r>
              <a:rPr lang="fr-FR" dirty="0" smtClean="0"/>
              <a:t> main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{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#</a:t>
            </a:r>
            <a:r>
              <a:rPr lang="fr-FR" dirty="0" err="1" smtClean="0">
                <a:solidFill>
                  <a:srgbClr val="000000"/>
                </a:solidFill>
              </a:rPr>
              <a:t>pragma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omp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parallel</a:t>
            </a: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smtClean="0"/>
              <a:t>{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printf</a:t>
            </a:r>
            <a:r>
              <a:rPr lang="fr-FR" dirty="0"/>
              <a:t>("bonjour\n");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	// barrière implicite</a:t>
            </a:r>
          </a:p>
          <a:p>
            <a:pPr marL="0" indent="0">
              <a:buNone/>
            </a:pPr>
            <a:r>
              <a:rPr lang="fr-FR" dirty="0" smtClean="0"/>
              <a:t>  }</a:t>
            </a:r>
          </a:p>
          <a:p>
            <a:pPr marL="0" indent="0">
              <a:buNone/>
            </a:pPr>
            <a:r>
              <a:rPr lang="fr-FR" dirty="0" err="1" smtClean="0"/>
              <a:t>printf</a:t>
            </a:r>
            <a:r>
              <a:rPr lang="fr-FR" dirty="0"/>
              <a:t>("au </a:t>
            </a:r>
            <a:r>
              <a:rPr lang="fr-FR" dirty="0" smtClean="0"/>
              <a:t>revoir\n</a:t>
            </a:r>
            <a:r>
              <a:rPr lang="fr-FR" dirty="0"/>
              <a:t>"</a:t>
            </a:r>
            <a:r>
              <a:rPr lang="fr-FR" dirty="0" smtClean="0"/>
              <a:t>) 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return EXIT_SUCCESS;</a:t>
            </a:r>
          </a:p>
          <a:p>
            <a:pPr marL="0" indent="0">
              <a:buNone/>
            </a:pPr>
            <a:r>
              <a:rPr lang="fr-FR" dirty="0" smtClean="0"/>
              <a:t>}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68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3696</Words>
  <Application>Microsoft Macintosh PowerPoint</Application>
  <PresentationFormat>Présentation à l'écran (4:3)</PresentationFormat>
  <Paragraphs>954</Paragraphs>
  <Slides>53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5" baseType="lpstr">
      <vt:lpstr>Thème Office</vt:lpstr>
      <vt:lpstr>Graphique Microsoft Graph</vt:lpstr>
      <vt:lpstr>OpenMP www.openmp.org</vt:lpstr>
      <vt:lpstr>Hello world !</vt:lpstr>
      <vt:lpstr>Hello world !</vt:lpstr>
      <vt:lpstr>Hello world !</vt:lpstr>
      <vt:lpstr>Hello world !</vt:lpstr>
      <vt:lpstr>Hello world !</vt:lpstr>
      <vt:lpstr>Hello world !</vt:lpstr>
      <vt:lpstr>Parallélisme fork-join</vt:lpstr>
      <vt:lpstr>Hello world !</vt:lpstr>
      <vt:lpstr>Traduction en pthread</vt:lpstr>
      <vt:lpstr>Calcul en parallèle de Y[i] = f(T,i)  Pthread</vt:lpstr>
      <vt:lpstr>Calcul en parallèle de Y[i] = f(T,i)  OpenMP</vt:lpstr>
      <vt:lpstr>Calcul en parallèle de Y[i] = f(T,i)  distribution d’indices</vt:lpstr>
      <vt:lpstr>Calculer Y[i] = f^k(T,i)  pthread </vt:lpstr>
      <vt:lpstr>Calculer Y[i] = f^k(T,i)  OpenMP</vt:lpstr>
      <vt:lpstr>Calculer Y[i] = f^k(T,i)  OpenMP</vt:lpstr>
      <vt:lpstr>Calculer Y[i] = f^k(T,i)  OpenMP</vt:lpstr>
      <vt:lpstr>Calculer Y[i] = f^k(T,i)  OpenMP</vt:lpstr>
      <vt:lpstr>Calculer Y[i] = f^k(T,i)  OpenMP</vt:lpstr>
      <vt:lpstr>Calculer Y[i] = f^k(T,i)  OpenMP</vt:lpstr>
      <vt:lpstr>Calculer Y[i] = f^k(T,i) Pthread </vt:lpstr>
      <vt:lpstr>Calculer Y[i] = f^k(T,i)  OpenMP</vt:lpstr>
      <vt:lpstr>Calculer Y[i] = f^k(T,i)  OpenMP</vt:lpstr>
      <vt:lpstr>omp parallel </vt:lpstr>
      <vt:lpstr>omp for</vt:lpstr>
      <vt:lpstr>Schedule  (d’après sun)</vt:lpstr>
      <vt:lpstr>omp for collapse</vt:lpstr>
      <vt:lpstr>Paralléliser le jeu de la vie </vt:lpstr>
      <vt:lpstr>Paralléliser le jeu de la vie </vt:lpstr>
      <vt:lpstr>Paralléliser le jeu de la vie </vt:lpstr>
      <vt:lpstr>Paralléliser le jeu de la vie </vt:lpstr>
      <vt:lpstr>Critical vs atomic</vt:lpstr>
      <vt:lpstr>Paralléliser le jeu de la vie </vt:lpstr>
      <vt:lpstr>Paralléliser le jeu de la vie </vt:lpstr>
      <vt:lpstr>OpenMP détails sections</vt:lpstr>
      <vt:lpstr>OpenMP détails</vt:lpstr>
      <vt:lpstr>Parallélisme imbriqué</vt:lpstr>
      <vt:lpstr>Parallélisme imbriqué </vt:lpstr>
      <vt:lpstr>Parallélisme imbriqué  Qualité du support d’exécution</vt:lpstr>
      <vt:lpstr>Parallélisme imbriqué  le benchmark BT-MZ</vt:lpstr>
      <vt:lpstr>BT-MZ: Résultats expérimentaux</vt:lpstr>
      <vt:lpstr>Parallélisme imbriqué Diviser pour régner</vt:lpstr>
      <vt:lpstr>Parallélisme imbriqué Diviser pour régner</vt:lpstr>
      <vt:lpstr>Qsort http://wikis.sun.com/display/openmp </vt:lpstr>
      <vt:lpstr>Parallélisme imbriqué Diviser pour régner</vt:lpstr>
      <vt:lpstr>Exécution avec Cache</vt:lpstr>
      <vt:lpstr>Exécution avec Cache</vt:lpstr>
      <vt:lpstr>Exécution avec Cache</vt:lpstr>
      <vt:lpstr>Exécution avec Cache</vt:lpstr>
      <vt:lpstr>Exécution avec Cache</vt:lpstr>
      <vt:lpstr>Exécution avec Cache</vt:lpstr>
      <vt:lpstr>Exécution avec Cache</vt:lpstr>
      <vt:lpstr>MPU : Accélération sur 16 cœurs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OpenMP www.openmp.org</dc:title>
  <dc:creator>Pierre-André Wacrenier</dc:creator>
  <cp:lastModifiedBy>Pierre-André Wacrenier</cp:lastModifiedBy>
  <cp:revision>1</cp:revision>
  <dcterms:created xsi:type="dcterms:W3CDTF">2011-02-09T10:22:29Z</dcterms:created>
  <dcterms:modified xsi:type="dcterms:W3CDTF">2011-02-09T10:23:44Z</dcterms:modified>
</cp:coreProperties>
</file>