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7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BD42C1B-E1BC-C44B-B3BC-7024655DB7A3}"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31788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D42C1B-E1BC-C44B-B3BC-7024655DB7A3}"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58061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D42C1B-E1BC-C44B-B3BC-7024655DB7A3}"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398845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BD42C1B-E1BC-C44B-B3BC-7024655DB7A3}"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70409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BD42C1B-E1BC-C44B-B3BC-7024655DB7A3}"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9221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BD42C1B-E1BC-C44B-B3BC-7024655DB7A3}" type="datetimeFigureOut">
              <a:rPr lang="fr-FR" smtClean="0"/>
              <a:t>09/02/11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286733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BD42C1B-E1BC-C44B-B3BC-7024655DB7A3}" type="datetimeFigureOut">
              <a:rPr lang="fr-FR" smtClean="0"/>
              <a:t>09/02/11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91985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BD42C1B-E1BC-C44B-B3BC-7024655DB7A3}" type="datetimeFigureOut">
              <a:rPr lang="fr-FR" smtClean="0"/>
              <a:t>09/02/11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45530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D42C1B-E1BC-C44B-B3BC-7024655DB7A3}" type="datetimeFigureOut">
              <a:rPr lang="fr-FR" smtClean="0"/>
              <a:t>09/02/11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125909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BD42C1B-E1BC-C44B-B3BC-7024655DB7A3}" type="datetimeFigureOut">
              <a:rPr lang="fr-FR" smtClean="0"/>
              <a:t>09/02/11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412412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BD42C1B-E1BC-C44B-B3BC-7024655DB7A3}" type="datetimeFigureOut">
              <a:rPr lang="fr-FR" smtClean="0"/>
              <a:t>09/02/11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1FA531-9DDF-3540-9455-279F5EAD51FD}" type="slidenum">
              <a:rPr lang="fr-FR" smtClean="0"/>
              <a:t>‹#›</a:t>
            </a:fld>
            <a:endParaRPr lang="fr-FR"/>
          </a:p>
        </p:txBody>
      </p:sp>
    </p:spTree>
    <p:extLst>
      <p:ext uri="{BB962C8B-B14F-4D97-AF65-F5344CB8AC3E}">
        <p14:creationId xmlns:p14="http://schemas.microsoft.com/office/powerpoint/2010/main" val="3058484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42C1B-E1BC-C44B-B3BC-7024655DB7A3}" type="datetimeFigureOut">
              <a:rPr lang="fr-FR" smtClean="0"/>
              <a:t>09/02/11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FA531-9DDF-3540-9455-279F5EAD51FD}" type="slidenum">
              <a:rPr lang="fr-FR" smtClean="0"/>
              <a:t>‹#›</a:t>
            </a:fld>
            <a:endParaRPr lang="fr-FR"/>
          </a:p>
        </p:txBody>
      </p:sp>
    </p:spTree>
    <p:extLst>
      <p:ext uri="{BB962C8B-B14F-4D97-AF65-F5344CB8AC3E}">
        <p14:creationId xmlns:p14="http://schemas.microsoft.com/office/powerpoint/2010/main" val="399401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5" Type="http://schemas.openxmlformats.org/officeDocument/2006/relationships/oleObject" Target="../embeddings/oleObject2.bin"/><Relationship Id="rId6"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Introduction (1 cours)</a:t>
            </a:r>
            <a:endParaRPr lang="fr-FR" dirty="0"/>
          </a:p>
          <a:p>
            <a:pPr marL="0" indent="0">
              <a:buNone/>
            </a:pPr>
            <a:r>
              <a:rPr lang="fr-FR" dirty="0"/>
              <a:t> </a:t>
            </a:r>
          </a:p>
          <a:p>
            <a:r>
              <a:rPr lang="fr-FR" dirty="0" smtClean="0"/>
              <a:t>Approche </a:t>
            </a:r>
            <a:r>
              <a:rPr lang="fr-FR" dirty="0"/>
              <a:t>mémoire partagée </a:t>
            </a:r>
            <a:r>
              <a:rPr lang="fr-FR" dirty="0" smtClean="0"/>
              <a:t>(5 cours)</a:t>
            </a:r>
          </a:p>
          <a:p>
            <a:pPr lvl="1"/>
            <a:r>
              <a:rPr lang="fr-FR" dirty="0" smtClean="0"/>
              <a:t>programmation </a:t>
            </a:r>
            <a:r>
              <a:rPr lang="fr-FR" dirty="0"/>
              <a:t>(</a:t>
            </a:r>
            <a:r>
              <a:rPr lang="fr-FR" dirty="0" err="1"/>
              <a:t>pthreads</a:t>
            </a:r>
            <a:r>
              <a:rPr lang="fr-FR" dirty="0"/>
              <a:t>, </a:t>
            </a:r>
            <a:r>
              <a:rPr lang="fr-FR" dirty="0" err="1"/>
              <a:t>OpenMP</a:t>
            </a:r>
            <a:r>
              <a:rPr lang="fr-FR" dirty="0" smtClean="0"/>
              <a:t>)</a:t>
            </a:r>
          </a:p>
          <a:p>
            <a:pPr lvl="1"/>
            <a:r>
              <a:rPr lang="fr-FR" dirty="0" smtClean="0"/>
              <a:t>architecture </a:t>
            </a:r>
            <a:r>
              <a:rPr lang="fr-FR" dirty="0"/>
              <a:t>(processeur, cache, SMP, </a:t>
            </a:r>
            <a:r>
              <a:rPr lang="fr-FR" dirty="0" smtClean="0"/>
              <a:t>NUMA)</a:t>
            </a:r>
            <a:endParaRPr lang="fr-FR" dirty="0"/>
          </a:p>
          <a:p>
            <a:endParaRPr lang="fr-FR" dirty="0" smtClean="0"/>
          </a:p>
          <a:p>
            <a:r>
              <a:rPr lang="fr-FR" dirty="0"/>
              <a:t> </a:t>
            </a:r>
            <a:r>
              <a:rPr lang="fr-FR" dirty="0" smtClean="0"/>
              <a:t>Calcul sur carte graphique (3 cours)</a:t>
            </a:r>
          </a:p>
          <a:p>
            <a:pPr lvl="1"/>
            <a:r>
              <a:rPr lang="fr-FR" dirty="0" smtClean="0"/>
              <a:t>calcul vectoriel</a:t>
            </a:r>
          </a:p>
          <a:p>
            <a:pPr lvl="1"/>
            <a:r>
              <a:rPr lang="fr-FR" dirty="0"/>
              <a:t>a</a:t>
            </a:r>
            <a:r>
              <a:rPr lang="fr-FR" dirty="0" smtClean="0"/>
              <a:t>rchitecture des GPGPU</a:t>
            </a:r>
          </a:p>
          <a:p>
            <a:pPr lvl="1"/>
            <a:r>
              <a:rPr lang="fr-FR" dirty="0" smtClean="0"/>
              <a:t>Programmation (</a:t>
            </a:r>
            <a:r>
              <a:rPr lang="fr-FR" dirty="0" err="1" smtClean="0"/>
              <a:t>OpenCL</a:t>
            </a:r>
            <a:r>
              <a:rPr lang="fr-FR" dirty="0" smtClean="0"/>
              <a:t>, CUDA)</a:t>
            </a:r>
            <a:endParaRPr lang="fr-FR" dirty="0"/>
          </a:p>
          <a:p>
            <a:endParaRPr lang="fr-FR" dirty="0" smtClean="0"/>
          </a:p>
          <a:p>
            <a:r>
              <a:rPr lang="fr-FR" dirty="0" smtClean="0"/>
              <a:t>Approche </a:t>
            </a:r>
            <a:r>
              <a:rPr lang="fr-FR" dirty="0"/>
              <a:t>mémoire distribuée </a:t>
            </a:r>
            <a:r>
              <a:rPr lang="fr-FR" dirty="0" smtClean="0"/>
              <a:t>(2 cours)</a:t>
            </a:r>
            <a:endParaRPr lang="fr-FR" dirty="0"/>
          </a:p>
          <a:p>
            <a:pPr lvl="1"/>
            <a:r>
              <a:rPr lang="fr-FR" dirty="0" smtClean="0"/>
              <a:t>programmation </a:t>
            </a:r>
            <a:r>
              <a:rPr lang="fr-FR" dirty="0"/>
              <a:t>(MPI)</a:t>
            </a:r>
          </a:p>
          <a:p>
            <a:pPr lvl="1"/>
            <a:r>
              <a:rPr lang="fr-FR" dirty="0" smtClean="0"/>
              <a:t>architectures </a:t>
            </a:r>
            <a:r>
              <a:rPr lang="fr-FR" dirty="0"/>
              <a:t>(cluster, MPP, réseaux rapides</a:t>
            </a:r>
            <a:r>
              <a:rPr lang="fr-FR" dirty="0" smtClean="0"/>
              <a:t>)</a:t>
            </a:r>
            <a:endParaRPr lang="fr-FR" dirty="0"/>
          </a:p>
          <a:p>
            <a:pPr lvl="1"/>
            <a:r>
              <a:rPr lang="fr-FR" dirty="0" smtClean="0"/>
              <a:t>approche </a:t>
            </a:r>
            <a:r>
              <a:rPr lang="fr-FR" dirty="0"/>
              <a:t>mixte (MPI + thread)</a:t>
            </a:r>
          </a:p>
          <a:p>
            <a:pPr marL="0" indent="0">
              <a:buNone/>
            </a:pPr>
            <a:endParaRPr lang="fr-FR" dirty="0"/>
          </a:p>
          <a:p>
            <a:r>
              <a:rPr lang="fr-FR" dirty="0"/>
              <a:t>M</a:t>
            </a:r>
            <a:r>
              <a:rPr lang="fr-FR" dirty="0" smtClean="0"/>
              <a:t>émoire </a:t>
            </a:r>
            <a:r>
              <a:rPr lang="fr-FR" dirty="0"/>
              <a:t>virtuellement </a:t>
            </a:r>
            <a:r>
              <a:rPr lang="fr-FR" dirty="0" smtClean="0"/>
              <a:t>partagée (1 cours)</a:t>
            </a:r>
          </a:p>
        </p:txBody>
      </p:sp>
      <p:sp>
        <p:nvSpPr>
          <p:cNvPr id="4" name="Rectangle 21"/>
          <p:cNvSpPr>
            <a:spLocks noChangeArrowheads="1"/>
          </p:cNvSpPr>
          <p:nvPr/>
        </p:nvSpPr>
        <p:spPr bwMode="auto">
          <a:xfrm>
            <a:off x="5535049" y="1828800"/>
            <a:ext cx="1295400" cy="1098550"/>
          </a:xfrm>
          <a:prstGeom prst="rect">
            <a:avLst/>
          </a:prstGeom>
          <a:solidFill>
            <a:srgbClr val="FFD320"/>
          </a:solidFill>
          <a:ln w="9525">
            <a:solidFill>
              <a:srgbClr val="000000"/>
            </a:solidFill>
            <a:round/>
            <a:headEnd/>
            <a:tailEnd/>
          </a:ln>
          <a:effectLst>
            <a:outerShdw blurRad="63500" dist="152735" dir="2700000" algn="ctr" rotWithShape="0">
              <a:srgbClr val="808080"/>
            </a:outerShdw>
          </a:effectLst>
        </p:spPr>
        <p:txBody>
          <a:bodyPr wrap="none" anchor="ctr">
            <a:prstTxWarp prst="textNoShape">
              <a:avLst/>
            </a:prstTxWarp>
          </a:bodyPr>
          <a:lstStyle/>
          <a:p>
            <a:pPr fontAlgn="auto">
              <a:spcBef>
                <a:spcPts val="0"/>
              </a:spcBef>
              <a:spcAft>
                <a:spcPts val="0"/>
              </a:spcAft>
              <a:buFont typeface="Wingdings" charset="2"/>
              <a:buNone/>
              <a:defRPr/>
            </a:pPr>
            <a:endParaRPr lang="fr-FR">
              <a:ea typeface="+mn-ea"/>
              <a:cs typeface="+mn-cs"/>
            </a:endParaRPr>
          </a:p>
        </p:txBody>
      </p:sp>
      <p:sp>
        <p:nvSpPr>
          <p:cNvPr id="5" name="Rectangle 22"/>
          <p:cNvSpPr>
            <a:spLocks noChangeArrowheads="1"/>
          </p:cNvSpPr>
          <p:nvPr/>
        </p:nvSpPr>
        <p:spPr bwMode="auto">
          <a:xfrm>
            <a:off x="6074799" y="3044825"/>
            <a:ext cx="557213" cy="530225"/>
          </a:xfrm>
          <a:prstGeom prst="rect">
            <a:avLst/>
          </a:prstGeom>
          <a:solidFill>
            <a:srgbClr val="47B8B8"/>
          </a:solidFill>
          <a:ln w="9525">
            <a:solidFill>
              <a:srgbClr val="000000"/>
            </a:solidFill>
            <a:round/>
            <a:headEnd/>
            <a:tailEnd/>
          </a:ln>
          <a:effectLst>
            <a:outerShdw blurRad="63500" dist="152735" dir="2700000" algn="ctr" rotWithShape="0">
              <a:srgbClr val="808080"/>
            </a:outerShdw>
          </a:effectLst>
        </p:spPr>
        <p:txBody>
          <a:bodyPr wrap="none" lIns="90000" tIns="45000" rIns="90000" bIns="45000" anchor="ctr">
            <a:prstTxWarp prst="textNoShape">
              <a:avLst/>
            </a:prstTxWarp>
          </a:bodyPr>
          <a:lstStyle/>
          <a:p>
            <a:pPr algn="ctr" fontAlgn="auto">
              <a:spcBef>
                <a:spcPts val="0"/>
              </a:spcBef>
              <a:spcAft>
                <a:spcPts val="0"/>
              </a:spcAft>
              <a:buFont typeface="Wingdings" charset="2"/>
              <a:buNone/>
              <a:defRPr/>
            </a:pPr>
            <a:r>
              <a:rPr lang="en-US">
                <a:solidFill>
                  <a:srgbClr val="000000"/>
                </a:solidFill>
                <a:ea typeface="+mn-ea"/>
                <a:cs typeface="+mn-cs"/>
              </a:rPr>
              <a:t>M.</a:t>
            </a:r>
          </a:p>
        </p:txBody>
      </p:sp>
      <p:sp>
        <p:nvSpPr>
          <p:cNvPr id="6" name="Oval 23"/>
          <p:cNvSpPr>
            <a:spLocks noChangeArrowheads="1"/>
          </p:cNvSpPr>
          <p:nvPr/>
        </p:nvSpPr>
        <p:spPr bwMode="auto">
          <a:xfrm>
            <a:off x="5606487" y="2405062"/>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CPU</a:t>
            </a:r>
          </a:p>
        </p:txBody>
      </p:sp>
      <p:sp>
        <p:nvSpPr>
          <p:cNvPr id="7" name="Oval 24"/>
          <p:cNvSpPr>
            <a:spLocks noChangeArrowheads="1"/>
          </p:cNvSpPr>
          <p:nvPr/>
        </p:nvSpPr>
        <p:spPr bwMode="auto">
          <a:xfrm>
            <a:off x="5606487" y="1865312"/>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dirty="0">
                <a:solidFill>
                  <a:srgbClr val="000000"/>
                </a:solidFill>
              </a:rPr>
              <a:t>CPU</a:t>
            </a:r>
          </a:p>
        </p:txBody>
      </p:sp>
      <p:sp>
        <p:nvSpPr>
          <p:cNvPr id="8" name="Oval 25"/>
          <p:cNvSpPr>
            <a:spLocks noChangeArrowheads="1"/>
          </p:cNvSpPr>
          <p:nvPr/>
        </p:nvSpPr>
        <p:spPr bwMode="auto">
          <a:xfrm>
            <a:off x="6219262" y="2405062"/>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CPU</a:t>
            </a:r>
          </a:p>
        </p:txBody>
      </p:sp>
      <p:sp>
        <p:nvSpPr>
          <p:cNvPr id="9" name="Oval 26"/>
          <p:cNvSpPr>
            <a:spLocks noChangeArrowheads="1"/>
          </p:cNvSpPr>
          <p:nvPr/>
        </p:nvSpPr>
        <p:spPr bwMode="auto">
          <a:xfrm>
            <a:off x="6219262" y="1868487"/>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CPU</a:t>
            </a:r>
          </a:p>
        </p:txBody>
      </p:sp>
      <p:sp>
        <p:nvSpPr>
          <p:cNvPr id="10" name="Line 27"/>
          <p:cNvSpPr>
            <a:spLocks noChangeShapeType="1"/>
          </p:cNvSpPr>
          <p:nvPr/>
        </p:nvSpPr>
        <p:spPr bwMode="auto">
          <a:xfrm flipH="1">
            <a:off x="7084448" y="1865312"/>
            <a:ext cx="0" cy="2715816"/>
          </a:xfrm>
          <a:prstGeom prst="line">
            <a:avLst/>
          </a:prstGeom>
          <a:noFill/>
          <a:ln w="36000">
            <a:solidFill>
              <a:srgbClr val="000000"/>
            </a:solidFill>
            <a:round/>
            <a:headEnd/>
            <a:tailEnd/>
          </a:ln>
        </p:spPr>
        <p:txBody>
          <a:bodyPr>
            <a:prstTxWarp prst="textNoShape">
              <a:avLst/>
            </a:prstTxWarp>
          </a:bodyPr>
          <a:lstStyle/>
          <a:p>
            <a:endParaRPr lang="en-US"/>
          </a:p>
        </p:txBody>
      </p:sp>
      <p:sp>
        <p:nvSpPr>
          <p:cNvPr id="11" name="Line 28"/>
          <p:cNvSpPr>
            <a:spLocks noChangeShapeType="1"/>
          </p:cNvSpPr>
          <p:nvPr/>
        </p:nvSpPr>
        <p:spPr bwMode="auto">
          <a:xfrm>
            <a:off x="6830449" y="2370137"/>
            <a:ext cx="233363" cy="1588"/>
          </a:xfrm>
          <a:prstGeom prst="line">
            <a:avLst/>
          </a:prstGeom>
          <a:noFill/>
          <a:ln w="36000">
            <a:solidFill>
              <a:srgbClr val="000000"/>
            </a:solidFill>
            <a:round/>
            <a:headEnd/>
            <a:tailEnd/>
          </a:ln>
        </p:spPr>
        <p:txBody>
          <a:bodyPr>
            <a:prstTxWarp prst="textNoShape">
              <a:avLst/>
            </a:prstTxWarp>
          </a:bodyPr>
          <a:lstStyle/>
          <a:p>
            <a:endParaRPr lang="en-US"/>
          </a:p>
        </p:txBody>
      </p:sp>
      <p:sp>
        <p:nvSpPr>
          <p:cNvPr id="12" name="Line 29"/>
          <p:cNvSpPr>
            <a:spLocks noChangeShapeType="1"/>
          </p:cNvSpPr>
          <p:nvPr/>
        </p:nvSpPr>
        <p:spPr bwMode="auto">
          <a:xfrm flipV="1">
            <a:off x="6300193" y="2927350"/>
            <a:ext cx="0" cy="117476"/>
          </a:xfrm>
          <a:prstGeom prst="line">
            <a:avLst/>
          </a:prstGeom>
          <a:noFill/>
          <a:ln w="36000">
            <a:solidFill>
              <a:srgbClr val="000000"/>
            </a:solidFill>
            <a:round/>
            <a:headEnd/>
            <a:tailEnd/>
          </a:ln>
        </p:spPr>
        <p:txBody>
          <a:bodyPr>
            <a:prstTxWarp prst="textNoShape">
              <a:avLst/>
            </a:prstTxWarp>
          </a:bodyPr>
          <a:lstStyle/>
          <a:p>
            <a:endParaRPr lang="en-US"/>
          </a:p>
        </p:txBody>
      </p:sp>
      <p:sp>
        <p:nvSpPr>
          <p:cNvPr id="13" name="Line 30"/>
          <p:cNvSpPr>
            <a:spLocks noChangeShapeType="1"/>
          </p:cNvSpPr>
          <p:nvPr/>
        </p:nvSpPr>
        <p:spPr bwMode="auto">
          <a:xfrm>
            <a:off x="7082862" y="3089275"/>
            <a:ext cx="252412" cy="1587"/>
          </a:xfrm>
          <a:prstGeom prst="line">
            <a:avLst/>
          </a:prstGeom>
          <a:noFill/>
          <a:ln w="36000">
            <a:solidFill>
              <a:srgbClr val="000000"/>
            </a:solidFill>
            <a:round/>
            <a:headEnd/>
            <a:tailEnd/>
          </a:ln>
        </p:spPr>
        <p:txBody>
          <a:bodyPr>
            <a:prstTxWarp prst="textNoShape">
              <a:avLst/>
            </a:prstTxWarp>
          </a:bodyPr>
          <a:lstStyle/>
          <a:p>
            <a:endParaRPr lang="en-US"/>
          </a:p>
        </p:txBody>
      </p:sp>
      <p:sp>
        <p:nvSpPr>
          <p:cNvPr id="14" name="Line 31"/>
          <p:cNvSpPr>
            <a:spLocks noChangeShapeType="1"/>
          </p:cNvSpPr>
          <p:nvPr/>
        </p:nvSpPr>
        <p:spPr bwMode="auto">
          <a:xfrm>
            <a:off x="7082862" y="2225675"/>
            <a:ext cx="215900" cy="1587"/>
          </a:xfrm>
          <a:prstGeom prst="line">
            <a:avLst/>
          </a:prstGeom>
          <a:noFill/>
          <a:ln w="36000">
            <a:solidFill>
              <a:srgbClr val="000000"/>
            </a:solidFill>
            <a:round/>
            <a:headEnd/>
            <a:tailEnd/>
          </a:ln>
        </p:spPr>
        <p:txBody>
          <a:bodyPr>
            <a:prstTxWarp prst="textNoShape">
              <a:avLst/>
            </a:prstTxWarp>
          </a:bodyPr>
          <a:lstStyle/>
          <a:p>
            <a:endParaRPr lang="en-US"/>
          </a:p>
        </p:txBody>
      </p:sp>
      <p:sp>
        <p:nvSpPr>
          <p:cNvPr id="15" name="Rectangle 32"/>
          <p:cNvSpPr>
            <a:spLocks noChangeArrowheads="1"/>
          </p:cNvSpPr>
          <p:nvPr/>
        </p:nvSpPr>
        <p:spPr bwMode="auto">
          <a:xfrm>
            <a:off x="7335274" y="1906588"/>
            <a:ext cx="1206500" cy="630237"/>
          </a:xfrm>
          <a:prstGeom prst="rect">
            <a:avLst/>
          </a:prstGeom>
          <a:solidFill>
            <a:srgbClr val="99CCFF"/>
          </a:solidFill>
          <a:ln w="9525">
            <a:solidFill>
              <a:srgbClr val="000000"/>
            </a:solidFill>
            <a:round/>
            <a:headEnd/>
            <a:tailEnd/>
          </a:ln>
          <a:effectLst>
            <a:outerShdw blurRad="63500" dist="152735" dir="2700000" algn="ctr" rotWithShape="0">
              <a:srgbClr val="808080"/>
            </a:outerShdw>
          </a:effectLst>
        </p:spPr>
        <p:txBody>
          <a:bodyPr wrap="none" anchor="ctr">
            <a:prstTxWarp prst="textNoShape">
              <a:avLst/>
            </a:prstTxWarp>
          </a:bodyPr>
          <a:lstStyle/>
          <a:p>
            <a:pPr fontAlgn="auto">
              <a:spcBef>
                <a:spcPts val="0"/>
              </a:spcBef>
              <a:spcAft>
                <a:spcPts val="0"/>
              </a:spcAft>
              <a:buFont typeface="Wingdings" charset="2"/>
              <a:buNone/>
              <a:defRPr/>
            </a:pPr>
            <a:endParaRPr lang="fr-FR">
              <a:ea typeface="+mn-ea"/>
              <a:cs typeface="+mn-cs"/>
            </a:endParaRPr>
          </a:p>
        </p:txBody>
      </p:sp>
      <p:sp>
        <p:nvSpPr>
          <p:cNvPr id="16" name="Rectangle 33"/>
          <p:cNvSpPr>
            <a:spLocks noChangeArrowheads="1"/>
          </p:cNvSpPr>
          <p:nvPr/>
        </p:nvSpPr>
        <p:spPr bwMode="auto">
          <a:xfrm>
            <a:off x="8036949" y="2009775"/>
            <a:ext cx="407988" cy="377825"/>
          </a:xfrm>
          <a:prstGeom prst="rect">
            <a:avLst/>
          </a:prstGeom>
          <a:solidFill>
            <a:srgbClr val="47B8B8"/>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M.</a:t>
            </a:r>
          </a:p>
        </p:txBody>
      </p:sp>
      <p:sp>
        <p:nvSpPr>
          <p:cNvPr id="17" name="Oval 34"/>
          <p:cNvSpPr>
            <a:spLocks noChangeArrowheads="1"/>
          </p:cNvSpPr>
          <p:nvPr/>
        </p:nvSpPr>
        <p:spPr bwMode="auto">
          <a:xfrm>
            <a:off x="7409887" y="1960562"/>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dirty="0">
                <a:solidFill>
                  <a:srgbClr val="000000"/>
                </a:solidFill>
              </a:rPr>
              <a:t>GPU</a:t>
            </a:r>
          </a:p>
        </p:txBody>
      </p:sp>
      <p:sp>
        <p:nvSpPr>
          <p:cNvPr id="18" name="Rectangle 35"/>
          <p:cNvSpPr>
            <a:spLocks noChangeArrowheads="1"/>
          </p:cNvSpPr>
          <p:nvPr/>
        </p:nvSpPr>
        <p:spPr bwMode="auto">
          <a:xfrm>
            <a:off x="7335274" y="2728913"/>
            <a:ext cx="1206500" cy="630237"/>
          </a:xfrm>
          <a:prstGeom prst="rect">
            <a:avLst/>
          </a:prstGeom>
          <a:solidFill>
            <a:srgbClr val="99CCFF"/>
          </a:solidFill>
          <a:ln w="9525">
            <a:solidFill>
              <a:srgbClr val="000000"/>
            </a:solidFill>
            <a:round/>
            <a:headEnd/>
            <a:tailEnd/>
          </a:ln>
          <a:effectLst>
            <a:outerShdw blurRad="63500" dist="152735" dir="2700000" algn="ctr" rotWithShape="0">
              <a:srgbClr val="808080"/>
            </a:outerShdw>
          </a:effectLst>
        </p:spPr>
        <p:txBody>
          <a:bodyPr wrap="none" anchor="ctr">
            <a:prstTxWarp prst="textNoShape">
              <a:avLst/>
            </a:prstTxWarp>
          </a:bodyPr>
          <a:lstStyle/>
          <a:p>
            <a:pPr fontAlgn="auto">
              <a:spcBef>
                <a:spcPts val="0"/>
              </a:spcBef>
              <a:spcAft>
                <a:spcPts val="0"/>
              </a:spcAft>
              <a:buFont typeface="Wingdings" charset="2"/>
              <a:buNone/>
              <a:defRPr/>
            </a:pPr>
            <a:endParaRPr lang="fr-FR">
              <a:ea typeface="+mn-ea"/>
              <a:cs typeface="+mn-cs"/>
            </a:endParaRPr>
          </a:p>
        </p:txBody>
      </p:sp>
      <p:sp>
        <p:nvSpPr>
          <p:cNvPr id="19" name="Rectangle 36"/>
          <p:cNvSpPr>
            <a:spLocks noChangeArrowheads="1"/>
          </p:cNvSpPr>
          <p:nvPr/>
        </p:nvSpPr>
        <p:spPr bwMode="auto">
          <a:xfrm>
            <a:off x="8036949" y="2832100"/>
            <a:ext cx="407988" cy="377825"/>
          </a:xfrm>
          <a:prstGeom prst="rect">
            <a:avLst/>
          </a:prstGeom>
          <a:solidFill>
            <a:srgbClr val="47B8B8"/>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M.</a:t>
            </a:r>
          </a:p>
        </p:txBody>
      </p:sp>
      <p:sp>
        <p:nvSpPr>
          <p:cNvPr id="20" name="Oval 37"/>
          <p:cNvSpPr>
            <a:spLocks noChangeArrowheads="1"/>
          </p:cNvSpPr>
          <p:nvPr/>
        </p:nvSpPr>
        <p:spPr bwMode="auto">
          <a:xfrm>
            <a:off x="7409887" y="2782887"/>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GPU</a:t>
            </a:r>
          </a:p>
        </p:txBody>
      </p:sp>
      <p:sp>
        <p:nvSpPr>
          <p:cNvPr id="21" name="Rectangle 38"/>
          <p:cNvSpPr>
            <a:spLocks noChangeArrowheads="1"/>
          </p:cNvSpPr>
          <p:nvPr/>
        </p:nvSpPr>
        <p:spPr bwMode="auto">
          <a:xfrm>
            <a:off x="5535049" y="3790950"/>
            <a:ext cx="1295400" cy="1098550"/>
          </a:xfrm>
          <a:prstGeom prst="rect">
            <a:avLst/>
          </a:prstGeom>
          <a:solidFill>
            <a:srgbClr val="FFD320"/>
          </a:solidFill>
          <a:ln w="9525">
            <a:solidFill>
              <a:srgbClr val="000000"/>
            </a:solidFill>
            <a:round/>
            <a:headEnd/>
            <a:tailEnd/>
          </a:ln>
          <a:effectLst>
            <a:outerShdw blurRad="63500" dist="152735" dir="2700000" algn="ctr" rotWithShape="0">
              <a:srgbClr val="808080"/>
            </a:outerShdw>
          </a:effectLst>
        </p:spPr>
        <p:txBody>
          <a:bodyPr wrap="none" anchor="ctr">
            <a:prstTxWarp prst="textNoShape">
              <a:avLst/>
            </a:prstTxWarp>
          </a:bodyPr>
          <a:lstStyle/>
          <a:p>
            <a:pPr fontAlgn="auto">
              <a:spcBef>
                <a:spcPts val="0"/>
              </a:spcBef>
              <a:spcAft>
                <a:spcPts val="0"/>
              </a:spcAft>
              <a:buFont typeface="Wingdings" charset="2"/>
              <a:buNone/>
              <a:defRPr/>
            </a:pPr>
            <a:endParaRPr lang="fr-FR">
              <a:ea typeface="+mn-ea"/>
              <a:cs typeface="+mn-cs"/>
            </a:endParaRPr>
          </a:p>
        </p:txBody>
      </p:sp>
      <p:sp>
        <p:nvSpPr>
          <p:cNvPr id="22" name="Oval 39"/>
          <p:cNvSpPr>
            <a:spLocks noChangeArrowheads="1"/>
          </p:cNvSpPr>
          <p:nvPr/>
        </p:nvSpPr>
        <p:spPr bwMode="auto">
          <a:xfrm>
            <a:off x="5606487" y="4367213"/>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CPU</a:t>
            </a:r>
          </a:p>
        </p:txBody>
      </p:sp>
      <p:sp>
        <p:nvSpPr>
          <p:cNvPr id="23" name="Oval 40"/>
          <p:cNvSpPr>
            <a:spLocks noChangeArrowheads="1"/>
          </p:cNvSpPr>
          <p:nvPr/>
        </p:nvSpPr>
        <p:spPr bwMode="auto">
          <a:xfrm>
            <a:off x="5606487" y="3827463"/>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CPU</a:t>
            </a:r>
          </a:p>
        </p:txBody>
      </p:sp>
      <p:sp>
        <p:nvSpPr>
          <p:cNvPr id="24" name="Oval 41"/>
          <p:cNvSpPr>
            <a:spLocks noChangeArrowheads="1"/>
          </p:cNvSpPr>
          <p:nvPr/>
        </p:nvSpPr>
        <p:spPr bwMode="auto">
          <a:xfrm>
            <a:off x="6219262" y="4367213"/>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CPU</a:t>
            </a:r>
          </a:p>
        </p:txBody>
      </p:sp>
      <p:sp>
        <p:nvSpPr>
          <p:cNvPr id="25" name="Oval 42"/>
          <p:cNvSpPr>
            <a:spLocks noChangeArrowheads="1"/>
          </p:cNvSpPr>
          <p:nvPr/>
        </p:nvSpPr>
        <p:spPr bwMode="auto">
          <a:xfrm>
            <a:off x="6219262" y="3830638"/>
            <a:ext cx="557212" cy="471488"/>
          </a:xfrm>
          <a:prstGeom prst="ellipse">
            <a:avLst/>
          </a:prstGeom>
          <a:solidFill>
            <a:srgbClr val="FF950E"/>
          </a:solidFill>
          <a:ln w="9525">
            <a:solidFill>
              <a:srgbClr val="000000"/>
            </a:solidFill>
            <a:round/>
            <a:headEnd/>
            <a:tailEnd/>
          </a:ln>
        </p:spPr>
        <p:txBody>
          <a:bodyPr wrap="none" lIns="90000" tIns="45000" rIns="90000" bIns="45000" anchor="ctr">
            <a:prstTxWarp prst="textNoShape">
              <a:avLst/>
            </a:prstTxWarp>
          </a:bodyPr>
          <a:lstStyle/>
          <a:p>
            <a:pPr algn="ctr"/>
            <a:r>
              <a:rPr lang="en-US">
                <a:solidFill>
                  <a:srgbClr val="000000"/>
                </a:solidFill>
              </a:rPr>
              <a:t>CPU</a:t>
            </a:r>
          </a:p>
        </p:txBody>
      </p:sp>
      <p:sp>
        <p:nvSpPr>
          <p:cNvPr id="26" name="Line 43"/>
          <p:cNvSpPr>
            <a:spLocks noChangeShapeType="1"/>
          </p:cNvSpPr>
          <p:nvPr/>
        </p:nvSpPr>
        <p:spPr bwMode="auto">
          <a:xfrm>
            <a:off x="6830449" y="4330701"/>
            <a:ext cx="233363" cy="1587"/>
          </a:xfrm>
          <a:prstGeom prst="line">
            <a:avLst/>
          </a:prstGeom>
          <a:noFill/>
          <a:ln w="36000">
            <a:solidFill>
              <a:srgbClr val="000000"/>
            </a:solidFill>
            <a:round/>
            <a:headEnd/>
            <a:tailEnd/>
          </a:ln>
        </p:spPr>
        <p:txBody>
          <a:bodyPr>
            <a:prstTxWarp prst="textNoShape">
              <a:avLst/>
            </a:prstTxWarp>
          </a:bodyPr>
          <a:lstStyle/>
          <a:p>
            <a:endParaRPr lang="en-US"/>
          </a:p>
        </p:txBody>
      </p:sp>
      <p:sp>
        <p:nvSpPr>
          <p:cNvPr id="27" name="Rectangle 64"/>
          <p:cNvSpPr>
            <a:spLocks noChangeArrowheads="1"/>
          </p:cNvSpPr>
          <p:nvPr/>
        </p:nvSpPr>
        <p:spPr bwMode="auto">
          <a:xfrm>
            <a:off x="6095437" y="5024438"/>
            <a:ext cx="557212" cy="530225"/>
          </a:xfrm>
          <a:prstGeom prst="rect">
            <a:avLst/>
          </a:prstGeom>
          <a:solidFill>
            <a:srgbClr val="47B8B8"/>
          </a:solidFill>
          <a:ln w="9525">
            <a:solidFill>
              <a:srgbClr val="000000"/>
            </a:solidFill>
            <a:round/>
            <a:headEnd/>
            <a:tailEnd/>
          </a:ln>
          <a:effectLst>
            <a:outerShdw blurRad="63500" dist="152735" dir="2700000" algn="ctr" rotWithShape="0">
              <a:srgbClr val="808080"/>
            </a:outerShdw>
          </a:effectLst>
        </p:spPr>
        <p:txBody>
          <a:bodyPr wrap="none" lIns="90000" tIns="45000" rIns="90000" bIns="45000" anchor="ctr">
            <a:prstTxWarp prst="textNoShape">
              <a:avLst/>
            </a:prstTxWarp>
          </a:bodyPr>
          <a:lstStyle/>
          <a:p>
            <a:pPr algn="ctr" fontAlgn="auto">
              <a:spcBef>
                <a:spcPts val="0"/>
              </a:spcBef>
              <a:spcAft>
                <a:spcPts val="0"/>
              </a:spcAft>
              <a:buFont typeface="Wingdings" charset="2"/>
              <a:buNone/>
              <a:defRPr/>
            </a:pPr>
            <a:r>
              <a:rPr lang="en-US">
                <a:solidFill>
                  <a:srgbClr val="000000"/>
                </a:solidFill>
                <a:ea typeface="+mn-ea"/>
                <a:cs typeface="+mn-cs"/>
              </a:rPr>
              <a:t>M.</a:t>
            </a:r>
          </a:p>
        </p:txBody>
      </p:sp>
      <p:sp>
        <p:nvSpPr>
          <p:cNvPr id="28" name="Line 65"/>
          <p:cNvSpPr>
            <a:spLocks noChangeShapeType="1"/>
          </p:cNvSpPr>
          <p:nvPr/>
        </p:nvSpPr>
        <p:spPr bwMode="auto">
          <a:xfrm flipV="1">
            <a:off x="6372201" y="4889501"/>
            <a:ext cx="0" cy="134938"/>
          </a:xfrm>
          <a:prstGeom prst="line">
            <a:avLst/>
          </a:prstGeom>
          <a:noFill/>
          <a:ln w="36000">
            <a:solidFill>
              <a:srgbClr val="00000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375502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Modélisation météorologique</a:t>
            </a:r>
            <a:endParaRPr lang="fr-FR" dirty="0"/>
          </a:p>
        </p:txBody>
      </p:sp>
      <p:sp>
        <p:nvSpPr>
          <p:cNvPr id="4" name="Espace réservé du contenu 3"/>
          <p:cNvSpPr>
            <a:spLocks noGrp="1"/>
          </p:cNvSpPr>
          <p:nvPr>
            <p:ph sz="half" idx="2"/>
          </p:nvPr>
        </p:nvSpPr>
        <p:spPr>
          <a:xfrm>
            <a:off x="4269677" y="1600200"/>
            <a:ext cx="4417123" cy="4525963"/>
          </a:xfrm>
        </p:spPr>
        <p:txBody>
          <a:bodyPr>
            <a:normAutofit/>
          </a:bodyPr>
          <a:lstStyle/>
          <a:p>
            <a:pPr marL="0" indent="0">
              <a:buNone/>
            </a:pPr>
            <a:r>
              <a:rPr lang="fr-FR" sz="2400" dirty="0" smtClean="0"/>
              <a:t>1 pas de calcul coûte</a:t>
            </a:r>
            <a:r>
              <a:rPr lang="fr-FR" sz="2400" i="1" dirty="0" smtClean="0"/>
              <a:t> </a:t>
            </a:r>
            <a:r>
              <a:rPr lang="fr-FR" sz="2400" i="1" dirty="0"/>
              <a:t>5.10^</a:t>
            </a:r>
            <a:r>
              <a:rPr lang="fr-FR" sz="2400" i="1" dirty="0" smtClean="0"/>
              <a:t>11 flop</a:t>
            </a:r>
            <a:endParaRPr lang="fr-FR" sz="2400" dirty="0"/>
          </a:p>
          <a:p>
            <a:pPr marL="0" indent="0">
              <a:buNone/>
            </a:pPr>
            <a:endParaRPr lang="fr-FR" sz="2000" dirty="0"/>
          </a:p>
          <a:p>
            <a:pPr marL="0" indent="0">
              <a:buNone/>
            </a:pPr>
            <a:r>
              <a:rPr lang="fr-FR" sz="2400" dirty="0" smtClean="0"/>
              <a:t>Besoin d’une simulation:</a:t>
            </a:r>
          </a:p>
          <a:p>
            <a:pPr lvl="1"/>
            <a:r>
              <a:rPr lang="fr-FR" sz="2000" dirty="0" smtClean="0"/>
              <a:t>Temps réel : 1 pas en 60s </a:t>
            </a:r>
          </a:p>
          <a:p>
            <a:pPr lvl="2"/>
            <a:r>
              <a:rPr lang="fr-FR" sz="1600" i="1" dirty="0" smtClean="0"/>
              <a:t>5.10^11 / 60 = 8 </a:t>
            </a:r>
            <a:r>
              <a:rPr lang="fr-FR" sz="1600" i="1" dirty="0" err="1" smtClean="0"/>
              <a:t>Gflop</a:t>
            </a:r>
            <a:r>
              <a:rPr lang="fr-FR" sz="1600" i="1" dirty="0" smtClean="0"/>
              <a:t>/s = 1 </a:t>
            </a:r>
            <a:r>
              <a:rPr lang="fr-FR" sz="1600" i="1" dirty="0" err="1" smtClean="0"/>
              <a:t>coeur</a:t>
            </a:r>
            <a:endParaRPr lang="fr-FR" sz="1600" i="1" dirty="0" smtClean="0"/>
          </a:p>
          <a:p>
            <a:pPr lvl="1"/>
            <a:r>
              <a:rPr lang="fr-FR" sz="2000" dirty="0" smtClean="0"/>
              <a:t>Prévision : 7 jours en 24h</a:t>
            </a:r>
            <a:r>
              <a:rPr lang="fr-FR" sz="2000" i="1" dirty="0" smtClean="0"/>
              <a:t> </a:t>
            </a:r>
          </a:p>
          <a:p>
            <a:pPr lvl="2"/>
            <a:r>
              <a:rPr lang="fr-FR" sz="1600" dirty="0" smtClean="0"/>
              <a:t>7 * 8 = 56 </a:t>
            </a:r>
            <a:r>
              <a:rPr lang="fr-FR" sz="1600" dirty="0" err="1" smtClean="0"/>
              <a:t>Gflop</a:t>
            </a:r>
            <a:r>
              <a:rPr lang="fr-FR" sz="1600" dirty="0" smtClean="0"/>
              <a:t>/s  = 1 processeur</a:t>
            </a:r>
          </a:p>
          <a:p>
            <a:pPr lvl="1"/>
            <a:r>
              <a:rPr lang="fr-FR" sz="2000" dirty="0"/>
              <a:t>climatologie : 50 ans en 30 jours </a:t>
            </a:r>
          </a:p>
          <a:p>
            <a:pPr lvl="2"/>
            <a:r>
              <a:rPr lang="fr-FR" sz="1600" dirty="0" smtClean="0"/>
              <a:t>4,8 </a:t>
            </a:r>
            <a:r>
              <a:rPr lang="fr-FR" sz="1600" dirty="0" err="1"/>
              <a:t>Tflop</a:t>
            </a:r>
            <a:r>
              <a:rPr lang="fr-FR" sz="1600" dirty="0"/>
              <a:t>/</a:t>
            </a:r>
            <a:r>
              <a:rPr lang="fr-FR" sz="1600" dirty="0" smtClean="0"/>
              <a:t>s = 60 processeurs</a:t>
            </a:r>
            <a:endParaRPr lang="fr-FR" sz="1600" dirty="0"/>
          </a:p>
          <a:p>
            <a:pPr lvl="3"/>
            <a:endParaRPr lang="fr-FR" sz="1400" dirty="0"/>
          </a:p>
        </p:txBody>
      </p:sp>
      <p:sp>
        <p:nvSpPr>
          <p:cNvPr id="3" name="Espace réservé du contenu 2"/>
          <p:cNvSpPr>
            <a:spLocks noGrp="1"/>
          </p:cNvSpPr>
          <p:nvPr>
            <p:ph sz="half" idx="1"/>
          </p:nvPr>
        </p:nvSpPr>
        <p:spPr/>
        <p:txBody>
          <a:bodyPr>
            <a:normAutofit/>
          </a:bodyPr>
          <a:lstStyle/>
          <a:p>
            <a:r>
              <a:rPr lang="fr-FR" sz="2400" dirty="0" smtClean="0"/>
              <a:t>Puissance </a:t>
            </a:r>
            <a:r>
              <a:rPr lang="fr-FR" sz="2400" i="1" dirty="0" smtClean="0"/>
              <a:t>théorique</a:t>
            </a:r>
            <a:r>
              <a:rPr lang="fr-FR" sz="2400" dirty="0" smtClean="0"/>
              <a:t> des processeurs actuels :</a:t>
            </a:r>
          </a:p>
          <a:p>
            <a:pPr lvl="1"/>
            <a:r>
              <a:rPr lang="fr-FR" sz="2000" dirty="0" err="1" smtClean="0"/>
              <a:t>phenom</a:t>
            </a:r>
            <a:r>
              <a:rPr lang="fr-FR" sz="2000" dirty="0" smtClean="0"/>
              <a:t> </a:t>
            </a:r>
            <a:r>
              <a:rPr lang="fr-FR" sz="2000" dirty="0"/>
              <a:t>II X6 : </a:t>
            </a:r>
            <a:r>
              <a:rPr lang="fr-FR" sz="2000" dirty="0" smtClean="0"/>
              <a:t>79 </a:t>
            </a:r>
            <a:r>
              <a:rPr lang="fr-FR" sz="2000" dirty="0" err="1"/>
              <a:t>GFlop</a:t>
            </a:r>
            <a:r>
              <a:rPr lang="fr-FR" sz="2000" dirty="0"/>
              <a:t>/s </a:t>
            </a:r>
            <a:r>
              <a:rPr lang="fr-FR" sz="2000" dirty="0" smtClean="0"/>
              <a:t>     (</a:t>
            </a:r>
            <a:r>
              <a:rPr lang="fr-FR" sz="2000" dirty="0"/>
              <a:t>6 x  4 FP x 3.3 GHz) </a:t>
            </a:r>
            <a:endParaRPr lang="fr-FR" sz="2000" dirty="0" smtClean="0"/>
          </a:p>
          <a:p>
            <a:pPr lvl="1"/>
            <a:r>
              <a:rPr lang="fr-FR" sz="2000" dirty="0" err="1" smtClean="0"/>
              <a:t>core</a:t>
            </a:r>
            <a:r>
              <a:rPr lang="fr-FR" sz="2000" dirty="0" smtClean="0"/>
              <a:t> </a:t>
            </a:r>
            <a:r>
              <a:rPr lang="fr-FR" sz="2000" dirty="0"/>
              <a:t>i7 980 :  79 </a:t>
            </a:r>
            <a:r>
              <a:rPr lang="fr-FR" sz="2000" dirty="0" err="1"/>
              <a:t>GFlop</a:t>
            </a:r>
            <a:r>
              <a:rPr lang="fr-FR" sz="2000" dirty="0"/>
              <a:t>/s </a:t>
            </a:r>
            <a:r>
              <a:rPr lang="fr-FR" sz="2000" dirty="0" smtClean="0"/>
              <a:t>       (</a:t>
            </a:r>
            <a:r>
              <a:rPr lang="fr-FR" sz="2000" dirty="0"/>
              <a:t>6 x 4 FP x 3.3 GHz</a:t>
            </a:r>
            <a:r>
              <a:rPr lang="fr-FR" sz="2000" dirty="0" smtClean="0"/>
              <a:t>)</a:t>
            </a:r>
          </a:p>
          <a:p>
            <a:pPr lvl="1"/>
            <a:endParaRPr lang="fr-FR" sz="2000" dirty="0"/>
          </a:p>
          <a:p>
            <a:pPr lvl="1"/>
            <a:endParaRPr lang="fr-FR" sz="2000" dirty="0"/>
          </a:p>
          <a:p>
            <a:endParaRPr lang="fr-FR" dirty="0"/>
          </a:p>
        </p:txBody>
      </p:sp>
      <p:pic>
        <p:nvPicPr>
          <p:cNvPr id="5" name="Image 4"/>
          <p:cNvPicPr>
            <a:picLocks noChangeAspect="1"/>
          </p:cNvPicPr>
          <p:nvPr/>
        </p:nvPicPr>
        <p:blipFill>
          <a:blip r:embed="rId2"/>
          <a:stretch>
            <a:fillRect/>
          </a:stretch>
        </p:blipFill>
        <p:spPr>
          <a:xfrm rot="5400000">
            <a:off x="1281421" y="3403249"/>
            <a:ext cx="2337683" cy="3327663"/>
          </a:xfrm>
          <a:prstGeom prst="rect">
            <a:avLst/>
          </a:prstGeom>
        </p:spPr>
      </p:pic>
    </p:spTree>
    <p:extLst>
      <p:ext uri="{BB962C8B-B14F-4D97-AF65-F5344CB8AC3E}">
        <p14:creationId xmlns:p14="http://schemas.microsoft.com/office/powerpoint/2010/main" val="2300935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Modélisation météorologique</a:t>
            </a:r>
          </a:p>
        </p:txBody>
      </p:sp>
      <p:sp>
        <p:nvSpPr>
          <p:cNvPr id="3" name="Espace réservé du contenu 2"/>
          <p:cNvSpPr>
            <a:spLocks noGrp="1"/>
          </p:cNvSpPr>
          <p:nvPr>
            <p:ph sz="half" idx="1"/>
          </p:nvPr>
        </p:nvSpPr>
        <p:spPr>
          <a:xfrm>
            <a:off x="457200" y="1600200"/>
            <a:ext cx="4038600" cy="1347623"/>
          </a:xfrm>
        </p:spPr>
        <p:txBody>
          <a:bodyPr>
            <a:normAutofit lnSpcReduction="10000"/>
          </a:bodyPr>
          <a:lstStyle/>
          <a:p>
            <a:r>
              <a:rPr lang="fr-FR" sz="2400" dirty="0" smtClean="0"/>
              <a:t>Puissance théorique des processeurs actuel  80 </a:t>
            </a:r>
            <a:r>
              <a:rPr lang="fr-FR" sz="2400" dirty="0" err="1" smtClean="0"/>
              <a:t>Gflop</a:t>
            </a:r>
            <a:r>
              <a:rPr lang="fr-FR" sz="2400" dirty="0" smtClean="0"/>
              <a:t>/s</a:t>
            </a:r>
          </a:p>
          <a:p>
            <a:endParaRPr lang="fr-FR" dirty="0" smtClean="0"/>
          </a:p>
          <a:p>
            <a:endParaRPr lang="fr-FR" dirty="0"/>
          </a:p>
        </p:txBody>
      </p:sp>
      <p:sp>
        <p:nvSpPr>
          <p:cNvPr id="4" name="Espace réservé du contenu 3"/>
          <p:cNvSpPr>
            <a:spLocks noGrp="1"/>
          </p:cNvSpPr>
          <p:nvPr>
            <p:ph sz="half" idx="2"/>
          </p:nvPr>
        </p:nvSpPr>
        <p:spPr>
          <a:xfrm>
            <a:off x="4648200" y="1600200"/>
            <a:ext cx="4038600" cy="4624724"/>
          </a:xfrm>
        </p:spPr>
        <p:txBody>
          <a:bodyPr>
            <a:normAutofit lnSpcReduction="10000"/>
          </a:bodyPr>
          <a:lstStyle/>
          <a:p>
            <a:r>
              <a:rPr lang="fr-FR" sz="2200" dirty="0" smtClean="0"/>
              <a:t>Processeur </a:t>
            </a:r>
            <a:r>
              <a:rPr lang="fr-FR" sz="2200" dirty="0" err="1" smtClean="0"/>
              <a:t>Cell</a:t>
            </a:r>
            <a:r>
              <a:rPr lang="fr-FR" sz="2200" dirty="0" smtClean="0"/>
              <a:t> : 205Gflop/s</a:t>
            </a:r>
          </a:p>
          <a:p>
            <a:r>
              <a:rPr lang="fr-FR" sz="2000" dirty="0" smtClean="0"/>
              <a:t>Puissance théorique des cartes graphiques :</a:t>
            </a:r>
            <a:endParaRPr lang="fr-FR" sz="1800" dirty="0" smtClean="0"/>
          </a:p>
          <a:p>
            <a:pPr lvl="1"/>
            <a:r>
              <a:rPr lang="fr-FR" sz="2000" dirty="0" err="1" smtClean="0"/>
              <a:t>Nvidia</a:t>
            </a:r>
            <a:r>
              <a:rPr lang="fr-FR" sz="2000" dirty="0" smtClean="0"/>
              <a:t> Fermi : 512 </a:t>
            </a:r>
            <a:r>
              <a:rPr lang="fr-FR" sz="2000" dirty="0" err="1" smtClean="0"/>
              <a:t>Gflop</a:t>
            </a:r>
            <a:r>
              <a:rPr lang="fr-FR" sz="2000" dirty="0" smtClean="0"/>
              <a:t>/s (</a:t>
            </a:r>
            <a:r>
              <a:rPr lang="fr-FR" sz="2000" dirty="0" err="1" smtClean="0"/>
              <a:t>fused</a:t>
            </a:r>
            <a:r>
              <a:rPr lang="fr-FR" sz="2000" dirty="0" smtClean="0"/>
              <a:t> </a:t>
            </a:r>
            <a:r>
              <a:rPr lang="fr-FR" sz="2000" dirty="0" err="1" smtClean="0"/>
              <a:t>mult</a:t>
            </a:r>
            <a:r>
              <a:rPr lang="fr-FR" sz="2000" dirty="0" smtClean="0"/>
              <a:t>. &amp; </a:t>
            </a:r>
            <a:r>
              <a:rPr lang="fr-FR" sz="2000" dirty="0" err="1" smtClean="0"/>
              <a:t>add</a:t>
            </a:r>
            <a:r>
              <a:rPr lang="fr-FR" sz="2000" dirty="0" smtClean="0"/>
              <a:t>)</a:t>
            </a:r>
          </a:p>
          <a:p>
            <a:pPr lvl="1"/>
            <a:r>
              <a:rPr lang="fr-FR" sz="2000" dirty="0" smtClean="0"/>
              <a:t>ATI RD 6970 : 683 </a:t>
            </a:r>
            <a:r>
              <a:rPr lang="fr-FR" sz="2000" dirty="0" err="1" smtClean="0"/>
              <a:t>Gflop</a:t>
            </a:r>
            <a:r>
              <a:rPr lang="fr-FR" sz="2000" dirty="0" smtClean="0"/>
              <a:t>/s</a:t>
            </a:r>
          </a:p>
          <a:p>
            <a:pPr lvl="1"/>
            <a:endParaRPr lang="fr-FR" sz="2000" dirty="0" smtClean="0"/>
          </a:p>
          <a:p>
            <a:r>
              <a:rPr lang="fr-FR" sz="2600" dirty="0" smtClean="0"/>
              <a:t>Climatologie : </a:t>
            </a:r>
            <a:r>
              <a:rPr lang="fr-FR" sz="2200" dirty="0" smtClean="0"/>
              <a:t>4,8 </a:t>
            </a:r>
            <a:r>
              <a:rPr lang="fr-FR" sz="2200" dirty="0" err="1"/>
              <a:t>Tflop</a:t>
            </a:r>
            <a:r>
              <a:rPr lang="fr-FR" sz="2200" dirty="0"/>
              <a:t>/</a:t>
            </a:r>
            <a:r>
              <a:rPr lang="fr-FR" sz="2200" dirty="0" smtClean="0"/>
              <a:t>s = 8 GPU pendant 30 jours</a:t>
            </a:r>
            <a:endParaRPr lang="fr-FR" sz="2200" dirty="0"/>
          </a:p>
          <a:p>
            <a:r>
              <a:rPr lang="fr-FR" sz="2400" dirty="0" smtClean="0"/>
              <a:t>1 PC sur vitaminés </a:t>
            </a:r>
            <a:br>
              <a:rPr lang="fr-FR" sz="2400" dirty="0" smtClean="0"/>
            </a:br>
            <a:r>
              <a:rPr lang="fr-FR" sz="2400" dirty="0" smtClean="0"/>
              <a:t>= 1 GPU + 2 processeurs 		= 670 </a:t>
            </a:r>
            <a:r>
              <a:rPr lang="fr-FR" sz="2400" dirty="0" err="1" smtClean="0"/>
              <a:t>Gflop</a:t>
            </a:r>
            <a:r>
              <a:rPr lang="fr-FR" sz="2400" dirty="0" smtClean="0"/>
              <a:t>/s</a:t>
            </a:r>
            <a:br>
              <a:rPr lang="fr-FR" sz="2400" dirty="0" smtClean="0"/>
            </a:br>
            <a:r>
              <a:rPr lang="fr-FR" sz="2400" dirty="0" smtClean="0"/>
              <a:t>= 12 prévisions météo / 24h </a:t>
            </a:r>
          </a:p>
          <a:p>
            <a:pPr marL="0" indent="0">
              <a:buNone/>
            </a:pPr>
            <a:endParaRPr lang="fr-FR" sz="2400" dirty="0"/>
          </a:p>
          <a:p>
            <a:pPr marL="0" indent="0">
              <a:buNone/>
            </a:pPr>
            <a:endParaRPr lang="fr-FR" sz="2400" dirty="0" smtClean="0"/>
          </a:p>
          <a:p>
            <a:endParaRPr lang="fr-FR" sz="2400" dirty="0"/>
          </a:p>
        </p:txBody>
      </p:sp>
      <p:pic>
        <p:nvPicPr>
          <p:cNvPr id="6" name="Image 5"/>
          <p:cNvPicPr>
            <a:picLocks noChangeAspect="1"/>
          </p:cNvPicPr>
          <p:nvPr/>
        </p:nvPicPr>
        <p:blipFill>
          <a:blip r:embed="rId2"/>
          <a:stretch>
            <a:fillRect/>
          </a:stretch>
        </p:blipFill>
        <p:spPr>
          <a:xfrm>
            <a:off x="647700" y="2762713"/>
            <a:ext cx="3848100" cy="3810000"/>
          </a:xfrm>
          <a:prstGeom prst="rect">
            <a:avLst/>
          </a:prstGeom>
        </p:spPr>
      </p:pic>
    </p:spTree>
    <p:extLst>
      <p:ext uri="{BB962C8B-B14F-4D97-AF65-F5344CB8AC3E}">
        <p14:creationId xmlns:p14="http://schemas.microsoft.com/office/powerpoint/2010/main" val="2623652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Plateforme </a:t>
            </a:r>
            <a:r>
              <a:rPr lang="fr-FR" dirty="0" err="1" smtClean="0"/>
              <a:t>Meteo</a:t>
            </a:r>
            <a:r>
              <a:rPr lang="fr-FR" dirty="0" smtClean="0"/>
              <a:t> France</a:t>
            </a:r>
            <a:endParaRPr lang="fr-FR" dirty="0"/>
          </a:p>
        </p:txBody>
      </p:sp>
      <p:pic>
        <p:nvPicPr>
          <p:cNvPr id="8" name="Image 7"/>
          <p:cNvPicPr>
            <a:picLocks noChangeAspect="1"/>
          </p:cNvPicPr>
          <p:nvPr/>
        </p:nvPicPr>
        <p:blipFill>
          <a:blip r:embed="rId2"/>
          <a:stretch>
            <a:fillRect/>
          </a:stretch>
        </p:blipFill>
        <p:spPr>
          <a:xfrm>
            <a:off x="889000" y="1293195"/>
            <a:ext cx="7366000" cy="4102100"/>
          </a:xfrm>
          <a:prstGeom prst="rect">
            <a:avLst/>
          </a:prstGeom>
        </p:spPr>
      </p:pic>
      <p:sp>
        <p:nvSpPr>
          <p:cNvPr id="9" name="Rectangle 8"/>
          <p:cNvSpPr/>
          <p:nvPr/>
        </p:nvSpPr>
        <p:spPr>
          <a:xfrm>
            <a:off x="480126" y="5233103"/>
            <a:ext cx="8566866" cy="1477328"/>
          </a:xfrm>
          <a:prstGeom prst="rect">
            <a:avLst/>
          </a:prstGeom>
        </p:spPr>
        <p:txBody>
          <a:bodyPr wrap="square">
            <a:spAutoFit/>
          </a:bodyPr>
          <a:lstStyle/>
          <a:p>
            <a:r>
              <a:rPr lang="fr-FR" dirty="0" smtClean="0"/>
              <a:t>« L’établissement </a:t>
            </a:r>
            <a:r>
              <a:rPr lang="fr-FR" dirty="0"/>
              <a:t>dispose d’un centre de calcul à Toulouse 40 000 fois plus puissant qu’il y a 20 ans et qui traite 20 milliards d’opérations par seconde. </a:t>
            </a:r>
            <a:r>
              <a:rPr lang="fr-FR" dirty="0" smtClean="0"/>
              <a:t>Mais </a:t>
            </a:r>
            <a:r>
              <a:rPr lang="fr-FR" dirty="0"/>
              <a:t>pour réduire la maille d’un modèle d’un facteur 2 il faut multiplier par 16 la puissance de calcul. Il faudra donc franchir très bientôt une nouvelle étape pour pouvoir bénéficier au plan opérationnel des avancées de la recherche en prévision numérique</a:t>
            </a:r>
            <a:r>
              <a:rPr lang="fr-FR" dirty="0" smtClean="0"/>
              <a:t>. »</a:t>
            </a:r>
            <a:endParaRPr lang="fr-FR" dirty="0"/>
          </a:p>
        </p:txBody>
      </p:sp>
    </p:spTree>
    <p:extLst>
      <p:ext uri="{BB962C8B-B14F-4D97-AF65-F5344CB8AC3E}">
        <p14:creationId xmlns:p14="http://schemas.microsoft.com/office/powerpoint/2010/main" val="31568376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TOP 500</a:t>
            </a:r>
            <a:endParaRPr lang="fr-FR" dirty="0"/>
          </a:p>
        </p:txBody>
      </p:sp>
      <p:pic>
        <p:nvPicPr>
          <p:cNvPr id="3" name="Image 2"/>
          <p:cNvPicPr>
            <a:picLocks noChangeAspect="1"/>
          </p:cNvPicPr>
          <p:nvPr/>
        </p:nvPicPr>
        <p:blipFill>
          <a:blip r:embed="rId2"/>
          <a:stretch>
            <a:fillRect/>
          </a:stretch>
        </p:blipFill>
        <p:spPr>
          <a:xfrm>
            <a:off x="762000" y="1148825"/>
            <a:ext cx="7620000" cy="5715000"/>
          </a:xfrm>
          <a:prstGeom prst="rect">
            <a:avLst/>
          </a:prstGeom>
        </p:spPr>
      </p:pic>
    </p:spTree>
    <p:extLst>
      <p:ext uri="{BB962C8B-B14F-4D97-AF65-F5344CB8AC3E}">
        <p14:creationId xmlns:p14="http://schemas.microsoft.com/office/powerpoint/2010/main" val="3007112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TOP500</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764460240"/>
              </p:ext>
            </p:extLst>
          </p:nvPr>
        </p:nvGraphicFramePr>
        <p:xfrm>
          <a:off x="1072071" y="1591683"/>
          <a:ext cx="6999857" cy="4542998"/>
        </p:xfrm>
        <a:graphic>
          <a:graphicData uri="http://schemas.openxmlformats.org/drawingml/2006/table">
            <a:tbl>
              <a:tblPr/>
              <a:tblGrid>
                <a:gridCol w="326049"/>
                <a:gridCol w="1446841"/>
                <a:gridCol w="570585"/>
                <a:gridCol w="1986859"/>
                <a:gridCol w="407561"/>
                <a:gridCol w="366805"/>
                <a:gridCol w="631719"/>
                <a:gridCol w="631719"/>
                <a:gridCol w="631719"/>
              </a:tblGrid>
              <a:tr h="407561">
                <a:tc>
                  <a:txBody>
                    <a:bodyPr/>
                    <a:lstStyle/>
                    <a:p>
                      <a:pPr algn="ctr" fontAlgn="ctr"/>
                      <a:r>
                        <a:rPr lang="fr-FR" sz="800" b="0" i="0" u="none" strike="noStrike">
                          <a:solidFill>
                            <a:srgbClr val="FFFFFF"/>
                          </a:solidFill>
                          <a:effectLst/>
                          <a:latin typeface="Arial"/>
                        </a:rPr>
                        <a:t>Rank</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dirty="0">
                          <a:solidFill>
                            <a:srgbClr val="FFFFFF"/>
                          </a:solidFill>
                          <a:effectLst/>
                          <a:latin typeface="Arial"/>
                        </a:rPr>
                        <a:t>Site</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a:solidFill>
                            <a:srgbClr val="FFFFFF"/>
                          </a:solidFill>
                          <a:effectLst/>
                          <a:latin typeface="Arial"/>
                        </a:rPr>
                        <a:t>Manufacturer</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a:solidFill>
                            <a:srgbClr val="FFFFFF"/>
                          </a:solidFill>
                          <a:effectLst/>
                          <a:latin typeface="Arial"/>
                        </a:rPr>
                        <a:t>Computer</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a:solidFill>
                            <a:srgbClr val="FFFFFF"/>
                          </a:solidFill>
                          <a:effectLst/>
                          <a:latin typeface="Arial"/>
                        </a:rPr>
                        <a:t>Country</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a:solidFill>
                            <a:srgbClr val="FFFFFF"/>
                          </a:solidFill>
                          <a:effectLst/>
                          <a:latin typeface="Arial"/>
                        </a:rPr>
                        <a:t>Year</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a:solidFill>
                            <a:srgbClr val="FFFFFF"/>
                          </a:solidFill>
                          <a:effectLst/>
                          <a:latin typeface="Arial"/>
                        </a:rPr>
                        <a:t>Cores</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a:solidFill>
                            <a:srgbClr val="FFFFFF"/>
                          </a:solidFill>
                          <a:effectLst/>
                          <a:latin typeface="Arial"/>
                        </a:rPr>
                        <a:t>RMax</a:t>
                      </a:r>
                    </a:p>
                  </a:txBody>
                  <a:tcPr marL="10189" marR="10189" marT="10189" marB="0" anchor="ctr">
                    <a:lnL>
                      <a:noFill/>
                    </a:lnL>
                    <a:lnR>
                      <a:noFill/>
                    </a:lnR>
                    <a:lnT>
                      <a:noFill/>
                    </a:lnT>
                    <a:lnB>
                      <a:noFill/>
                    </a:lnB>
                    <a:solidFill>
                      <a:srgbClr val="F20884"/>
                    </a:solidFill>
                  </a:tcPr>
                </a:tc>
                <a:tc>
                  <a:txBody>
                    <a:bodyPr/>
                    <a:lstStyle/>
                    <a:p>
                      <a:pPr algn="ctr" fontAlgn="ctr"/>
                      <a:r>
                        <a:rPr lang="fr-FR" sz="800" b="0" i="0" u="none" strike="noStrike">
                          <a:solidFill>
                            <a:srgbClr val="FFFFFF"/>
                          </a:solidFill>
                          <a:effectLst/>
                          <a:latin typeface="Arial"/>
                        </a:rPr>
                        <a:t>RPeak</a:t>
                      </a:r>
                    </a:p>
                  </a:txBody>
                  <a:tcPr marL="10189" marR="10189" marT="10189" marB="0" anchor="ctr">
                    <a:lnL>
                      <a:noFill/>
                    </a:lnL>
                    <a:lnR>
                      <a:noFill/>
                    </a:lnR>
                    <a:lnT>
                      <a:noFill/>
                    </a:lnT>
                    <a:lnB>
                      <a:noFill/>
                    </a:lnB>
                    <a:solidFill>
                      <a:srgbClr val="F20884"/>
                    </a:solidFill>
                  </a:tcPr>
                </a:tc>
              </a:tr>
              <a:tr h="407561">
                <a:tc>
                  <a:txBody>
                    <a:bodyPr/>
                    <a:lstStyle/>
                    <a:p>
                      <a:pPr algn="ctr" fontAlgn="ctr"/>
                      <a:r>
                        <a:rPr lang="fr-FR" sz="1000" b="0" i="0" u="none" strike="noStrike">
                          <a:solidFill>
                            <a:srgbClr val="000000"/>
                          </a:solidFill>
                          <a:effectLst/>
                          <a:latin typeface="Calibri"/>
                        </a:rPr>
                        <a:t>1</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National Supercomputing Center in Tianjin</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NUDT</a:t>
                      </a:r>
                    </a:p>
                  </a:txBody>
                  <a:tcPr marL="10189" marR="10189" marT="10189" marB="0" anchor="ctr">
                    <a:lnL>
                      <a:noFill/>
                    </a:lnL>
                    <a:lnR>
                      <a:noFill/>
                    </a:lnR>
                    <a:lnT>
                      <a:noFill/>
                    </a:lnT>
                    <a:lnB>
                      <a:noFill/>
                    </a:lnB>
                  </a:tcPr>
                </a:tc>
                <a:tc>
                  <a:txBody>
                    <a:bodyPr/>
                    <a:lstStyle/>
                    <a:p>
                      <a:pPr algn="ctr" fontAlgn="ctr"/>
                      <a:r>
                        <a:rPr lang="ro-RO" sz="1100" b="1" i="0" u="none" strike="noStrike">
                          <a:solidFill>
                            <a:srgbClr val="000000"/>
                          </a:solidFill>
                          <a:effectLst/>
                          <a:latin typeface="Calibri"/>
                        </a:rPr>
                        <a:t>NUDT TH MPP, X5670 2.93Ghz 6C, NVIDIA GPU, FT-1000 8C</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China</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2010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186 368</a:t>
                      </a:r>
                    </a:p>
                  </a:txBody>
                  <a:tcPr marL="10189" marR="10189" marT="10189" marB="0" anchor="ctr">
                    <a:lnL>
                      <a:noFill/>
                    </a:lnL>
                    <a:lnR>
                      <a:noFill/>
                    </a:lnR>
                    <a:lnT>
                      <a:noFill/>
                    </a:lnT>
                    <a:lnB>
                      <a:noFill/>
                    </a:lnB>
                  </a:tcPr>
                </a:tc>
                <a:tc>
                  <a:txBody>
                    <a:bodyPr/>
                    <a:lstStyle/>
                    <a:p>
                      <a:pPr algn="ctr" fontAlgn="ctr"/>
                      <a:r>
                        <a:rPr lang="fr-FR" sz="1100" b="1" i="0" u="none" strike="noStrike" dirty="0">
                          <a:solidFill>
                            <a:srgbClr val="000000"/>
                          </a:solidFill>
                          <a:effectLst/>
                          <a:latin typeface="Calibri"/>
                        </a:rPr>
                        <a:t>2 566 000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4 701 000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2</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DOE/SC/Oak Ridge National Laboratory</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Cray Inc.</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Cray XT5-HE Opteron 6-core 2.6 GHz</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United States</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2009</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224 162</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1 759 000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2 331 000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3</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National Supercomputing Centre in Shenzhen (NSCS)</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Dawning</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Dawning TC3600 Blade, Intel X5650, NVidia Tesla C2050 GPU</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China</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2010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120 640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1 271 000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2 984 300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4</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GSIC Center, Tokyo Institute of Technology</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NEC/HP</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HP ProLiant G7 Xeon 6C X5670, Nvidia GPU, Linux/Windows</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Japan</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2010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73 278</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1 192 000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2 287 630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5</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DOE/SC/LBNL/NERSC</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Cray Inc.</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Cray XE6 12-core 2.1 GHz</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United States</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2010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153 408</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1 054 000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1 288 630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6</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Commissariat a l'Energie Atomique (CEA)</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Bull SA</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Bull bullx super-node S6010/S6030</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France</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2010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138 368</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1 050 000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1 254 550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7</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DOE/NNSA/LANL</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IBM</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 PowerXCell 8i 3.2 Ghz / Opteron DC 1.8 GHz, Voltaire Infiniband</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United States</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2009</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122 400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1 042 000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1 375 780</a:t>
                      </a:r>
                    </a:p>
                  </a:txBody>
                  <a:tcPr marL="10189" marR="10189" marT="10189" marB="0" anchor="ctr">
                    <a:lnL>
                      <a:noFill/>
                    </a:lnL>
                    <a:lnR>
                      <a:noFill/>
                    </a:lnR>
                    <a:lnT>
                      <a:noFill/>
                    </a:lnT>
                    <a:lnB>
                      <a:noFill/>
                    </a:lnB>
                  </a:tcPr>
                </a:tc>
              </a:tr>
              <a:tr h="450355">
                <a:tc>
                  <a:txBody>
                    <a:bodyPr/>
                    <a:lstStyle/>
                    <a:p>
                      <a:pPr algn="ctr" fontAlgn="ctr"/>
                      <a:r>
                        <a:rPr lang="fr-FR" sz="1000" b="0" i="0" u="none" strike="noStrike">
                          <a:solidFill>
                            <a:srgbClr val="000000"/>
                          </a:solidFill>
                          <a:effectLst/>
                          <a:latin typeface="Calibri"/>
                        </a:rPr>
                        <a:t>8</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National Institute for Computational Sciences/University of Tennessee</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Cray Inc.</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Cray XT5-HE Opteron 6-core 2.6 GHz</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United States</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2009</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98 928</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831 700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1 028 850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9</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Forschungszentrum Juelich (FZJ)</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IBM</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Blue Gene/P Solution</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Germany</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2009</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294 912</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825 500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1 002 700</a:t>
                      </a:r>
                    </a:p>
                  </a:txBody>
                  <a:tcPr marL="10189" marR="10189" marT="10189" marB="0" anchor="ctr">
                    <a:lnL>
                      <a:noFill/>
                    </a:lnL>
                    <a:lnR>
                      <a:noFill/>
                    </a:lnR>
                    <a:lnT>
                      <a:noFill/>
                    </a:lnT>
                    <a:lnB>
                      <a:noFill/>
                    </a:lnB>
                  </a:tcPr>
                </a:tc>
              </a:tr>
              <a:tr h="407561">
                <a:tc>
                  <a:txBody>
                    <a:bodyPr/>
                    <a:lstStyle/>
                    <a:p>
                      <a:pPr algn="ctr" fontAlgn="ctr"/>
                      <a:r>
                        <a:rPr lang="fr-FR" sz="1000" b="0" i="0" u="none" strike="noStrike">
                          <a:solidFill>
                            <a:srgbClr val="000000"/>
                          </a:solidFill>
                          <a:effectLst/>
                          <a:latin typeface="Calibri"/>
                        </a:rPr>
                        <a:t>10</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DOE/NNSA/LANL/SNL</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Cray Inc.</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Cray XE6 8-core 2.4 GHz</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United States</a:t>
                      </a:r>
                    </a:p>
                  </a:txBody>
                  <a:tcPr marL="10189" marR="10189" marT="10189" marB="0" anchor="ctr">
                    <a:lnL>
                      <a:noFill/>
                    </a:lnL>
                    <a:lnR>
                      <a:noFill/>
                    </a:lnR>
                    <a:lnT>
                      <a:noFill/>
                    </a:lnT>
                    <a:lnB>
                      <a:noFill/>
                    </a:lnB>
                  </a:tcPr>
                </a:tc>
                <a:tc>
                  <a:txBody>
                    <a:bodyPr/>
                    <a:lstStyle/>
                    <a:p>
                      <a:pPr algn="ctr" fontAlgn="ctr"/>
                      <a:r>
                        <a:rPr lang="fr-FR" sz="1000" b="0" i="0" u="none" strike="noStrike">
                          <a:solidFill>
                            <a:srgbClr val="000000"/>
                          </a:solidFill>
                          <a:effectLst/>
                          <a:latin typeface="Calibri"/>
                        </a:rPr>
                        <a:t>2010</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107 152</a:t>
                      </a:r>
                    </a:p>
                  </a:txBody>
                  <a:tcPr marL="10189" marR="10189" marT="10189" marB="0" anchor="ctr">
                    <a:lnL>
                      <a:noFill/>
                    </a:lnL>
                    <a:lnR>
                      <a:noFill/>
                    </a:lnR>
                    <a:lnT>
                      <a:noFill/>
                    </a:lnT>
                    <a:lnB>
                      <a:noFill/>
                    </a:lnB>
                  </a:tcPr>
                </a:tc>
                <a:tc>
                  <a:txBody>
                    <a:bodyPr/>
                    <a:lstStyle/>
                    <a:p>
                      <a:pPr algn="ctr" fontAlgn="ctr"/>
                      <a:r>
                        <a:rPr lang="fr-FR" sz="1100" b="1" i="0" u="none" strike="noStrike">
                          <a:solidFill>
                            <a:srgbClr val="000000"/>
                          </a:solidFill>
                          <a:effectLst/>
                          <a:latin typeface="Calibri"/>
                        </a:rPr>
                        <a:t>816 600</a:t>
                      </a:r>
                    </a:p>
                  </a:txBody>
                  <a:tcPr marL="10189" marR="10189" marT="10189" marB="0" anchor="ctr">
                    <a:lnL>
                      <a:noFill/>
                    </a:lnL>
                    <a:lnR>
                      <a:noFill/>
                    </a:lnR>
                    <a:lnT>
                      <a:noFill/>
                    </a:lnT>
                    <a:lnB>
                      <a:noFill/>
                    </a:lnB>
                  </a:tcPr>
                </a:tc>
                <a:tc>
                  <a:txBody>
                    <a:bodyPr/>
                    <a:lstStyle/>
                    <a:p>
                      <a:pPr algn="ctr" fontAlgn="ctr"/>
                      <a:r>
                        <a:rPr lang="fr-FR" sz="1100" b="1" i="0" u="none" strike="noStrike" dirty="0">
                          <a:solidFill>
                            <a:srgbClr val="000000"/>
                          </a:solidFill>
                          <a:effectLst/>
                          <a:latin typeface="Calibri"/>
                        </a:rPr>
                        <a:t>1 028 660</a:t>
                      </a:r>
                    </a:p>
                  </a:txBody>
                  <a:tcPr marL="10189" marR="10189" marT="10189" marB="0" anchor="ctr">
                    <a:lnL>
                      <a:noFill/>
                    </a:lnL>
                    <a:lnR>
                      <a:noFill/>
                    </a:lnR>
                    <a:lnT>
                      <a:noFill/>
                    </a:lnT>
                    <a:lnB>
                      <a:noFill/>
                    </a:lnB>
                  </a:tcPr>
                </a:tc>
              </a:tr>
            </a:tbl>
          </a:graphicData>
        </a:graphic>
      </p:graphicFrame>
    </p:spTree>
    <p:extLst>
      <p:ext uri="{BB962C8B-B14F-4D97-AF65-F5344CB8AC3E}">
        <p14:creationId xmlns:p14="http://schemas.microsoft.com/office/powerpoint/2010/main" val="20632854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Cray</a:t>
            </a:r>
            <a:r>
              <a:rPr lang="fr-FR" dirty="0" smtClean="0"/>
              <a:t> one 136</a:t>
            </a:r>
            <a:r>
              <a:rPr lang="fr-FR" dirty="0"/>
              <a:t> </a:t>
            </a:r>
            <a:r>
              <a:rPr lang="fr-FR" dirty="0" smtClean="0"/>
              <a:t>MFLOPS en 1976 </a:t>
            </a:r>
            <a:endParaRPr lang="fr-FR" dirty="0"/>
          </a:p>
        </p:txBody>
      </p:sp>
      <p:pic>
        <p:nvPicPr>
          <p:cNvPr id="15" name="Imag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9515" y="1220561"/>
            <a:ext cx="6566960" cy="5440362"/>
          </a:xfrm>
          <a:prstGeom prst="rect">
            <a:avLst/>
          </a:prstGeom>
        </p:spPr>
      </p:pic>
    </p:spTree>
    <p:extLst>
      <p:ext uri="{BB962C8B-B14F-4D97-AF65-F5344CB8AC3E}">
        <p14:creationId xmlns:p14="http://schemas.microsoft.com/office/powerpoint/2010/main" val="36453427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TH </a:t>
            </a:r>
            <a:r>
              <a:rPr lang="fr-FR" dirty="0">
                <a:solidFill>
                  <a:srgbClr val="000000"/>
                </a:solidFill>
              </a:rPr>
              <a:t>2 566 </a:t>
            </a:r>
            <a:r>
              <a:rPr lang="fr-FR" dirty="0" smtClean="0">
                <a:solidFill>
                  <a:srgbClr val="000000"/>
                </a:solidFill>
              </a:rPr>
              <a:t>000 MFLOPS en 2010</a:t>
            </a:r>
            <a:endParaRPr lang="fr-FR" dirty="0"/>
          </a:p>
        </p:txBody>
      </p:sp>
      <p:pic>
        <p:nvPicPr>
          <p:cNvPr id="3" name="Image 2"/>
          <p:cNvPicPr>
            <a:picLocks noChangeAspect="1"/>
          </p:cNvPicPr>
          <p:nvPr/>
        </p:nvPicPr>
        <p:blipFill>
          <a:blip r:embed="rId2"/>
          <a:stretch>
            <a:fillRect/>
          </a:stretch>
        </p:blipFill>
        <p:spPr>
          <a:xfrm>
            <a:off x="1968500" y="1447800"/>
            <a:ext cx="5207000" cy="3949700"/>
          </a:xfrm>
          <a:prstGeom prst="rect">
            <a:avLst/>
          </a:prstGeom>
        </p:spPr>
      </p:pic>
    </p:spTree>
    <p:extLst>
      <p:ext uri="{BB962C8B-B14F-4D97-AF65-F5344CB8AC3E}">
        <p14:creationId xmlns:p14="http://schemas.microsoft.com/office/powerpoint/2010/main" val="3295635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Jaguar</a:t>
            </a:r>
            <a:endParaRPr lang="fr-FR" dirty="0"/>
          </a:p>
        </p:txBody>
      </p:sp>
      <p:pic>
        <p:nvPicPr>
          <p:cNvPr id="8" name="Image 7"/>
          <p:cNvPicPr>
            <a:picLocks noChangeAspect="1"/>
          </p:cNvPicPr>
          <p:nvPr/>
        </p:nvPicPr>
        <p:blipFill>
          <a:blip r:embed="rId2"/>
          <a:stretch>
            <a:fillRect/>
          </a:stretch>
        </p:blipFill>
        <p:spPr>
          <a:xfrm>
            <a:off x="925832" y="1798011"/>
            <a:ext cx="7101309" cy="4734206"/>
          </a:xfrm>
          <a:prstGeom prst="rect">
            <a:avLst/>
          </a:prstGeom>
        </p:spPr>
      </p:pic>
    </p:spTree>
    <p:extLst>
      <p:ext uri="{BB962C8B-B14F-4D97-AF65-F5344CB8AC3E}">
        <p14:creationId xmlns:p14="http://schemas.microsoft.com/office/powerpoint/2010/main" val="28771208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Roadrunner</a:t>
            </a:r>
            <a:r>
              <a:rPr lang="fr-FR" dirty="0" smtClean="0"/>
              <a:t> (</a:t>
            </a:r>
            <a:r>
              <a:rPr lang="fr-FR" dirty="0" err="1" smtClean="0"/>
              <a:t>Cell</a:t>
            </a:r>
            <a:r>
              <a:rPr lang="fr-FR" dirty="0" smtClean="0"/>
              <a:t> + </a:t>
            </a:r>
            <a:r>
              <a:rPr lang="fr-FR" dirty="0" err="1" smtClean="0"/>
              <a:t>opteron</a:t>
            </a:r>
            <a:r>
              <a:rPr lang="fr-FR" dirty="0" smtClean="0"/>
              <a:t>)</a:t>
            </a:r>
            <a:endParaRPr lang="fr-FR" dirty="0"/>
          </a:p>
        </p:txBody>
      </p:sp>
      <p:pic>
        <p:nvPicPr>
          <p:cNvPr id="9" name="Image 8"/>
          <p:cNvPicPr>
            <a:picLocks noChangeAspect="1"/>
          </p:cNvPicPr>
          <p:nvPr/>
        </p:nvPicPr>
        <p:blipFill>
          <a:blip r:embed="rId2"/>
          <a:stretch>
            <a:fillRect/>
          </a:stretch>
        </p:blipFill>
        <p:spPr>
          <a:xfrm>
            <a:off x="580449" y="1841500"/>
            <a:ext cx="7620000" cy="5016500"/>
          </a:xfrm>
          <a:prstGeom prst="rect">
            <a:avLst/>
          </a:prstGeom>
        </p:spPr>
      </p:pic>
    </p:spTree>
    <p:extLst>
      <p:ext uri="{BB962C8B-B14F-4D97-AF65-F5344CB8AC3E}">
        <p14:creationId xmlns:p14="http://schemas.microsoft.com/office/powerpoint/2010/main" val="42193924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Jügene</a:t>
            </a:r>
            <a:r>
              <a:rPr lang="fr-FR" dirty="0" smtClean="0"/>
              <a:t> (</a:t>
            </a:r>
            <a:r>
              <a:rPr lang="fr-FR" dirty="0" err="1"/>
              <a:t>B</a:t>
            </a:r>
            <a:r>
              <a:rPr lang="fr-FR" dirty="0" err="1" smtClean="0"/>
              <a:t>lueGene</a:t>
            </a:r>
            <a:r>
              <a:rPr lang="fr-FR" dirty="0" smtClean="0"/>
              <a:t>)</a:t>
            </a:r>
            <a:endParaRPr lang="fr-FR" dirty="0"/>
          </a:p>
        </p:txBody>
      </p:sp>
      <p:pic>
        <p:nvPicPr>
          <p:cNvPr id="3" name="Image 2"/>
          <p:cNvPicPr>
            <a:picLocks noChangeAspect="1"/>
          </p:cNvPicPr>
          <p:nvPr/>
        </p:nvPicPr>
        <p:blipFill>
          <a:blip r:embed="rId2"/>
          <a:stretch>
            <a:fillRect/>
          </a:stretch>
        </p:blipFill>
        <p:spPr>
          <a:xfrm>
            <a:off x="762001" y="1570999"/>
            <a:ext cx="6594436" cy="4385300"/>
          </a:xfrm>
          <a:prstGeom prst="rect">
            <a:avLst/>
          </a:prstGeom>
        </p:spPr>
      </p:pic>
    </p:spTree>
    <p:extLst>
      <p:ext uri="{BB962C8B-B14F-4D97-AF65-F5344CB8AC3E}">
        <p14:creationId xmlns:p14="http://schemas.microsoft.com/office/powerpoint/2010/main" val="41023255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a:t>
            </a:r>
            <a:r>
              <a:rPr lang="fr-FR" dirty="0" smtClean="0"/>
              <a:t>llustration du parallélisme</a:t>
            </a:r>
            <a:endParaRPr lang="fr-FR" dirty="0"/>
          </a:p>
        </p:txBody>
      </p:sp>
      <p:sp>
        <p:nvSpPr>
          <p:cNvPr id="3" name="Espace réservé du contenu 2"/>
          <p:cNvSpPr>
            <a:spLocks noGrp="1"/>
          </p:cNvSpPr>
          <p:nvPr>
            <p:ph idx="1"/>
          </p:nvPr>
        </p:nvSpPr>
        <p:spPr/>
        <p:txBody>
          <a:bodyPr/>
          <a:lstStyle/>
          <a:p>
            <a:pPr marL="0" indent="0">
              <a:buNone/>
            </a:pPr>
            <a:r>
              <a:rPr lang="fr-FR" dirty="0" smtClean="0"/>
              <a:t>[F. </a:t>
            </a:r>
            <a:r>
              <a:rPr lang="fr-FR" dirty="0" err="1" smtClean="0"/>
              <a:t>Pellegrini</a:t>
            </a:r>
            <a:r>
              <a:rPr lang="fr-FR" dirty="0" smtClean="0"/>
              <a:t>]</a:t>
            </a:r>
          </a:p>
          <a:p>
            <a:r>
              <a:rPr lang="fr-FR" dirty="0" smtClean="0"/>
              <a:t>Un maçon construit un mur</a:t>
            </a:r>
          </a:p>
          <a:p>
            <a:endParaRPr lang="fr-FR" dirty="0"/>
          </a:p>
          <a:p>
            <a:endParaRPr lang="fr-FR" dirty="0"/>
          </a:p>
        </p:txBody>
      </p:sp>
      <p:pic>
        <p:nvPicPr>
          <p:cNvPr id="6" name="Image 5"/>
          <p:cNvPicPr>
            <a:picLocks noChangeAspect="1"/>
          </p:cNvPicPr>
          <p:nvPr/>
        </p:nvPicPr>
        <p:blipFill>
          <a:blip r:embed="rId2"/>
          <a:stretch>
            <a:fillRect/>
          </a:stretch>
        </p:blipFill>
        <p:spPr>
          <a:xfrm>
            <a:off x="663477" y="2832099"/>
            <a:ext cx="8013621" cy="2314493"/>
          </a:xfrm>
          <a:prstGeom prst="rect">
            <a:avLst/>
          </a:prstGeom>
        </p:spPr>
      </p:pic>
    </p:spTree>
    <p:extLst>
      <p:ext uri="{BB962C8B-B14F-4D97-AF65-F5344CB8AC3E}">
        <p14:creationId xmlns:p14="http://schemas.microsoft.com/office/powerpoint/2010/main" val="27941411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Tera</a:t>
            </a:r>
            <a:r>
              <a:rPr lang="fr-FR" dirty="0" smtClean="0"/>
              <a:t> 100</a:t>
            </a:r>
            <a:endParaRPr lang="fr-FR" dirty="0"/>
          </a:p>
        </p:txBody>
      </p:sp>
      <p:pic>
        <p:nvPicPr>
          <p:cNvPr id="3" name="Image 2"/>
          <p:cNvPicPr>
            <a:picLocks noChangeAspect="1"/>
          </p:cNvPicPr>
          <p:nvPr/>
        </p:nvPicPr>
        <p:blipFill>
          <a:blip r:embed="rId2"/>
          <a:stretch>
            <a:fillRect/>
          </a:stretch>
        </p:blipFill>
        <p:spPr>
          <a:xfrm>
            <a:off x="1640089" y="1816099"/>
            <a:ext cx="5914277" cy="3995283"/>
          </a:xfrm>
          <a:prstGeom prst="rect">
            <a:avLst/>
          </a:prstGeom>
        </p:spPr>
      </p:pic>
    </p:spTree>
    <p:extLst>
      <p:ext uri="{BB962C8B-B14F-4D97-AF65-F5344CB8AC3E}">
        <p14:creationId xmlns:p14="http://schemas.microsoft.com/office/powerpoint/2010/main" val="5440264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Plateforme de calcul Peer to Peer</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809644520"/>
              </p:ext>
            </p:extLst>
          </p:nvPr>
        </p:nvGraphicFramePr>
        <p:xfrm>
          <a:off x="628650" y="2956523"/>
          <a:ext cx="7886700" cy="2898140"/>
        </p:xfrm>
        <a:graphic>
          <a:graphicData uri="http://schemas.openxmlformats.org/drawingml/2006/table">
            <a:tbl>
              <a:tblPr/>
              <a:tblGrid>
                <a:gridCol w="2044700"/>
                <a:gridCol w="1460500"/>
                <a:gridCol w="1460500"/>
                <a:gridCol w="1460500"/>
                <a:gridCol w="1460500"/>
              </a:tblGrid>
              <a:tr h="292100">
                <a:tc>
                  <a:txBody>
                    <a:bodyPr/>
                    <a:lstStyle/>
                    <a:p>
                      <a:pPr algn="l" fontAlgn="b"/>
                      <a:r>
                        <a:rPr lang="fr-FR" sz="1800" b="1" i="0" u="none" strike="noStrike">
                          <a:solidFill>
                            <a:srgbClr val="FFFFFF"/>
                          </a:solidFill>
                          <a:effectLst/>
                          <a:latin typeface="Calibri"/>
                        </a:rPr>
                        <a:t>OS Type</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79646"/>
                    </a:solidFill>
                  </a:tcPr>
                </a:tc>
                <a:tc>
                  <a:txBody>
                    <a:bodyPr/>
                    <a:lstStyle/>
                    <a:p>
                      <a:pPr algn="l" fontAlgn="b"/>
                      <a:r>
                        <a:rPr lang="fr-FR" sz="1800" b="1" i="0" u="none" strike="noStrike" dirty="0">
                          <a:solidFill>
                            <a:srgbClr val="FFFFFF"/>
                          </a:solidFill>
                          <a:effectLst/>
                          <a:latin typeface="Calibri"/>
                        </a:rPr>
                        <a:t>Native TFLOPS*</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79646"/>
                    </a:solidFill>
                  </a:tcPr>
                </a:tc>
                <a:tc>
                  <a:txBody>
                    <a:bodyPr/>
                    <a:lstStyle/>
                    <a:p>
                      <a:pPr algn="l" fontAlgn="b"/>
                      <a:r>
                        <a:rPr lang="fr-FR" sz="1800" b="1" i="0" u="none" strike="noStrike">
                          <a:solidFill>
                            <a:srgbClr val="FFFFFF"/>
                          </a:solidFill>
                          <a:effectLst/>
                          <a:latin typeface="Calibri"/>
                        </a:rPr>
                        <a:t>x86 TFLOPS*</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79646"/>
                    </a:solidFill>
                  </a:tcPr>
                </a:tc>
                <a:tc>
                  <a:txBody>
                    <a:bodyPr/>
                    <a:lstStyle/>
                    <a:p>
                      <a:pPr algn="l" fontAlgn="b"/>
                      <a:r>
                        <a:rPr lang="fr-FR" sz="1800" b="1" i="0" u="none" strike="noStrike">
                          <a:solidFill>
                            <a:srgbClr val="FFFFFF"/>
                          </a:solidFill>
                          <a:effectLst/>
                          <a:latin typeface="Calibri"/>
                        </a:rPr>
                        <a:t>Active CPUs</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79646"/>
                    </a:solidFill>
                  </a:tcPr>
                </a:tc>
                <a:tc>
                  <a:txBody>
                    <a:bodyPr/>
                    <a:lstStyle/>
                    <a:p>
                      <a:pPr algn="l" fontAlgn="b"/>
                      <a:r>
                        <a:rPr lang="fr-FR" sz="1800" b="1" i="0" u="none" strike="noStrike">
                          <a:solidFill>
                            <a:srgbClr val="FFFFFF"/>
                          </a:solidFill>
                          <a:effectLst/>
                          <a:latin typeface="Calibri"/>
                        </a:rPr>
                        <a:t>Total CPUs</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79646"/>
                    </a:solidFill>
                  </a:tcPr>
                </a:tc>
              </a:tr>
              <a:tr h="292100">
                <a:tc>
                  <a:txBody>
                    <a:bodyPr/>
                    <a:lstStyle/>
                    <a:p>
                      <a:pPr algn="l" fontAlgn="b"/>
                      <a:r>
                        <a:rPr lang="fr-FR" sz="1800" b="1" i="0" u="none" strike="noStrike">
                          <a:solidFill>
                            <a:srgbClr val="000000"/>
                          </a:solidFill>
                          <a:effectLst/>
                          <a:latin typeface="Calibri"/>
                        </a:rPr>
                        <a:t>Windows</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304,00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304,00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292 089,00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3 579 988,00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92100">
                <a:tc>
                  <a:txBody>
                    <a:bodyPr/>
                    <a:lstStyle/>
                    <a:p>
                      <a:pPr algn="l" fontAlgn="b"/>
                      <a:r>
                        <a:rPr lang="fr-FR" sz="1800" b="1" i="0" u="none" strike="noStrike">
                          <a:solidFill>
                            <a:srgbClr val="000000"/>
                          </a:solidFill>
                          <a:effectLst/>
                          <a:latin typeface="Calibri"/>
                        </a:rPr>
                        <a:t>Mac OS X/PowerPC</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4,00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4,00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4 607,00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142 661,00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92100">
                <a:tc>
                  <a:txBody>
                    <a:bodyPr/>
                    <a:lstStyle/>
                    <a:p>
                      <a:pPr algn="l" fontAlgn="b"/>
                      <a:r>
                        <a:rPr lang="fr-FR" sz="1800" b="1" i="0" u="none" strike="noStrike">
                          <a:solidFill>
                            <a:srgbClr val="000000"/>
                          </a:solidFill>
                          <a:effectLst/>
                          <a:latin typeface="Calibri"/>
                        </a:rPr>
                        <a:t>Mac OS X/Intel</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108,00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108,00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26 400,00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138 520,00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92100">
                <a:tc>
                  <a:txBody>
                    <a:bodyPr/>
                    <a:lstStyle/>
                    <a:p>
                      <a:pPr algn="l" fontAlgn="b"/>
                      <a:r>
                        <a:rPr lang="fr-FR" sz="1800" b="1" i="0" u="none" strike="noStrike">
                          <a:solidFill>
                            <a:srgbClr val="000000"/>
                          </a:solidFill>
                          <a:effectLst/>
                          <a:latin typeface="Calibri"/>
                        </a:rPr>
                        <a:t>Linux</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400,00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400,00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148 225,00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578 898,00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92100">
                <a:tc>
                  <a:txBody>
                    <a:bodyPr/>
                    <a:lstStyle/>
                    <a:p>
                      <a:pPr algn="l" fontAlgn="b"/>
                      <a:r>
                        <a:rPr lang="fr-FR" sz="1800" b="1" i="0" u="none" strike="noStrike">
                          <a:solidFill>
                            <a:srgbClr val="000000"/>
                          </a:solidFill>
                          <a:effectLst/>
                          <a:latin typeface="Calibri"/>
                        </a:rPr>
                        <a:t>ATI GPU</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752,00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793,00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5 298,00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142 556,00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92100">
                <a:tc>
                  <a:txBody>
                    <a:bodyPr/>
                    <a:lstStyle/>
                    <a:p>
                      <a:pPr algn="l" fontAlgn="b"/>
                      <a:r>
                        <a:rPr lang="fr-FR" sz="1800" b="1" i="0" u="none" strike="noStrike">
                          <a:solidFill>
                            <a:srgbClr val="000000"/>
                          </a:solidFill>
                          <a:effectLst/>
                          <a:latin typeface="Calibri"/>
                        </a:rPr>
                        <a:t>NVIDIA GPU</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3 041,00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6 417,00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19 123,00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229 696,00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r h="292100">
                <a:tc>
                  <a:txBody>
                    <a:bodyPr/>
                    <a:lstStyle/>
                    <a:p>
                      <a:pPr algn="l" fontAlgn="b"/>
                      <a:r>
                        <a:rPr lang="fr-FR" sz="1800" b="1" i="0" u="none" strike="noStrike">
                          <a:solidFill>
                            <a:srgbClr val="000000"/>
                          </a:solidFill>
                          <a:effectLst/>
                          <a:latin typeface="Calibri"/>
                        </a:rPr>
                        <a:t>PLAYSTATION®3</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895,00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1 888,00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31 735,00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c>
                  <a:txBody>
                    <a:bodyPr/>
                    <a:lstStyle/>
                    <a:p>
                      <a:pPr algn="r" fontAlgn="b"/>
                      <a:r>
                        <a:rPr lang="fr-FR" sz="1800" b="1" i="0" u="none" strike="noStrike">
                          <a:solidFill>
                            <a:srgbClr val="000000"/>
                          </a:solidFill>
                          <a:effectLst/>
                          <a:latin typeface="Calibri"/>
                        </a:rPr>
                        <a:t>1 058 835,00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solidFill>
                      <a:srgbClr val="FDE9D9"/>
                    </a:solidFill>
                  </a:tcPr>
                </a:tc>
              </a:tr>
              <a:tr h="292100">
                <a:tc>
                  <a:txBody>
                    <a:bodyPr/>
                    <a:lstStyle/>
                    <a:p>
                      <a:pPr algn="l" fontAlgn="b"/>
                      <a:r>
                        <a:rPr lang="fr-FR" sz="1800" b="1" i="0" u="none" strike="noStrike">
                          <a:solidFill>
                            <a:srgbClr val="000000"/>
                          </a:solidFill>
                          <a:effectLst/>
                          <a:latin typeface="Calibri"/>
                        </a:rPr>
                        <a:t>Total</a:t>
                      </a:r>
                    </a:p>
                  </a:txBody>
                  <a:tcPr marL="12700" marR="12700" marT="12700" marB="0" anchor="b">
                    <a:lnL w="6350" cap="flat" cmpd="sng" algn="ctr">
                      <a:solidFill>
                        <a:srgbClr val="FABF8F"/>
                      </a:solidFill>
                      <a:prstDash val="solid"/>
                      <a:round/>
                      <a:headEnd type="none" w="med" len="med"/>
                      <a:tailEnd type="none" w="med" len="med"/>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dirty="0">
                          <a:solidFill>
                            <a:srgbClr val="000000"/>
                          </a:solidFill>
                          <a:effectLst/>
                          <a:latin typeface="Calibri"/>
                        </a:rPr>
                        <a:t>5 504,00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9 914,00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a:solidFill>
                            <a:srgbClr val="000000"/>
                          </a:solidFill>
                          <a:effectLst/>
                          <a:latin typeface="Calibri"/>
                        </a:rPr>
                        <a:t>509 077,00</a:t>
                      </a:r>
                    </a:p>
                  </a:txBody>
                  <a:tcPr marL="12700" marR="12700" marT="12700" marB="0" anchor="b">
                    <a:lnL>
                      <a:noFill/>
                    </a:lnL>
                    <a:lnR>
                      <a:noFill/>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c>
                  <a:txBody>
                    <a:bodyPr/>
                    <a:lstStyle/>
                    <a:p>
                      <a:pPr algn="r" fontAlgn="b"/>
                      <a:r>
                        <a:rPr lang="fr-FR" sz="1800" b="1" i="0" u="none" strike="noStrike" dirty="0">
                          <a:solidFill>
                            <a:srgbClr val="000000"/>
                          </a:solidFill>
                          <a:effectLst/>
                          <a:latin typeface="Calibri"/>
                        </a:rPr>
                        <a:t>5 871 154,00</a:t>
                      </a:r>
                    </a:p>
                  </a:txBody>
                  <a:tcPr marL="12700" marR="12700" marT="12700" marB="0" anchor="b">
                    <a:lnL>
                      <a:noFill/>
                    </a:lnL>
                    <a:lnR w="6350" cap="flat" cmpd="sng" algn="ctr">
                      <a:solidFill>
                        <a:srgbClr val="FABF8F"/>
                      </a:solidFill>
                      <a:prstDash val="solid"/>
                      <a:round/>
                      <a:headEnd type="none" w="med" len="med"/>
                      <a:tailEnd type="none" w="med" len="med"/>
                    </a:lnR>
                    <a:lnT w="6350" cap="flat" cmpd="sng" algn="ctr">
                      <a:solidFill>
                        <a:srgbClr val="FABF8F"/>
                      </a:solidFill>
                      <a:prstDash val="solid"/>
                      <a:round/>
                      <a:headEnd type="none" w="med" len="med"/>
                      <a:tailEnd type="none" w="med" len="med"/>
                    </a:lnT>
                    <a:lnB w="6350" cap="flat" cmpd="sng" algn="ctr">
                      <a:solidFill>
                        <a:srgbClr val="FABF8F"/>
                      </a:solidFill>
                      <a:prstDash val="solid"/>
                      <a:round/>
                      <a:headEnd type="none" w="med" len="med"/>
                      <a:tailEnd type="none" w="med" len="med"/>
                    </a:lnB>
                  </a:tcPr>
                </a:tc>
              </a:tr>
            </a:tbl>
          </a:graphicData>
        </a:graphic>
      </p:graphicFrame>
      <p:pic>
        <p:nvPicPr>
          <p:cNvPr id="9" name="Espace réservé du contenu 8"/>
          <p:cNvPicPr>
            <a:picLocks noGrp="1" noChangeAspect="1"/>
          </p:cNvPicPr>
          <p:nvPr>
            <p:ph idx="1"/>
          </p:nvPr>
        </p:nvPicPr>
        <p:blipFill>
          <a:blip r:embed="rId2" cstate="screen">
            <a:extLst>
              <a:ext uri="{28A0092B-C50C-407E-A947-70E740481C1C}">
                <a14:useLocalDpi xmlns:a14="http://schemas.microsoft.com/office/drawing/2010/main"/>
              </a:ext>
            </a:extLst>
          </a:blip>
          <a:srcRect t="-38184" b="-38184"/>
          <a:stretch>
            <a:fillRect/>
          </a:stretch>
        </p:blipFill>
        <p:spPr>
          <a:xfrm>
            <a:off x="457200" y="1203300"/>
            <a:ext cx="8229600" cy="1693863"/>
          </a:xfrm>
        </p:spPr>
      </p:pic>
    </p:spTree>
    <p:extLst>
      <p:ext uri="{BB962C8B-B14F-4D97-AF65-F5344CB8AC3E}">
        <p14:creationId xmlns:p14="http://schemas.microsoft.com/office/powerpoint/2010/main" val="17002471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Est-il facile d’obtenir des performances ?</a:t>
            </a:r>
            <a:endParaRPr lang="fr-FR" dirty="0"/>
          </a:p>
        </p:txBody>
      </p:sp>
      <p:sp>
        <p:nvSpPr>
          <p:cNvPr id="5" name="Espace réservé du contenu 4"/>
          <p:cNvSpPr>
            <a:spLocks noGrp="1"/>
          </p:cNvSpPr>
          <p:nvPr>
            <p:ph idx="1"/>
          </p:nvPr>
        </p:nvSpPr>
        <p:spPr/>
        <p:txBody>
          <a:bodyPr>
            <a:normAutofit fontScale="92500" lnSpcReduction="10000"/>
          </a:bodyPr>
          <a:lstStyle/>
          <a:p>
            <a:r>
              <a:rPr lang="fr-FR" dirty="0" smtClean="0"/>
              <a:t>Il faut exploiter un processeur au mieux alors que :</a:t>
            </a:r>
          </a:p>
          <a:p>
            <a:pPr lvl="1"/>
            <a:r>
              <a:rPr lang="fr-FR" dirty="0" smtClean="0"/>
              <a:t>Une application moyenne utilise un cœur à 20% de sa capacité</a:t>
            </a:r>
          </a:p>
          <a:p>
            <a:pPr lvl="1"/>
            <a:r>
              <a:rPr lang="fr-FR" dirty="0" smtClean="0"/>
              <a:t>Une application idéale tel le produit de matrice utilise à :	</a:t>
            </a:r>
          </a:p>
          <a:p>
            <a:pPr lvl="2"/>
            <a:r>
              <a:rPr lang="fr-FR" dirty="0" smtClean="0"/>
              <a:t>93% un cœur</a:t>
            </a:r>
          </a:p>
          <a:p>
            <a:pPr lvl="2"/>
            <a:r>
              <a:rPr lang="fr-FR" dirty="0" smtClean="0"/>
              <a:t>90% 4 cœurs </a:t>
            </a:r>
          </a:p>
          <a:p>
            <a:pPr lvl="2"/>
            <a:r>
              <a:rPr lang="fr-FR" dirty="0" smtClean="0"/>
              <a:t>25% un GPU</a:t>
            </a:r>
          </a:p>
          <a:p>
            <a:r>
              <a:rPr lang="fr-FR" dirty="0" smtClean="0"/>
              <a:t>En plus il faut extraire suffisamment de parallélisme.</a:t>
            </a:r>
            <a:endParaRPr lang="fr-FR" dirty="0"/>
          </a:p>
        </p:txBody>
      </p:sp>
    </p:spTree>
    <p:extLst>
      <p:ext uri="{BB962C8B-B14F-4D97-AF65-F5344CB8AC3E}">
        <p14:creationId xmlns:p14="http://schemas.microsoft.com/office/powerpoint/2010/main" val="10951709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0318"/>
            <a:ext cx="8229600" cy="1143000"/>
          </a:xfrm>
        </p:spPr>
        <p:txBody>
          <a:bodyPr/>
          <a:lstStyle/>
          <a:p>
            <a:r>
              <a:rPr lang="fr-FR" dirty="0"/>
              <a:t> Loi d'</a:t>
            </a:r>
            <a:r>
              <a:rPr lang="fr-FR" dirty="0" err="1"/>
              <a:t>Amdahl</a:t>
            </a:r>
            <a:r>
              <a:rPr lang="fr-FR" dirty="0"/>
              <a:t> </a:t>
            </a:r>
          </a:p>
        </p:txBody>
      </p:sp>
      <p:sp>
        <p:nvSpPr>
          <p:cNvPr id="3" name="Espace réservé du contenu 2"/>
          <p:cNvSpPr>
            <a:spLocks noGrp="1"/>
          </p:cNvSpPr>
          <p:nvPr>
            <p:ph idx="1"/>
          </p:nvPr>
        </p:nvSpPr>
        <p:spPr/>
        <p:txBody>
          <a:bodyPr>
            <a:normAutofit fontScale="77500" lnSpcReduction="20000"/>
          </a:bodyPr>
          <a:lstStyle/>
          <a:p>
            <a:pPr marL="0" indent="0">
              <a:buNone/>
            </a:pPr>
            <a:endParaRPr lang="fr-FR" b="1" dirty="0" smtClean="0"/>
          </a:p>
          <a:p>
            <a:pPr marL="0" indent="0">
              <a:buNone/>
            </a:pPr>
            <a:endParaRPr lang="fr-FR" b="1" dirty="0" smtClean="0"/>
          </a:p>
          <a:p>
            <a:pPr marL="0" indent="0">
              <a:buNone/>
            </a:pPr>
            <a:endParaRPr lang="fr-FR" b="1" dirty="0"/>
          </a:p>
          <a:p>
            <a:pPr marL="0" indent="0">
              <a:buNone/>
            </a:pPr>
            <a:r>
              <a:rPr lang="fr-FR" dirty="0" smtClean="0"/>
              <a:t>Soit </a:t>
            </a:r>
            <a:r>
              <a:rPr lang="fr-FR" i="1" dirty="0"/>
              <a:t>S</a:t>
            </a:r>
            <a:r>
              <a:rPr lang="fr-FR" dirty="0" smtClean="0"/>
              <a:t> </a:t>
            </a:r>
            <a:r>
              <a:rPr lang="fr-FR" dirty="0"/>
              <a:t>la part séquentielle de </a:t>
            </a:r>
            <a:r>
              <a:rPr lang="fr-FR" dirty="0" smtClean="0"/>
              <a:t>l’application A pour une donnée d. L’accélération de l’exécution de A(d) sur une machine à p processeur </a:t>
            </a:r>
            <a:r>
              <a:rPr lang="fr-FR" dirty="0"/>
              <a:t>est bornée par </a:t>
            </a:r>
            <a:endParaRPr lang="fr-FR" dirty="0" smtClean="0"/>
          </a:p>
          <a:p>
            <a:pPr marL="0" indent="0">
              <a:buNone/>
            </a:pPr>
            <a:endParaRPr lang="fr-FR" dirty="0"/>
          </a:p>
          <a:p>
            <a:pPr marL="0" indent="0">
              <a:buNone/>
            </a:pPr>
            <a:endParaRPr lang="fr-FR" b="1" dirty="0" smtClean="0"/>
          </a:p>
          <a:p>
            <a:endParaRPr lang="fr-FR" dirty="0" smtClean="0"/>
          </a:p>
          <a:p>
            <a:pPr marL="0" indent="0">
              <a:buNone/>
            </a:pPr>
            <a:endParaRPr lang="fr-FR" i="1" dirty="0" smtClean="0"/>
          </a:p>
          <a:p>
            <a:pPr marL="0" indent="0">
              <a:buNone/>
            </a:pPr>
            <a:r>
              <a:rPr lang="fr-FR" i="1" dirty="0" smtClean="0"/>
              <a:t> </a:t>
            </a:r>
            <a:r>
              <a:rPr lang="fr-FR" i="1" dirty="0"/>
              <a:t>« si 1% de l'application est séquentielle on n’arrivera pas à aller 100 fois plus vite »</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4116241088"/>
              </p:ext>
            </p:extLst>
          </p:nvPr>
        </p:nvGraphicFramePr>
        <p:xfrm>
          <a:off x="3115330" y="3640699"/>
          <a:ext cx="3772553" cy="1632558"/>
        </p:xfrm>
        <a:graphic>
          <a:graphicData uri="http://schemas.openxmlformats.org/presentationml/2006/ole">
            <mc:AlternateContent xmlns:mc="http://schemas.openxmlformats.org/markup-compatibility/2006">
              <mc:Choice xmlns:v="urn:schemas-microsoft-com:vml" Requires="v">
                <p:oleObj spid="_x0000_s1025" name="…quation" r:id="rId3" imgW="1409700" imgH="609600" progId="Equation.3">
                  <p:embed/>
                </p:oleObj>
              </mc:Choice>
              <mc:Fallback>
                <p:oleObj name="…quation" r:id="rId3" imgW="1409700" imgH="609600" progId="Equation.3">
                  <p:embed/>
                  <p:pic>
                    <p:nvPicPr>
                      <p:cNvPr id="0" name=""/>
                      <p:cNvPicPr/>
                      <p:nvPr/>
                    </p:nvPicPr>
                    <p:blipFill>
                      <a:blip r:embed="rId4"/>
                      <a:stretch>
                        <a:fillRect/>
                      </a:stretch>
                    </p:blipFill>
                    <p:spPr>
                      <a:xfrm>
                        <a:off x="3115330" y="3640699"/>
                        <a:ext cx="3772553" cy="1632558"/>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3772949368"/>
              </p:ext>
            </p:extLst>
          </p:nvPr>
        </p:nvGraphicFramePr>
        <p:xfrm>
          <a:off x="688602" y="1780613"/>
          <a:ext cx="7481649" cy="853611"/>
        </p:xfrm>
        <a:graphic>
          <a:graphicData uri="http://schemas.openxmlformats.org/presentationml/2006/ole">
            <mc:AlternateContent xmlns:mc="http://schemas.openxmlformats.org/markup-compatibility/2006">
              <mc:Choice xmlns:v="urn:schemas-microsoft-com:vml" Requires="v">
                <p:oleObj spid="_x0000_s1026" name="Equation" r:id="rId5" imgW="3784600" imgH="431800" progId="Equation.3">
                  <p:embed/>
                </p:oleObj>
              </mc:Choice>
              <mc:Fallback>
                <p:oleObj name="Equation" r:id="rId5" imgW="3784600" imgH="431800" progId="Equation.3">
                  <p:embed/>
                  <p:pic>
                    <p:nvPicPr>
                      <p:cNvPr id="0" name=""/>
                      <p:cNvPicPr/>
                      <p:nvPr/>
                    </p:nvPicPr>
                    <p:blipFill>
                      <a:blip r:embed="rId6"/>
                      <a:stretch>
                        <a:fillRect/>
                      </a:stretch>
                    </p:blipFill>
                    <p:spPr>
                      <a:xfrm>
                        <a:off x="688602" y="1780613"/>
                        <a:ext cx="7481649" cy="853611"/>
                      </a:xfrm>
                      <a:prstGeom prst="rect">
                        <a:avLst/>
                      </a:prstGeom>
                    </p:spPr>
                  </p:pic>
                </p:oleObj>
              </mc:Fallback>
            </mc:AlternateContent>
          </a:graphicData>
        </a:graphic>
      </p:graphicFrame>
    </p:spTree>
    <p:extLst>
      <p:ext uri="{BB962C8B-B14F-4D97-AF65-F5344CB8AC3E}">
        <p14:creationId xmlns:p14="http://schemas.microsoft.com/office/powerpoint/2010/main" val="39318474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Loi d'</a:t>
            </a:r>
            <a:r>
              <a:rPr lang="fr-FR" dirty="0" err="1"/>
              <a:t>Amdahl</a:t>
            </a:r>
            <a:r>
              <a:rPr lang="fr-FR" dirty="0"/>
              <a:t> </a:t>
            </a:r>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rcRect l="-7901" r="-7901"/>
          <a:stretch>
            <a:fillRect/>
          </a:stretch>
        </p:blipFill>
        <p:spPr>
          <a:xfrm>
            <a:off x="1819458" y="1417637"/>
            <a:ext cx="5808025" cy="3928453"/>
          </a:xfrm>
        </p:spPr>
      </p:pic>
    </p:spTree>
    <p:extLst>
      <p:ext uri="{BB962C8B-B14F-4D97-AF65-F5344CB8AC3E}">
        <p14:creationId xmlns:p14="http://schemas.microsoft.com/office/powerpoint/2010/main" val="42610932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a:t>
            </a:r>
            <a:r>
              <a:rPr lang="fr-FR" dirty="0" err="1" smtClean="0"/>
              <a:t>Amdhal</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loi d’</a:t>
            </a:r>
            <a:r>
              <a:rPr lang="fr-FR" dirty="0" err="1" smtClean="0"/>
              <a:t>Amdahl</a:t>
            </a:r>
            <a:r>
              <a:rPr lang="fr-FR" dirty="0" smtClean="0"/>
              <a:t> n’est pas optimiste </a:t>
            </a:r>
          </a:p>
          <a:p>
            <a:pPr lvl="1"/>
            <a:r>
              <a:rPr lang="fr-FR" dirty="0"/>
              <a:t>e</a:t>
            </a:r>
            <a:r>
              <a:rPr lang="fr-FR" dirty="0" smtClean="0"/>
              <a:t>lle raisonne en taille constante,</a:t>
            </a:r>
          </a:p>
          <a:p>
            <a:pPr lvl="1"/>
            <a:r>
              <a:rPr lang="fr-FR" dirty="0"/>
              <a:t> </a:t>
            </a:r>
            <a:r>
              <a:rPr lang="fr-FR" dirty="0" smtClean="0"/>
              <a:t>or augmenter le nombre de processeurs permet d’augmenter la taille du problème,</a:t>
            </a:r>
          </a:p>
          <a:p>
            <a:pPr lvl="1"/>
            <a:r>
              <a:rPr lang="fr-FR" dirty="0"/>
              <a:t>e</a:t>
            </a:r>
            <a:r>
              <a:rPr lang="fr-FR" dirty="0" smtClean="0"/>
              <a:t>t la proportion de parallélisme peut augmenter comparativement à la partie séquentielle</a:t>
            </a:r>
          </a:p>
          <a:p>
            <a:r>
              <a:rPr lang="fr-FR" dirty="0" smtClean="0"/>
              <a:t>Cependant :</a:t>
            </a:r>
          </a:p>
          <a:p>
            <a:pPr lvl="1"/>
            <a:r>
              <a:rPr lang="fr-FR" dirty="0" smtClean="0"/>
              <a:t>Elle oblige à faire la chasse aux partie séquentielles </a:t>
            </a:r>
            <a:r>
              <a:rPr lang="fr-FR" dirty="0"/>
              <a:t>:</a:t>
            </a:r>
            <a:endParaRPr lang="fr-FR" dirty="0" smtClean="0"/>
          </a:p>
          <a:p>
            <a:pPr lvl="2"/>
            <a:r>
              <a:rPr lang="fr-FR" dirty="0" smtClean="0"/>
              <a:t>Synchronisation, exclusion mutuelle</a:t>
            </a:r>
          </a:p>
          <a:p>
            <a:pPr lvl="2"/>
            <a:r>
              <a:rPr lang="fr-FR" dirty="0" smtClean="0"/>
              <a:t>Redondance de calcul</a:t>
            </a:r>
          </a:p>
          <a:p>
            <a:pPr lvl="2"/>
            <a:r>
              <a:rPr lang="fr-FR" dirty="0" smtClean="0"/>
              <a:t>Initialisation et terminaison des flots de calcul</a:t>
            </a:r>
          </a:p>
          <a:p>
            <a:pPr lvl="2"/>
            <a:r>
              <a:rPr lang="fr-FR" dirty="0" smtClean="0"/>
              <a:t>Déséquilibre </a:t>
            </a:r>
            <a:r>
              <a:rPr lang="fr-FR" dirty="0"/>
              <a:t>de charge entre processeurs</a:t>
            </a:r>
          </a:p>
          <a:p>
            <a:pPr lvl="2"/>
            <a:endParaRPr lang="fr-FR" dirty="0" smtClean="0"/>
          </a:p>
        </p:txBody>
      </p:sp>
    </p:spTree>
    <p:extLst>
      <p:ext uri="{BB962C8B-B14F-4D97-AF65-F5344CB8AC3E}">
        <p14:creationId xmlns:p14="http://schemas.microsoft.com/office/powerpoint/2010/main" val="5093356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Équilibrage de charge</a:t>
            </a:r>
            <a:endParaRPr lang="fr-FR" dirty="0"/>
          </a:p>
        </p:txBody>
      </p:sp>
      <p:sp>
        <p:nvSpPr>
          <p:cNvPr id="17" name="Espace réservé du contenu 16"/>
          <p:cNvSpPr>
            <a:spLocks noGrp="1"/>
          </p:cNvSpPr>
          <p:nvPr>
            <p:ph idx="1"/>
          </p:nvPr>
        </p:nvSpPr>
        <p:spPr>
          <a:xfrm>
            <a:off x="457200" y="1600200"/>
            <a:ext cx="8229600" cy="1492749"/>
          </a:xfrm>
        </p:spPr>
        <p:txBody>
          <a:bodyPr>
            <a:normAutofit lnSpcReduction="10000"/>
          </a:bodyPr>
          <a:lstStyle/>
          <a:p>
            <a:r>
              <a:rPr lang="fr-FR" dirty="0" smtClean="0"/>
              <a:t>Comment ordonnancer efficacement un ensemble de tâche sur un ensemble de processeur ?</a:t>
            </a:r>
            <a:endParaRPr lang="fr-FR" dirty="0"/>
          </a:p>
        </p:txBody>
      </p:sp>
      <p:sp>
        <p:nvSpPr>
          <p:cNvPr id="7" name="Rectangle 6"/>
          <p:cNvSpPr/>
          <p:nvPr/>
        </p:nvSpPr>
        <p:spPr>
          <a:xfrm>
            <a:off x="3871668" y="2918843"/>
            <a:ext cx="501883" cy="3011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0</a:t>
            </a:r>
            <a:endParaRPr lang="fr-FR" dirty="0"/>
          </a:p>
        </p:txBody>
      </p:sp>
      <p:sp>
        <p:nvSpPr>
          <p:cNvPr id="9" name="Rectangle 8"/>
          <p:cNvSpPr/>
          <p:nvPr/>
        </p:nvSpPr>
        <p:spPr>
          <a:xfrm>
            <a:off x="4566921" y="4250244"/>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4</a:t>
            </a:r>
            <a:endParaRPr lang="fr-FR" dirty="0"/>
          </a:p>
        </p:txBody>
      </p:sp>
      <p:sp>
        <p:nvSpPr>
          <p:cNvPr id="10" name="Rectangle 9"/>
          <p:cNvSpPr/>
          <p:nvPr/>
        </p:nvSpPr>
        <p:spPr>
          <a:xfrm>
            <a:off x="4566921" y="4955688"/>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6</a:t>
            </a:r>
            <a:endParaRPr lang="fr-FR" dirty="0"/>
          </a:p>
        </p:txBody>
      </p:sp>
      <p:sp>
        <p:nvSpPr>
          <p:cNvPr id="11" name="Rectangle 10"/>
          <p:cNvSpPr/>
          <p:nvPr/>
        </p:nvSpPr>
        <p:spPr>
          <a:xfrm>
            <a:off x="5610420" y="4250244"/>
            <a:ext cx="657995"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5</a:t>
            </a:r>
            <a:endParaRPr lang="fr-FR" dirty="0"/>
          </a:p>
        </p:txBody>
      </p:sp>
      <p:sp>
        <p:nvSpPr>
          <p:cNvPr id="12" name="Rectangle 11"/>
          <p:cNvSpPr/>
          <p:nvPr/>
        </p:nvSpPr>
        <p:spPr>
          <a:xfrm>
            <a:off x="5387559" y="2918842"/>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a:t>
            </a:r>
            <a:endParaRPr lang="fr-FR" dirty="0"/>
          </a:p>
        </p:txBody>
      </p:sp>
      <p:sp>
        <p:nvSpPr>
          <p:cNvPr id="13" name="Rectangle 12"/>
          <p:cNvSpPr/>
          <p:nvPr/>
        </p:nvSpPr>
        <p:spPr>
          <a:xfrm>
            <a:off x="4577163" y="3615268"/>
            <a:ext cx="544091"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a:t>
            </a:r>
            <a:endParaRPr lang="fr-FR" dirty="0"/>
          </a:p>
        </p:txBody>
      </p:sp>
      <p:sp>
        <p:nvSpPr>
          <p:cNvPr id="14" name="Rectangle 13"/>
          <p:cNvSpPr/>
          <p:nvPr/>
        </p:nvSpPr>
        <p:spPr>
          <a:xfrm>
            <a:off x="4566921" y="5581646"/>
            <a:ext cx="2029254"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7</a:t>
            </a:r>
            <a:endParaRPr lang="fr-FR" dirty="0"/>
          </a:p>
        </p:txBody>
      </p:sp>
      <p:sp>
        <p:nvSpPr>
          <p:cNvPr id="16" name="Rectangle 15"/>
          <p:cNvSpPr/>
          <p:nvPr/>
        </p:nvSpPr>
        <p:spPr>
          <a:xfrm>
            <a:off x="4566921" y="2918843"/>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Tree>
    <p:extLst>
      <p:ext uri="{BB962C8B-B14F-4D97-AF65-F5344CB8AC3E}">
        <p14:creationId xmlns:p14="http://schemas.microsoft.com/office/powerpoint/2010/main" val="12865931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Équilibrage de charge</a:t>
            </a:r>
            <a:endParaRPr lang="fr-FR" dirty="0"/>
          </a:p>
        </p:txBody>
      </p:sp>
      <p:sp>
        <p:nvSpPr>
          <p:cNvPr id="7" name="Rectangle 6"/>
          <p:cNvSpPr/>
          <p:nvPr/>
        </p:nvSpPr>
        <p:spPr>
          <a:xfrm>
            <a:off x="1649044" y="1710977"/>
            <a:ext cx="501883" cy="3482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0</a:t>
            </a:r>
            <a:endParaRPr lang="fr-FR" dirty="0"/>
          </a:p>
        </p:txBody>
      </p:sp>
      <p:sp>
        <p:nvSpPr>
          <p:cNvPr id="9" name="Rectangle 8"/>
          <p:cNvSpPr/>
          <p:nvPr/>
        </p:nvSpPr>
        <p:spPr>
          <a:xfrm>
            <a:off x="2715504" y="1710977"/>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4</a:t>
            </a:r>
            <a:endParaRPr lang="fr-FR" dirty="0"/>
          </a:p>
        </p:txBody>
      </p:sp>
      <p:sp>
        <p:nvSpPr>
          <p:cNvPr id="10" name="Rectangle 9"/>
          <p:cNvSpPr/>
          <p:nvPr/>
        </p:nvSpPr>
        <p:spPr>
          <a:xfrm>
            <a:off x="3259617" y="2386282"/>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6</a:t>
            </a:r>
            <a:endParaRPr lang="fr-FR" dirty="0"/>
          </a:p>
        </p:txBody>
      </p:sp>
      <p:sp>
        <p:nvSpPr>
          <p:cNvPr id="11" name="Rectangle 10"/>
          <p:cNvSpPr/>
          <p:nvPr/>
        </p:nvSpPr>
        <p:spPr>
          <a:xfrm>
            <a:off x="3546383" y="1710977"/>
            <a:ext cx="657995"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5</a:t>
            </a:r>
            <a:endParaRPr lang="fr-FR" dirty="0"/>
          </a:p>
        </p:txBody>
      </p:sp>
      <p:sp>
        <p:nvSpPr>
          <p:cNvPr id="12" name="Rectangle 11"/>
          <p:cNvSpPr/>
          <p:nvPr/>
        </p:nvSpPr>
        <p:spPr>
          <a:xfrm>
            <a:off x="2705284" y="2386282"/>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a:t>
            </a:r>
            <a:endParaRPr lang="fr-FR" dirty="0"/>
          </a:p>
        </p:txBody>
      </p:sp>
      <p:sp>
        <p:nvSpPr>
          <p:cNvPr id="13" name="Rectangle 12"/>
          <p:cNvSpPr/>
          <p:nvPr/>
        </p:nvSpPr>
        <p:spPr>
          <a:xfrm>
            <a:off x="2150927" y="1710977"/>
            <a:ext cx="544091"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a:t>
            </a:r>
            <a:endParaRPr lang="fr-FR" dirty="0"/>
          </a:p>
        </p:txBody>
      </p:sp>
      <p:sp>
        <p:nvSpPr>
          <p:cNvPr id="14" name="Rectangle 13"/>
          <p:cNvSpPr/>
          <p:nvPr/>
        </p:nvSpPr>
        <p:spPr>
          <a:xfrm>
            <a:off x="4080255" y="2386282"/>
            <a:ext cx="2029254"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7</a:t>
            </a:r>
            <a:endParaRPr lang="fr-FR" dirty="0"/>
          </a:p>
        </p:txBody>
      </p:sp>
      <p:sp>
        <p:nvSpPr>
          <p:cNvPr id="16" name="Rectangle 15"/>
          <p:cNvSpPr/>
          <p:nvPr/>
        </p:nvSpPr>
        <p:spPr>
          <a:xfrm>
            <a:off x="2150951" y="2386282"/>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
        <p:nvSpPr>
          <p:cNvPr id="4" name="ZoneTexte 3"/>
          <p:cNvSpPr txBox="1"/>
          <p:nvPr/>
        </p:nvSpPr>
        <p:spPr>
          <a:xfrm>
            <a:off x="665763" y="1689857"/>
            <a:ext cx="744277" cy="369332"/>
          </a:xfrm>
          <a:prstGeom prst="rect">
            <a:avLst/>
          </a:prstGeom>
          <a:noFill/>
        </p:spPr>
        <p:txBody>
          <a:bodyPr wrap="none" rtlCol="0">
            <a:spAutoFit/>
          </a:bodyPr>
          <a:lstStyle/>
          <a:p>
            <a:r>
              <a:rPr lang="fr-FR" dirty="0" smtClean="0"/>
              <a:t>CPU 1</a:t>
            </a:r>
            <a:endParaRPr lang="fr-FR" dirty="0"/>
          </a:p>
        </p:txBody>
      </p:sp>
      <p:sp>
        <p:nvSpPr>
          <p:cNvPr id="15" name="ZoneTexte 14"/>
          <p:cNvSpPr txBox="1"/>
          <p:nvPr/>
        </p:nvSpPr>
        <p:spPr>
          <a:xfrm>
            <a:off x="665763" y="2365163"/>
            <a:ext cx="744277" cy="369332"/>
          </a:xfrm>
          <a:prstGeom prst="rect">
            <a:avLst/>
          </a:prstGeom>
          <a:noFill/>
        </p:spPr>
        <p:txBody>
          <a:bodyPr wrap="none" rtlCol="0">
            <a:spAutoFit/>
          </a:bodyPr>
          <a:lstStyle/>
          <a:p>
            <a:r>
              <a:rPr lang="fr-FR" dirty="0" smtClean="0"/>
              <a:t>CPU </a:t>
            </a:r>
            <a:r>
              <a:rPr lang="fr-FR" dirty="0"/>
              <a:t>2</a:t>
            </a:r>
          </a:p>
        </p:txBody>
      </p:sp>
    </p:spTree>
    <p:extLst>
      <p:ext uri="{BB962C8B-B14F-4D97-AF65-F5344CB8AC3E}">
        <p14:creationId xmlns:p14="http://schemas.microsoft.com/office/powerpoint/2010/main" val="32282307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Équilibrage de charge</a:t>
            </a:r>
            <a:endParaRPr lang="fr-FR" dirty="0"/>
          </a:p>
        </p:txBody>
      </p:sp>
      <p:sp>
        <p:nvSpPr>
          <p:cNvPr id="7" name="Rectangle 6"/>
          <p:cNvSpPr/>
          <p:nvPr/>
        </p:nvSpPr>
        <p:spPr>
          <a:xfrm>
            <a:off x="1649044" y="1710977"/>
            <a:ext cx="501883" cy="3482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0</a:t>
            </a:r>
            <a:endParaRPr lang="fr-FR" dirty="0"/>
          </a:p>
        </p:txBody>
      </p:sp>
      <p:sp>
        <p:nvSpPr>
          <p:cNvPr id="9" name="Rectangle 8"/>
          <p:cNvSpPr/>
          <p:nvPr/>
        </p:nvSpPr>
        <p:spPr>
          <a:xfrm>
            <a:off x="2715504" y="1710977"/>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4</a:t>
            </a:r>
            <a:endParaRPr lang="fr-FR" dirty="0"/>
          </a:p>
        </p:txBody>
      </p:sp>
      <p:sp>
        <p:nvSpPr>
          <p:cNvPr id="10" name="Rectangle 9"/>
          <p:cNvSpPr/>
          <p:nvPr/>
        </p:nvSpPr>
        <p:spPr>
          <a:xfrm>
            <a:off x="3239131" y="2386282"/>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6</a:t>
            </a:r>
            <a:endParaRPr lang="fr-FR" dirty="0"/>
          </a:p>
        </p:txBody>
      </p:sp>
      <p:sp>
        <p:nvSpPr>
          <p:cNvPr id="11" name="Rectangle 10"/>
          <p:cNvSpPr/>
          <p:nvPr/>
        </p:nvSpPr>
        <p:spPr>
          <a:xfrm>
            <a:off x="3546383" y="1710977"/>
            <a:ext cx="657995"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5</a:t>
            </a:r>
            <a:endParaRPr lang="fr-FR" dirty="0"/>
          </a:p>
        </p:txBody>
      </p:sp>
      <p:sp>
        <p:nvSpPr>
          <p:cNvPr id="12" name="Rectangle 11"/>
          <p:cNvSpPr/>
          <p:nvPr/>
        </p:nvSpPr>
        <p:spPr>
          <a:xfrm>
            <a:off x="2684798" y="2386282"/>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a:t>
            </a:r>
            <a:endParaRPr lang="fr-FR" dirty="0"/>
          </a:p>
        </p:txBody>
      </p:sp>
      <p:sp>
        <p:nvSpPr>
          <p:cNvPr id="13" name="Rectangle 12"/>
          <p:cNvSpPr/>
          <p:nvPr/>
        </p:nvSpPr>
        <p:spPr>
          <a:xfrm>
            <a:off x="2150927" y="1710977"/>
            <a:ext cx="544091"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a:t>
            </a:r>
            <a:endParaRPr lang="fr-FR" dirty="0"/>
          </a:p>
        </p:txBody>
      </p:sp>
      <p:sp>
        <p:nvSpPr>
          <p:cNvPr id="14" name="Rectangle 13"/>
          <p:cNvSpPr/>
          <p:nvPr/>
        </p:nvSpPr>
        <p:spPr>
          <a:xfrm>
            <a:off x="4059769" y="2386282"/>
            <a:ext cx="2029254"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7</a:t>
            </a:r>
            <a:endParaRPr lang="fr-FR" dirty="0"/>
          </a:p>
        </p:txBody>
      </p:sp>
      <p:sp>
        <p:nvSpPr>
          <p:cNvPr id="16" name="Rectangle 15"/>
          <p:cNvSpPr/>
          <p:nvPr/>
        </p:nvSpPr>
        <p:spPr>
          <a:xfrm>
            <a:off x="2130465" y="2386282"/>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
        <p:nvSpPr>
          <p:cNvPr id="4" name="ZoneTexte 3"/>
          <p:cNvSpPr txBox="1"/>
          <p:nvPr/>
        </p:nvSpPr>
        <p:spPr>
          <a:xfrm>
            <a:off x="665763" y="1689857"/>
            <a:ext cx="744277" cy="369332"/>
          </a:xfrm>
          <a:prstGeom prst="rect">
            <a:avLst/>
          </a:prstGeom>
          <a:noFill/>
        </p:spPr>
        <p:txBody>
          <a:bodyPr wrap="none" rtlCol="0">
            <a:spAutoFit/>
          </a:bodyPr>
          <a:lstStyle/>
          <a:p>
            <a:r>
              <a:rPr lang="fr-FR" dirty="0" smtClean="0"/>
              <a:t>CPU 1</a:t>
            </a:r>
            <a:endParaRPr lang="fr-FR" dirty="0"/>
          </a:p>
        </p:txBody>
      </p:sp>
      <p:sp>
        <p:nvSpPr>
          <p:cNvPr id="15" name="ZoneTexte 14"/>
          <p:cNvSpPr txBox="1"/>
          <p:nvPr/>
        </p:nvSpPr>
        <p:spPr>
          <a:xfrm>
            <a:off x="665763" y="2365163"/>
            <a:ext cx="744277" cy="369332"/>
          </a:xfrm>
          <a:prstGeom prst="rect">
            <a:avLst/>
          </a:prstGeom>
          <a:noFill/>
        </p:spPr>
        <p:txBody>
          <a:bodyPr wrap="none" rtlCol="0">
            <a:spAutoFit/>
          </a:bodyPr>
          <a:lstStyle/>
          <a:p>
            <a:r>
              <a:rPr lang="fr-FR" dirty="0" smtClean="0"/>
              <a:t>CPU </a:t>
            </a:r>
            <a:r>
              <a:rPr lang="fr-FR" dirty="0"/>
              <a:t>2</a:t>
            </a:r>
          </a:p>
        </p:txBody>
      </p:sp>
      <p:sp>
        <p:nvSpPr>
          <p:cNvPr id="17" name="Rectangle 16"/>
          <p:cNvSpPr/>
          <p:nvPr/>
        </p:nvSpPr>
        <p:spPr>
          <a:xfrm>
            <a:off x="1649044" y="3512270"/>
            <a:ext cx="501883" cy="3482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0</a:t>
            </a:r>
            <a:endParaRPr lang="fr-FR" dirty="0"/>
          </a:p>
        </p:txBody>
      </p:sp>
      <p:sp>
        <p:nvSpPr>
          <p:cNvPr id="18" name="Rectangle 17"/>
          <p:cNvSpPr/>
          <p:nvPr/>
        </p:nvSpPr>
        <p:spPr>
          <a:xfrm>
            <a:off x="2971565" y="4237562"/>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4</a:t>
            </a:r>
            <a:endParaRPr lang="fr-FR" dirty="0"/>
          </a:p>
        </p:txBody>
      </p:sp>
      <p:sp>
        <p:nvSpPr>
          <p:cNvPr id="19" name="Rectangle 18"/>
          <p:cNvSpPr/>
          <p:nvPr/>
        </p:nvSpPr>
        <p:spPr>
          <a:xfrm>
            <a:off x="2150927" y="4237562"/>
            <a:ext cx="820638"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6</a:t>
            </a:r>
            <a:endParaRPr lang="fr-FR" dirty="0"/>
          </a:p>
        </p:txBody>
      </p:sp>
      <p:sp>
        <p:nvSpPr>
          <p:cNvPr id="20" name="Rectangle 19"/>
          <p:cNvSpPr/>
          <p:nvPr/>
        </p:nvSpPr>
        <p:spPr>
          <a:xfrm>
            <a:off x="3792203" y="4237562"/>
            <a:ext cx="657995"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5</a:t>
            </a:r>
            <a:endParaRPr lang="fr-FR" dirty="0"/>
          </a:p>
        </p:txBody>
      </p:sp>
      <p:sp>
        <p:nvSpPr>
          <p:cNvPr id="21" name="Rectangle 20"/>
          <p:cNvSpPr/>
          <p:nvPr/>
        </p:nvSpPr>
        <p:spPr>
          <a:xfrm>
            <a:off x="4727364" y="3512269"/>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a:t>
            </a:r>
            <a:endParaRPr lang="fr-FR" dirty="0"/>
          </a:p>
        </p:txBody>
      </p:sp>
      <p:sp>
        <p:nvSpPr>
          <p:cNvPr id="22" name="Rectangle 21"/>
          <p:cNvSpPr/>
          <p:nvPr/>
        </p:nvSpPr>
        <p:spPr>
          <a:xfrm>
            <a:off x="4455318" y="4237562"/>
            <a:ext cx="544091"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a:t>
            </a:r>
            <a:endParaRPr lang="fr-FR" dirty="0"/>
          </a:p>
        </p:txBody>
      </p:sp>
      <p:sp>
        <p:nvSpPr>
          <p:cNvPr id="23" name="Rectangle 22"/>
          <p:cNvSpPr/>
          <p:nvPr/>
        </p:nvSpPr>
        <p:spPr>
          <a:xfrm>
            <a:off x="2130465" y="3512269"/>
            <a:ext cx="2029254"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7</a:t>
            </a:r>
            <a:endParaRPr lang="fr-FR" dirty="0"/>
          </a:p>
        </p:txBody>
      </p:sp>
      <p:sp>
        <p:nvSpPr>
          <p:cNvPr id="24" name="Rectangle 23"/>
          <p:cNvSpPr/>
          <p:nvPr/>
        </p:nvSpPr>
        <p:spPr>
          <a:xfrm>
            <a:off x="4173031" y="3512269"/>
            <a:ext cx="554333" cy="348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a:t>
            </a:r>
          </a:p>
        </p:txBody>
      </p:sp>
      <p:sp>
        <p:nvSpPr>
          <p:cNvPr id="25" name="ZoneTexte 24"/>
          <p:cNvSpPr txBox="1"/>
          <p:nvPr/>
        </p:nvSpPr>
        <p:spPr>
          <a:xfrm>
            <a:off x="679396" y="4236927"/>
            <a:ext cx="744277" cy="369332"/>
          </a:xfrm>
          <a:prstGeom prst="rect">
            <a:avLst/>
          </a:prstGeom>
          <a:noFill/>
        </p:spPr>
        <p:txBody>
          <a:bodyPr wrap="none" rtlCol="0">
            <a:spAutoFit/>
          </a:bodyPr>
          <a:lstStyle/>
          <a:p>
            <a:r>
              <a:rPr lang="fr-FR" dirty="0" smtClean="0"/>
              <a:t>CPU </a:t>
            </a:r>
            <a:r>
              <a:rPr lang="fr-FR" dirty="0"/>
              <a:t>2</a:t>
            </a:r>
          </a:p>
        </p:txBody>
      </p:sp>
      <p:sp>
        <p:nvSpPr>
          <p:cNvPr id="26" name="ZoneTexte 25"/>
          <p:cNvSpPr txBox="1"/>
          <p:nvPr/>
        </p:nvSpPr>
        <p:spPr>
          <a:xfrm>
            <a:off x="600882" y="3521344"/>
            <a:ext cx="744277" cy="369332"/>
          </a:xfrm>
          <a:prstGeom prst="rect">
            <a:avLst/>
          </a:prstGeom>
          <a:noFill/>
        </p:spPr>
        <p:txBody>
          <a:bodyPr wrap="none" rtlCol="0">
            <a:spAutoFit/>
          </a:bodyPr>
          <a:lstStyle/>
          <a:p>
            <a:r>
              <a:rPr lang="fr-FR" dirty="0" smtClean="0"/>
              <a:t>CPU 1</a:t>
            </a:r>
            <a:endParaRPr lang="fr-FR" dirty="0"/>
          </a:p>
        </p:txBody>
      </p:sp>
    </p:spTree>
    <p:extLst>
      <p:ext uri="{BB962C8B-B14F-4D97-AF65-F5344CB8AC3E}">
        <p14:creationId xmlns:p14="http://schemas.microsoft.com/office/powerpoint/2010/main" val="1219021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Équilibrage de charge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Problèmes réguliers</a:t>
            </a:r>
          </a:p>
          <a:p>
            <a:pPr lvl="1"/>
            <a:r>
              <a:rPr lang="fr-FR" dirty="0" smtClean="0"/>
              <a:t>Calcul prévisible ne dépendant pas des résultats intermédiaires</a:t>
            </a:r>
          </a:p>
          <a:p>
            <a:pPr lvl="2"/>
            <a:r>
              <a:rPr lang="fr-FR" dirty="0" smtClean="0"/>
              <a:t>Ex. Algèbre linéaire classique</a:t>
            </a:r>
          </a:p>
          <a:p>
            <a:pPr lvl="2"/>
            <a:r>
              <a:rPr lang="fr-FR" dirty="0" smtClean="0"/>
              <a:t>Une distribution équitable </a:t>
            </a:r>
            <a:r>
              <a:rPr lang="fr-FR" i="1" dirty="0" smtClean="0"/>
              <a:t>a priori </a:t>
            </a:r>
            <a:r>
              <a:rPr lang="fr-FR" dirty="0" smtClean="0"/>
              <a:t>est possible</a:t>
            </a:r>
          </a:p>
          <a:p>
            <a:pPr lvl="3"/>
            <a:r>
              <a:rPr lang="fr-FR" dirty="0" smtClean="0"/>
              <a:t>De façon statique, à la compilation</a:t>
            </a:r>
          </a:p>
          <a:p>
            <a:pPr lvl="3"/>
            <a:r>
              <a:rPr lang="fr-FR" dirty="0" smtClean="0"/>
              <a:t>Juste avant l’exécution</a:t>
            </a:r>
          </a:p>
          <a:p>
            <a:pPr lvl="2"/>
            <a:r>
              <a:rPr lang="fr-FR" dirty="0" smtClean="0"/>
              <a:t>Problème NP-Complet (analogue au </a:t>
            </a:r>
            <a:r>
              <a:rPr lang="fr-FR" i="1" dirty="0" smtClean="0"/>
              <a:t>bin </a:t>
            </a:r>
            <a:r>
              <a:rPr lang="fr-FR" i="1" dirty="0" err="1" smtClean="0"/>
              <a:t>packing</a:t>
            </a:r>
            <a:r>
              <a:rPr lang="fr-FR" dirty="0" smtClean="0"/>
              <a:t>)</a:t>
            </a:r>
          </a:p>
          <a:p>
            <a:pPr lvl="2"/>
            <a:endParaRPr lang="fr-FR" dirty="0" smtClean="0"/>
          </a:p>
          <a:p>
            <a:r>
              <a:rPr lang="fr-FR" dirty="0"/>
              <a:t>Problèmes </a:t>
            </a:r>
            <a:r>
              <a:rPr lang="fr-FR" dirty="0" smtClean="0"/>
              <a:t>irréguliers</a:t>
            </a:r>
            <a:endParaRPr lang="fr-FR" dirty="0"/>
          </a:p>
          <a:p>
            <a:pPr lvl="2"/>
            <a:r>
              <a:rPr lang="fr-FR" dirty="0" smtClean="0"/>
              <a:t>Ex. calcul fractal, décomposition en facteur premier</a:t>
            </a:r>
          </a:p>
          <a:p>
            <a:pPr lvl="2"/>
            <a:r>
              <a:rPr lang="fr-FR" dirty="0" smtClean="0"/>
              <a:t>Il faut rééquilibrer dynamiquement la charge au fur et à mesure </a:t>
            </a:r>
          </a:p>
          <a:p>
            <a:pPr lvl="2"/>
            <a:endParaRPr lang="fr-FR" dirty="0"/>
          </a:p>
        </p:txBody>
      </p:sp>
    </p:spTree>
    <p:extLst>
      <p:ext uri="{BB962C8B-B14F-4D97-AF65-F5344CB8AC3E}">
        <p14:creationId xmlns:p14="http://schemas.microsoft.com/office/powerpoint/2010/main" val="3001273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Illustration du parallélisme</a:t>
            </a:r>
          </a:p>
        </p:txBody>
      </p:sp>
      <p:sp>
        <p:nvSpPr>
          <p:cNvPr id="3" name="Espace réservé du contenu 2"/>
          <p:cNvSpPr>
            <a:spLocks noGrp="1"/>
          </p:cNvSpPr>
          <p:nvPr>
            <p:ph idx="1"/>
          </p:nvPr>
        </p:nvSpPr>
        <p:spPr/>
        <p:txBody>
          <a:bodyPr/>
          <a:lstStyle/>
          <a:p>
            <a:r>
              <a:rPr lang="fr-FR" dirty="0" smtClean="0"/>
              <a:t>Deux maçons a et b posent les briques de façon consécutives </a:t>
            </a:r>
          </a:p>
          <a:p>
            <a:endParaRPr lang="fr-FR" dirty="0"/>
          </a:p>
          <a:p>
            <a:endParaRPr lang="fr-FR" dirty="0" smtClean="0"/>
          </a:p>
          <a:p>
            <a:endParaRPr lang="fr-FR" dirty="0"/>
          </a:p>
          <a:p>
            <a:endParaRPr lang="fr-FR" dirty="0" smtClean="0"/>
          </a:p>
          <a:p>
            <a:pPr marL="0" indent="0">
              <a:buNone/>
            </a:pPr>
            <a:endParaRPr lang="fr-FR" dirty="0"/>
          </a:p>
        </p:txBody>
      </p:sp>
      <p:pic>
        <p:nvPicPr>
          <p:cNvPr id="4" name="Image 3"/>
          <p:cNvPicPr>
            <a:picLocks noChangeAspect="1"/>
          </p:cNvPicPr>
          <p:nvPr/>
        </p:nvPicPr>
        <p:blipFill>
          <a:blip r:embed="rId2"/>
          <a:stretch>
            <a:fillRect/>
          </a:stretch>
        </p:blipFill>
        <p:spPr>
          <a:xfrm>
            <a:off x="573533" y="2908299"/>
            <a:ext cx="8113267" cy="2106329"/>
          </a:xfrm>
          <a:prstGeom prst="rect">
            <a:avLst/>
          </a:prstGeom>
        </p:spPr>
      </p:pic>
    </p:spTree>
    <p:extLst>
      <p:ext uri="{BB962C8B-B14F-4D97-AF65-F5344CB8AC3E}">
        <p14:creationId xmlns:p14="http://schemas.microsoft.com/office/powerpoint/2010/main" val="38416931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Illustration du parallélisme</a:t>
            </a:r>
          </a:p>
        </p:txBody>
      </p:sp>
      <p:sp>
        <p:nvSpPr>
          <p:cNvPr id="3" name="Espace réservé du contenu 2"/>
          <p:cNvSpPr>
            <a:spLocks noGrp="1"/>
          </p:cNvSpPr>
          <p:nvPr>
            <p:ph idx="1"/>
          </p:nvPr>
        </p:nvSpPr>
        <p:spPr>
          <a:xfrm>
            <a:off x="457200" y="1600200"/>
            <a:ext cx="8229600" cy="4749563"/>
          </a:xfrm>
        </p:spPr>
        <p:txBody>
          <a:bodyPr>
            <a:normAutofit fontScale="92500" lnSpcReduction="10000"/>
          </a:bodyPr>
          <a:lstStyle/>
          <a:p>
            <a:r>
              <a:rPr lang="fr-FR" dirty="0" smtClean="0"/>
              <a:t>Deux maçons a et b posent les briques sur deux portions différentes</a:t>
            </a:r>
          </a:p>
          <a:p>
            <a:endParaRPr lang="fr-FR" dirty="0"/>
          </a:p>
          <a:p>
            <a:endParaRPr lang="fr-FR" dirty="0" smtClean="0"/>
          </a:p>
          <a:p>
            <a:endParaRPr lang="fr-FR" dirty="0"/>
          </a:p>
          <a:p>
            <a:endParaRPr lang="fr-FR" dirty="0" smtClean="0"/>
          </a:p>
          <a:p>
            <a:endParaRPr lang="fr-FR" dirty="0" smtClean="0"/>
          </a:p>
          <a:p>
            <a:r>
              <a:rPr lang="fr-FR" dirty="0" smtClean="0"/>
              <a:t>Soit le maçon b fait plus de chemin</a:t>
            </a:r>
          </a:p>
          <a:p>
            <a:r>
              <a:rPr lang="fr-FR" dirty="0" smtClean="0"/>
              <a:t>Soit le a maçon « envoie » les briques au maçon b </a:t>
            </a:r>
            <a:endParaRPr lang="fr-FR" dirty="0"/>
          </a:p>
        </p:txBody>
      </p:sp>
      <p:pic>
        <p:nvPicPr>
          <p:cNvPr id="5" name="Image 4"/>
          <p:cNvPicPr>
            <a:picLocks noChangeAspect="1"/>
          </p:cNvPicPr>
          <p:nvPr/>
        </p:nvPicPr>
        <p:blipFill>
          <a:blip r:embed="rId2"/>
          <a:stretch>
            <a:fillRect/>
          </a:stretch>
        </p:blipFill>
        <p:spPr>
          <a:xfrm>
            <a:off x="575865" y="2757213"/>
            <a:ext cx="7972724" cy="2389379"/>
          </a:xfrm>
          <a:prstGeom prst="rect">
            <a:avLst/>
          </a:prstGeom>
        </p:spPr>
      </p:pic>
    </p:spTree>
    <p:extLst>
      <p:ext uri="{BB962C8B-B14F-4D97-AF65-F5344CB8AC3E}">
        <p14:creationId xmlns:p14="http://schemas.microsoft.com/office/powerpoint/2010/main" val="21850318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Illustration du </a:t>
            </a:r>
            <a:r>
              <a:rPr lang="fr-FR" dirty="0" smtClean="0"/>
              <a:t>parallélisme</a:t>
            </a:r>
            <a:endParaRPr lang="fr-FR" dirty="0"/>
          </a:p>
        </p:txBody>
      </p:sp>
      <p:sp>
        <p:nvSpPr>
          <p:cNvPr id="3" name="Espace réservé du contenu 2"/>
          <p:cNvSpPr>
            <a:spLocks noGrp="1"/>
          </p:cNvSpPr>
          <p:nvPr>
            <p:ph idx="1"/>
          </p:nvPr>
        </p:nvSpPr>
        <p:spPr/>
        <p:txBody>
          <a:bodyPr/>
          <a:lstStyle/>
          <a:p>
            <a:r>
              <a:rPr lang="fr-FR" dirty="0" smtClean="0"/>
              <a:t>Deux maçons a et b posent les briques sur deux portions différentes</a:t>
            </a:r>
            <a:endParaRPr lang="fr-FR" dirty="0"/>
          </a:p>
        </p:txBody>
      </p:sp>
      <p:pic>
        <p:nvPicPr>
          <p:cNvPr id="5" name="Image 4"/>
          <p:cNvPicPr>
            <a:picLocks noChangeAspect="1"/>
          </p:cNvPicPr>
          <p:nvPr/>
        </p:nvPicPr>
        <p:blipFill>
          <a:blip r:embed="rId2"/>
          <a:stretch>
            <a:fillRect/>
          </a:stretch>
        </p:blipFill>
        <p:spPr>
          <a:xfrm>
            <a:off x="575865" y="2757213"/>
            <a:ext cx="7972724" cy="2389379"/>
          </a:xfrm>
          <a:prstGeom prst="rect">
            <a:avLst/>
          </a:prstGeom>
        </p:spPr>
      </p:pic>
      <p:pic>
        <p:nvPicPr>
          <p:cNvPr id="4" name="Image 3"/>
          <p:cNvPicPr>
            <a:picLocks noChangeAspect="1"/>
          </p:cNvPicPr>
          <p:nvPr/>
        </p:nvPicPr>
        <p:blipFill>
          <a:blip r:embed="rId3"/>
          <a:stretch>
            <a:fillRect/>
          </a:stretch>
        </p:blipFill>
        <p:spPr>
          <a:xfrm>
            <a:off x="6085046" y="4691054"/>
            <a:ext cx="2152664" cy="1435109"/>
          </a:xfrm>
          <a:prstGeom prst="rect">
            <a:avLst/>
          </a:prstGeom>
        </p:spPr>
      </p:pic>
    </p:spTree>
    <p:extLst>
      <p:ext uri="{BB962C8B-B14F-4D97-AF65-F5344CB8AC3E}">
        <p14:creationId xmlns:p14="http://schemas.microsoft.com/office/powerpoint/2010/main" val="25452345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Illustration du parallélisme</a:t>
            </a:r>
          </a:p>
        </p:txBody>
      </p:sp>
      <p:sp>
        <p:nvSpPr>
          <p:cNvPr id="3" name="Espace réservé du contenu 2"/>
          <p:cNvSpPr>
            <a:spLocks noGrp="1"/>
          </p:cNvSpPr>
          <p:nvPr>
            <p:ph idx="1"/>
          </p:nvPr>
        </p:nvSpPr>
        <p:spPr/>
        <p:txBody>
          <a:bodyPr>
            <a:normAutofit fontScale="85000" lnSpcReduction="20000"/>
          </a:bodyPr>
          <a:lstStyle/>
          <a:p>
            <a:r>
              <a:rPr lang="fr-FR" dirty="0" smtClean="0"/>
              <a:t>Paralléliser un traitement nécessite :</a:t>
            </a:r>
          </a:p>
          <a:p>
            <a:pPr lvl="1"/>
            <a:r>
              <a:rPr lang="fr-FR" dirty="0" smtClean="0"/>
              <a:t>La décomposition du traitement en sous traitements suffisamment indépendants.</a:t>
            </a:r>
          </a:p>
          <a:p>
            <a:pPr lvl="2"/>
            <a:r>
              <a:rPr lang="fr-FR" dirty="0" smtClean="0"/>
              <a:t>Les processeurs doivent peu se gêner et peu s’attendre</a:t>
            </a:r>
          </a:p>
          <a:p>
            <a:pPr lvl="1"/>
            <a:r>
              <a:rPr lang="fr-FR" dirty="0" smtClean="0"/>
              <a:t>L’organisation efficace du travail</a:t>
            </a:r>
          </a:p>
          <a:p>
            <a:pPr lvl="2"/>
            <a:r>
              <a:rPr lang="fr-FR" dirty="0" smtClean="0"/>
              <a:t>Le travail doit être partagé équitablement</a:t>
            </a:r>
          </a:p>
          <a:p>
            <a:r>
              <a:rPr lang="fr-FR" dirty="0" smtClean="0"/>
              <a:t> </a:t>
            </a:r>
            <a:r>
              <a:rPr lang="fr-FR" dirty="0"/>
              <a:t>I</a:t>
            </a:r>
            <a:r>
              <a:rPr lang="fr-FR" dirty="0" smtClean="0"/>
              <a:t>mportance cruciale de la granularité </a:t>
            </a:r>
          </a:p>
          <a:p>
            <a:pPr lvl="1"/>
            <a:r>
              <a:rPr lang="fr-FR" dirty="0" smtClean="0"/>
              <a:t>Trop petite =&gt; synchronisation très fréquente</a:t>
            </a:r>
          </a:p>
          <a:p>
            <a:pPr lvl="1"/>
            <a:r>
              <a:rPr lang="fr-FR" dirty="0" smtClean="0"/>
              <a:t>Trop grande =&gt; iniquité de la répartition du travail</a:t>
            </a:r>
          </a:p>
          <a:p>
            <a:r>
              <a:rPr lang="fr-FR" dirty="0" smtClean="0"/>
              <a:t>Et donc :</a:t>
            </a:r>
          </a:p>
          <a:p>
            <a:pPr lvl="1"/>
            <a:r>
              <a:rPr lang="fr-FR" dirty="0" smtClean="0"/>
              <a:t>concevoir des algorithmes et des structures de données pour adapter le problème à la machine.</a:t>
            </a:r>
          </a:p>
        </p:txBody>
      </p:sp>
    </p:spTree>
    <p:extLst>
      <p:ext uri="{BB962C8B-B14F-4D97-AF65-F5344CB8AC3E}">
        <p14:creationId xmlns:p14="http://schemas.microsoft.com/office/powerpoint/2010/main" val="3282794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Intérêts du calcul intensif</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Gagner </a:t>
            </a:r>
            <a:r>
              <a:rPr lang="fr-FR" dirty="0"/>
              <a:t>du </a:t>
            </a:r>
            <a:r>
              <a:rPr lang="fr-FR" dirty="0" smtClean="0"/>
              <a:t>temps</a:t>
            </a:r>
          </a:p>
          <a:p>
            <a:pPr lvl="1"/>
            <a:r>
              <a:rPr lang="fr-FR" dirty="0" smtClean="0"/>
              <a:t>Gagner en précision (fusion nucléaire)</a:t>
            </a:r>
          </a:p>
          <a:p>
            <a:pPr lvl="1"/>
            <a:r>
              <a:rPr lang="fr-FR" dirty="0" smtClean="0"/>
              <a:t>Faire plus d’expériences (météo)</a:t>
            </a:r>
          </a:p>
          <a:p>
            <a:pPr lvl="1"/>
            <a:r>
              <a:rPr lang="fr-FR" dirty="0" smtClean="0"/>
              <a:t>Aller plus vite que les autres (finance) </a:t>
            </a:r>
            <a:endParaRPr lang="fr-FR" dirty="0"/>
          </a:p>
          <a:p>
            <a:r>
              <a:rPr lang="fr-FR" dirty="0" smtClean="0"/>
              <a:t>Traiter </a:t>
            </a:r>
            <a:r>
              <a:rPr lang="fr-FR" dirty="0"/>
              <a:t>des problèmes importants </a:t>
            </a:r>
            <a:endParaRPr lang="fr-FR" dirty="0" smtClean="0"/>
          </a:p>
          <a:p>
            <a:pPr lvl="1"/>
            <a:r>
              <a:rPr lang="fr-FR" dirty="0" smtClean="0"/>
              <a:t>dépasser </a:t>
            </a:r>
            <a:r>
              <a:rPr lang="fr-FR" dirty="0"/>
              <a:t>la limitation mémoire d’une </a:t>
            </a:r>
            <a:r>
              <a:rPr lang="fr-FR" dirty="0" smtClean="0"/>
              <a:t>machine (cosmologie)</a:t>
            </a:r>
            <a:endParaRPr lang="fr-FR" dirty="0"/>
          </a:p>
          <a:p>
            <a:r>
              <a:rPr lang="fr-FR" dirty="0"/>
              <a:t>P</a:t>
            </a:r>
            <a:r>
              <a:rPr lang="fr-FR" dirty="0" smtClean="0"/>
              <a:t>rogrammer plus simplement </a:t>
            </a:r>
            <a:r>
              <a:rPr lang="fr-FR" dirty="0"/>
              <a:t>une </a:t>
            </a:r>
            <a:r>
              <a:rPr lang="fr-FR" dirty="0" smtClean="0"/>
              <a:t>simulation</a:t>
            </a:r>
            <a:r>
              <a:rPr lang="fr-FR" dirty="0"/>
              <a:t> </a:t>
            </a:r>
            <a:endParaRPr lang="fr-FR" dirty="0" smtClean="0"/>
          </a:p>
          <a:p>
            <a:pPr lvl="1"/>
            <a:r>
              <a:rPr lang="fr-FR" dirty="0" smtClean="0"/>
              <a:t>Objets parallèles (</a:t>
            </a:r>
            <a:r>
              <a:rPr lang="fr-FR" dirty="0"/>
              <a:t>S</a:t>
            </a:r>
            <a:r>
              <a:rPr lang="fr-FR" dirty="0" smtClean="0"/>
              <a:t>imuler un avion)</a:t>
            </a:r>
          </a:p>
          <a:p>
            <a:pPr lvl="1"/>
            <a:r>
              <a:rPr lang="fr-FR" dirty="0" smtClean="0"/>
              <a:t>Analyser des phénomènes multi-physiques (Météo : interaction air / terre – air / Océan)</a:t>
            </a:r>
          </a:p>
          <a:p>
            <a:pPr lvl="1"/>
            <a:endParaRPr lang="fr-FR" dirty="0"/>
          </a:p>
          <a:p>
            <a:endParaRPr lang="fr-FR" dirty="0"/>
          </a:p>
        </p:txBody>
      </p:sp>
    </p:spTree>
    <p:extLst>
      <p:ext uri="{BB962C8B-B14F-4D97-AF65-F5344CB8AC3E}">
        <p14:creationId xmlns:p14="http://schemas.microsoft.com/office/powerpoint/2010/main" val="414226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Modélisation météorologique</a:t>
            </a:r>
            <a:endParaRPr lang="fr-FR" dirty="0"/>
          </a:p>
        </p:txBody>
      </p:sp>
      <p:sp>
        <p:nvSpPr>
          <p:cNvPr id="4" name="Espace réservé du contenu 3"/>
          <p:cNvSpPr>
            <a:spLocks noGrp="1"/>
          </p:cNvSpPr>
          <p:nvPr>
            <p:ph sz="half" idx="2"/>
          </p:nvPr>
        </p:nvSpPr>
        <p:spPr>
          <a:xfrm>
            <a:off x="457200" y="1606536"/>
            <a:ext cx="6550718" cy="4525963"/>
          </a:xfrm>
        </p:spPr>
        <p:txBody>
          <a:bodyPr>
            <a:noAutofit/>
          </a:bodyPr>
          <a:lstStyle/>
          <a:p>
            <a:pPr marL="0" indent="0">
              <a:buNone/>
            </a:pPr>
            <a:r>
              <a:rPr lang="fr-FR" sz="2400" dirty="0" smtClean="0"/>
              <a:t>Calculer humidité, pression, température et vitesse du vent en fonction de </a:t>
            </a:r>
            <a:r>
              <a:rPr lang="fr-FR" sz="2400" dirty="0" err="1" smtClean="0"/>
              <a:t>x,y,z</a:t>
            </a:r>
            <a:r>
              <a:rPr lang="fr-FR" sz="2400" dirty="0" smtClean="0"/>
              <a:t> et </a:t>
            </a:r>
            <a:r>
              <a:rPr lang="fr-FR" sz="2400" dirty="0" err="1" smtClean="0"/>
              <a:t>t</a:t>
            </a:r>
            <a:endParaRPr lang="fr-FR" sz="2400" dirty="0" smtClean="0"/>
          </a:p>
          <a:p>
            <a:r>
              <a:rPr lang="fr-FR" sz="2400" dirty="0" smtClean="0"/>
              <a:t>Discrétiser l’espace</a:t>
            </a:r>
            <a:endParaRPr lang="fr-FR" sz="2400" dirty="0"/>
          </a:p>
          <a:p>
            <a:pPr lvl="1"/>
            <a:r>
              <a:rPr lang="fr-FR" sz="2000" dirty="0" smtClean="0"/>
              <a:t>Ex.: 1 point pour 2km^3 sur 20 km </a:t>
            </a:r>
            <a:br>
              <a:rPr lang="fr-FR" sz="2000" dirty="0" smtClean="0"/>
            </a:br>
            <a:r>
              <a:rPr lang="fr-FR" sz="2000" dirty="0" smtClean="0"/>
              <a:t>d’atmosphère =&gt; 5.10^9 points</a:t>
            </a:r>
          </a:p>
          <a:p>
            <a:r>
              <a:rPr lang="fr-FR" sz="2400" dirty="0" smtClean="0"/>
              <a:t>Initialiser le modèle</a:t>
            </a:r>
          </a:p>
          <a:p>
            <a:r>
              <a:rPr lang="fr-FR" sz="2400" dirty="0" smtClean="0"/>
              <a:t>Faire évoluer le modèle</a:t>
            </a:r>
          </a:p>
          <a:p>
            <a:pPr lvl="1"/>
            <a:r>
              <a:rPr lang="fr-FR" sz="2000" dirty="0" smtClean="0"/>
              <a:t>Discrétiser le temps</a:t>
            </a:r>
          </a:p>
          <a:p>
            <a:pPr lvl="2"/>
            <a:r>
              <a:rPr lang="fr-FR" sz="1800" dirty="0" smtClean="0"/>
              <a:t>Ex.: Calculer par pas de 60s</a:t>
            </a:r>
          </a:p>
          <a:p>
            <a:pPr lvl="1"/>
            <a:r>
              <a:rPr lang="fr-FR" sz="2000" dirty="0" smtClean="0"/>
              <a:t>Résoudre pour chaque maille un système d’équations</a:t>
            </a:r>
          </a:p>
          <a:p>
            <a:pPr lvl="2"/>
            <a:r>
              <a:rPr lang="fr-FR" sz="1600" dirty="0" smtClean="0"/>
              <a:t>calculer l’état suivant d’une maille en fonction</a:t>
            </a:r>
            <a:br>
              <a:rPr lang="fr-FR" sz="1600" dirty="0" smtClean="0"/>
            </a:br>
            <a:r>
              <a:rPr lang="fr-FR" sz="1600" dirty="0" smtClean="0"/>
              <a:t> de son voisinage</a:t>
            </a:r>
          </a:p>
          <a:p>
            <a:pPr lvl="2"/>
            <a:r>
              <a:rPr lang="fr-FR" sz="1800" dirty="0" smtClean="0"/>
              <a:t>Coût : 100 FLOP / maille</a:t>
            </a:r>
          </a:p>
        </p:txBody>
      </p:sp>
      <p:pic>
        <p:nvPicPr>
          <p:cNvPr id="7" name="Image 6"/>
          <p:cNvPicPr>
            <a:picLocks noChangeAspect="1"/>
          </p:cNvPicPr>
          <p:nvPr/>
        </p:nvPicPr>
        <p:blipFill>
          <a:blip r:embed="rId2">
            <a:extLst>
              <a:ext uri="{BEBA8EAE-BF5A-486C-A8C5-ECC9F3942E4B}">
                <a14:imgProps xmlns:a14="http://schemas.microsoft.com/office/drawing/2010/main">
                  <a14:imgLayer r:embed="rId3">
                    <a14:imgEffect>
                      <a14:backgroundRemoval t="2667" b="99111" l="0" r="100000"/>
                    </a14:imgEffect>
                  </a14:imgLayer>
                </a14:imgProps>
              </a:ext>
            </a:extLst>
          </a:blip>
          <a:stretch>
            <a:fillRect/>
          </a:stretch>
        </p:blipFill>
        <p:spPr>
          <a:xfrm>
            <a:off x="5464630" y="1938516"/>
            <a:ext cx="3305910" cy="3305910"/>
          </a:xfrm>
          <a:prstGeom prst="rect">
            <a:avLst/>
          </a:prstGeom>
        </p:spPr>
      </p:pic>
    </p:spTree>
    <p:extLst>
      <p:ext uri="{BB962C8B-B14F-4D97-AF65-F5344CB8AC3E}">
        <p14:creationId xmlns:p14="http://schemas.microsoft.com/office/powerpoint/2010/main" val="7801044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Modélisation météorologique</a:t>
            </a:r>
            <a:endParaRPr lang="fr-FR" dirty="0"/>
          </a:p>
        </p:txBody>
      </p:sp>
      <p:sp>
        <p:nvSpPr>
          <p:cNvPr id="4" name="Espace réservé du contenu 3"/>
          <p:cNvSpPr>
            <a:spLocks noGrp="1"/>
          </p:cNvSpPr>
          <p:nvPr>
            <p:ph sz="half" idx="2"/>
          </p:nvPr>
        </p:nvSpPr>
        <p:spPr>
          <a:xfrm>
            <a:off x="4269677" y="1600200"/>
            <a:ext cx="4417123" cy="4525963"/>
          </a:xfrm>
        </p:spPr>
        <p:txBody>
          <a:bodyPr>
            <a:normAutofit/>
          </a:bodyPr>
          <a:lstStyle/>
          <a:p>
            <a:pPr marL="0" indent="0">
              <a:buNone/>
            </a:pPr>
            <a:r>
              <a:rPr lang="fr-FR" sz="2400" dirty="0" smtClean="0"/>
              <a:t>1 pas de calcul coûte</a:t>
            </a:r>
            <a:r>
              <a:rPr lang="fr-FR" sz="2400" i="1" dirty="0" smtClean="0"/>
              <a:t> </a:t>
            </a:r>
            <a:r>
              <a:rPr lang="fr-FR" sz="2400" i="1" dirty="0"/>
              <a:t>5.10^</a:t>
            </a:r>
            <a:r>
              <a:rPr lang="fr-FR" sz="2400" i="1" dirty="0" smtClean="0"/>
              <a:t>11 flop</a:t>
            </a:r>
            <a:endParaRPr lang="fr-FR" sz="2400" dirty="0"/>
          </a:p>
          <a:p>
            <a:pPr marL="0" indent="0">
              <a:buNone/>
            </a:pPr>
            <a:endParaRPr lang="fr-FR" sz="2000" dirty="0"/>
          </a:p>
          <a:p>
            <a:pPr marL="0" indent="0">
              <a:buNone/>
            </a:pPr>
            <a:r>
              <a:rPr lang="fr-FR" sz="2400" dirty="0" smtClean="0"/>
              <a:t>Besoin d’une simulation:</a:t>
            </a:r>
          </a:p>
          <a:p>
            <a:pPr lvl="1"/>
            <a:r>
              <a:rPr lang="fr-FR" sz="2000" dirty="0" smtClean="0"/>
              <a:t>Temps réel : 1 pas en 60s </a:t>
            </a:r>
          </a:p>
          <a:p>
            <a:pPr lvl="2"/>
            <a:r>
              <a:rPr lang="fr-FR" sz="1600" i="1" dirty="0" smtClean="0"/>
              <a:t>5.10^11 / 60 = 8 </a:t>
            </a:r>
            <a:r>
              <a:rPr lang="fr-FR" sz="1600" i="1" dirty="0" err="1" smtClean="0"/>
              <a:t>Gflop</a:t>
            </a:r>
            <a:r>
              <a:rPr lang="fr-FR" sz="1600" i="1" dirty="0" smtClean="0"/>
              <a:t>/s</a:t>
            </a:r>
          </a:p>
          <a:p>
            <a:pPr lvl="1"/>
            <a:r>
              <a:rPr lang="fr-FR" sz="2000" dirty="0" smtClean="0"/>
              <a:t>Prévision : 7 jours en 24h</a:t>
            </a:r>
            <a:r>
              <a:rPr lang="fr-FR" sz="2000" i="1" dirty="0" smtClean="0"/>
              <a:t> </a:t>
            </a:r>
          </a:p>
          <a:p>
            <a:pPr lvl="2"/>
            <a:r>
              <a:rPr lang="fr-FR" sz="1600" dirty="0" smtClean="0"/>
              <a:t>7 * 8 = 56 </a:t>
            </a:r>
            <a:r>
              <a:rPr lang="fr-FR" sz="1600" dirty="0" err="1" smtClean="0"/>
              <a:t>Gflop</a:t>
            </a:r>
            <a:r>
              <a:rPr lang="fr-FR" sz="1600" dirty="0" smtClean="0"/>
              <a:t>/s </a:t>
            </a:r>
          </a:p>
          <a:p>
            <a:pPr lvl="1"/>
            <a:r>
              <a:rPr lang="fr-FR" sz="2000" dirty="0"/>
              <a:t>climatologie : 50 ans en 30 jours </a:t>
            </a:r>
          </a:p>
          <a:p>
            <a:pPr lvl="2"/>
            <a:r>
              <a:rPr lang="fr-FR" sz="1600" dirty="0" smtClean="0"/>
              <a:t>4,8 </a:t>
            </a:r>
            <a:r>
              <a:rPr lang="fr-FR" sz="1600" dirty="0" err="1"/>
              <a:t>Tflop</a:t>
            </a:r>
            <a:r>
              <a:rPr lang="fr-FR" sz="1600" dirty="0"/>
              <a:t>/s</a:t>
            </a:r>
          </a:p>
          <a:p>
            <a:pPr lvl="3"/>
            <a:endParaRPr lang="fr-FR" sz="1400" dirty="0"/>
          </a:p>
        </p:txBody>
      </p:sp>
      <p:pic>
        <p:nvPicPr>
          <p:cNvPr id="5" name="Espace réservé du contenu 8"/>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t="-1352"/>
          <a:stretch/>
        </p:blipFill>
        <p:spPr>
          <a:xfrm>
            <a:off x="457200" y="2127917"/>
            <a:ext cx="3812478" cy="3579523"/>
          </a:xfrm>
        </p:spPr>
      </p:pic>
    </p:spTree>
    <p:extLst>
      <p:ext uri="{BB962C8B-B14F-4D97-AF65-F5344CB8AC3E}">
        <p14:creationId xmlns:p14="http://schemas.microsoft.com/office/powerpoint/2010/main" val="31588515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1123</Words>
  <Application>Microsoft Macintosh PowerPoint</Application>
  <PresentationFormat>Présentation à l'écran (4:3)</PresentationFormat>
  <Paragraphs>356</Paragraphs>
  <Slides>29</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29</vt:i4>
      </vt:variant>
    </vt:vector>
  </HeadingPairs>
  <TitlesOfParts>
    <vt:vector size="32" baseType="lpstr">
      <vt:lpstr>Thème Office</vt:lpstr>
      <vt:lpstr>…quation</vt:lpstr>
      <vt:lpstr>Microsoft Equation</vt:lpstr>
      <vt:lpstr>Plan du cours</vt:lpstr>
      <vt:lpstr>Illustration du parallélisme</vt:lpstr>
      <vt:lpstr>Illustration du parallélisme</vt:lpstr>
      <vt:lpstr>Illustration du parallélisme</vt:lpstr>
      <vt:lpstr>Illustration du parallélisme</vt:lpstr>
      <vt:lpstr>Illustration du parallélisme</vt:lpstr>
      <vt:lpstr>Intérêts du calcul intensif</vt:lpstr>
      <vt:lpstr>Modélisation météorologique</vt:lpstr>
      <vt:lpstr>Modélisation météorologique</vt:lpstr>
      <vt:lpstr>Modélisation météorologique</vt:lpstr>
      <vt:lpstr>Modélisation météorologique</vt:lpstr>
      <vt:lpstr>Plateforme Meteo France</vt:lpstr>
      <vt:lpstr>Le TOP 500</vt:lpstr>
      <vt:lpstr>TOP500</vt:lpstr>
      <vt:lpstr>Cray one 136 MFLOPS en 1976 </vt:lpstr>
      <vt:lpstr>TH 2 566 000 MFLOPS en 2010</vt:lpstr>
      <vt:lpstr>Jaguar</vt:lpstr>
      <vt:lpstr>Roadrunner (Cell + opteron)</vt:lpstr>
      <vt:lpstr>Jügene (BlueGene)</vt:lpstr>
      <vt:lpstr>Tera 100</vt:lpstr>
      <vt:lpstr>Plateforme de calcul Peer to Peer</vt:lpstr>
      <vt:lpstr>Est-il facile d’obtenir des performances ?</vt:lpstr>
      <vt:lpstr> Loi d'Amdahl </vt:lpstr>
      <vt:lpstr> Loi d'Amdahl </vt:lpstr>
      <vt:lpstr>Loi d’Amdhal</vt:lpstr>
      <vt:lpstr>Équilibrage de charge</vt:lpstr>
      <vt:lpstr>Équilibrage de charge</vt:lpstr>
      <vt:lpstr>Équilibrage de charge</vt:lpstr>
      <vt:lpstr>Équilibrage de charge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du cours</dc:title>
  <dc:creator>Pierre-André Wacrenier</dc:creator>
  <cp:lastModifiedBy>Pierre-André Wacrenier</cp:lastModifiedBy>
  <cp:revision>1</cp:revision>
  <dcterms:created xsi:type="dcterms:W3CDTF">2011-02-09T10:20:16Z</dcterms:created>
  <dcterms:modified xsi:type="dcterms:W3CDTF">2011-02-09T10:21:28Z</dcterms:modified>
</cp:coreProperties>
</file>