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7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5BDB-91AF-0D44-B6BF-6D9540200EBB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AA5B-020D-FB4F-B630-AA48E40DBC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22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5BDB-91AF-0D44-B6BF-6D9540200EBB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AA5B-020D-FB4F-B630-AA48E40DBC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74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5BDB-91AF-0D44-B6BF-6D9540200EBB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AA5B-020D-FB4F-B630-AA48E40DBC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97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5BDB-91AF-0D44-B6BF-6D9540200EBB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AA5B-020D-FB4F-B630-AA48E40DBC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20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5BDB-91AF-0D44-B6BF-6D9540200EBB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AA5B-020D-FB4F-B630-AA48E40DBC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56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5BDB-91AF-0D44-B6BF-6D9540200EBB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AA5B-020D-FB4F-B630-AA48E40DBC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88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5BDB-91AF-0D44-B6BF-6D9540200EBB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AA5B-020D-FB4F-B630-AA48E40DBC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3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5BDB-91AF-0D44-B6BF-6D9540200EBB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AA5B-020D-FB4F-B630-AA48E40DBC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9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5BDB-91AF-0D44-B6BF-6D9540200EBB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AA5B-020D-FB4F-B630-AA48E40DBC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86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5BDB-91AF-0D44-B6BF-6D9540200EBB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AA5B-020D-FB4F-B630-AA48E40DBC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0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5BDB-91AF-0D44-B6BF-6D9540200EBB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AA5B-020D-FB4F-B630-AA48E40DBC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81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35BDB-91AF-0D44-B6BF-6D9540200EBB}" type="datetimeFigureOut">
              <a:rPr lang="fr-FR" smtClean="0"/>
              <a:t>09/02/11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AA5B-020D-FB4F-B630-AA48E40DBC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55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Architecture des ordinateurs à mémoire commune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Prendre connaissance des technologies en jeu</a:t>
            </a:r>
          </a:p>
          <a:p>
            <a:pPr lvl="1"/>
            <a:r>
              <a:rPr lang="fr-FR" dirty="0" smtClean="0"/>
              <a:t>Pour optimiser les programmes </a:t>
            </a:r>
          </a:p>
          <a:p>
            <a:pPr lvl="2"/>
            <a:r>
              <a:rPr lang="fr-FR" dirty="0" smtClean="0"/>
              <a:t>Éviter les bévues</a:t>
            </a:r>
          </a:p>
          <a:p>
            <a:pPr lvl="2"/>
            <a:r>
              <a:rPr lang="fr-FR" dirty="0" smtClean="0"/>
              <a:t>Mieux coder</a:t>
            </a:r>
          </a:p>
          <a:p>
            <a:pPr lvl="2"/>
            <a:r>
              <a:rPr lang="fr-FR" dirty="0" smtClean="0"/>
              <a:t>Déterminer les options de compilation adéquate</a:t>
            </a:r>
          </a:p>
          <a:p>
            <a:pPr lvl="1"/>
            <a:r>
              <a:rPr lang="fr-FR" dirty="0" smtClean="0"/>
              <a:t>Pour mieux interpréter les performances</a:t>
            </a:r>
          </a:p>
          <a:p>
            <a:r>
              <a:rPr lang="fr-FR" dirty="0" smtClean="0"/>
              <a:t>Références </a:t>
            </a:r>
          </a:p>
          <a:p>
            <a:pPr lvl="1"/>
            <a:r>
              <a:rPr lang="fr-FR" i="1" dirty="0"/>
              <a:t>Computer architecture: a quantitative </a:t>
            </a:r>
            <a:r>
              <a:rPr lang="fr-FR" i="1" dirty="0" err="1"/>
              <a:t>approach</a:t>
            </a:r>
            <a:r>
              <a:rPr lang="fr-FR" dirty="0"/>
              <a:t> par John L. Hennessy</a:t>
            </a:r>
            <a:r>
              <a:rPr lang="fr-FR" dirty="0" smtClean="0"/>
              <a:t>, David </a:t>
            </a:r>
            <a:r>
              <a:rPr lang="fr-FR" dirty="0"/>
              <a:t>A. Patterson, Andrea C. </a:t>
            </a:r>
            <a:r>
              <a:rPr lang="fr-FR" dirty="0" err="1"/>
              <a:t>Arpaci-</a:t>
            </a:r>
            <a:r>
              <a:rPr lang="fr-FR" dirty="0" err="1" smtClean="0"/>
              <a:t>Dusseau</a:t>
            </a:r>
            <a:endParaRPr lang="fr-FR" dirty="0" smtClean="0"/>
          </a:p>
          <a:p>
            <a:pPr lvl="1"/>
            <a:r>
              <a:rPr lang="fr-FR" dirty="0"/>
              <a:t>http://</a:t>
            </a:r>
            <a:r>
              <a:rPr lang="fr-FR" dirty="0" err="1"/>
              <a:t>www.irisa.fr</a:t>
            </a:r>
            <a:r>
              <a:rPr lang="fr-FR" dirty="0"/>
              <a:t>/caps/people/</a:t>
            </a:r>
            <a:r>
              <a:rPr lang="fr-FR" dirty="0" err="1"/>
              <a:t>michaud</a:t>
            </a:r>
            <a:r>
              <a:rPr lang="fr-FR" dirty="0"/>
              <a:t>/ARA/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11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du Chapitre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numCol="2">
            <a:normAutofit lnSpcReduction="10000"/>
          </a:bodyPr>
          <a:lstStyle/>
          <a:p>
            <a:r>
              <a:rPr lang="fr-FR" dirty="0" smtClean="0"/>
              <a:t>Instruction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Parallelism</a:t>
            </a:r>
            <a:endParaRPr lang="fr-FR" dirty="0" smtClean="0"/>
          </a:p>
          <a:p>
            <a:pPr lvl="1"/>
            <a:r>
              <a:rPr lang="fr-FR" dirty="0" smtClean="0"/>
              <a:t>Pipeline</a:t>
            </a:r>
          </a:p>
          <a:p>
            <a:pPr lvl="1"/>
            <a:r>
              <a:rPr lang="fr-FR" dirty="0" err="1" smtClean="0"/>
              <a:t>Superscalaire</a:t>
            </a:r>
            <a:endParaRPr lang="fr-FR" dirty="0" smtClean="0"/>
          </a:p>
          <a:p>
            <a:pPr lvl="1"/>
            <a:r>
              <a:rPr lang="fr-FR" dirty="0" smtClean="0"/>
              <a:t>Prédiction de branchement</a:t>
            </a:r>
          </a:p>
          <a:p>
            <a:pPr lvl="1"/>
            <a:r>
              <a:rPr lang="fr-FR" dirty="0" smtClean="0"/>
              <a:t>Out-of-</a:t>
            </a:r>
            <a:r>
              <a:rPr lang="fr-FR" dirty="0" err="1" smtClean="0"/>
              <a:t>Order</a:t>
            </a:r>
            <a:endParaRPr lang="fr-FR" dirty="0" smtClean="0"/>
          </a:p>
          <a:p>
            <a:pPr lvl="1"/>
            <a:r>
              <a:rPr lang="fr-FR" dirty="0" smtClean="0"/>
              <a:t>Cache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 Thread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Parallelism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SMT</a:t>
            </a:r>
          </a:p>
          <a:p>
            <a:pPr lvl="1"/>
            <a:r>
              <a:rPr lang="fr-FR" dirty="0" smtClean="0"/>
              <a:t>Cohérence Mémoire</a:t>
            </a:r>
          </a:p>
          <a:p>
            <a:pPr lvl="1"/>
            <a:r>
              <a:rPr lang="fr-FR" dirty="0" smtClean="0"/>
              <a:t>Multi-cœur</a:t>
            </a:r>
          </a:p>
          <a:p>
            <a:pPr lvl="1"/>
            <a:r>
              <a:rPr lang="fr-FR" dirty="0" smtClean="0"/>
              <a:t> organisation SMP, NUMA</a:t>
            </a:r>
          </a:p>
          <a:p>
            <a:r>
              <a:rPr lang="fr-FR" dirty="0" smtClean="0"/>
              <a:t>Data </a:t>
            </a:r>
            <a:r>
              <a:rPr lang="fr-FR" dirty="0" err="1" smtClean="0"/>
              <a:t>paralellism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905092" y="5418277"/>
            <a:ext cx="303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Latence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12160" y="5418277"/>
            <a:ext cx="1795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Débit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0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Pipeline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Travail à la chaîne</a:t>
            </a:r>
          </a:p>
          <a:p>
            <a:pPr lvl="1"/>
            <a:r>
              <a:rPr lang="fr-FR" dirty="0" err="1" smtClean="0"/>
              <a:t>Fetch</a:t>
            </a:r>
            <a:r>
              <a:rPr lang="fr-FR" dirty="0" smtClean="0"/>
              <a:t>  </a:t>
            </a:r>
            <a:r>
              <a:rPr lang="fr-FR" dirty="0" err="1" smtClean="0"/>
              <a:t>Decode</a:t>
            </a:r>
            <a:r>
              <a:rPr lang="fr-FR" dirty="0" smtClean="0"/>
              <a:t> </a:t>
            </a:r>
            <a:r>
              <a:rPr lang="fr-FR" dirty="0" err="1" smtClean="0"/>
              <a:t>Execute</a:t>
            </a:r>
            <a:r>
              <a:rPr lang="fr-FR" dirty="0" smtClean="0"/>
              <a:t> Memory </a:t>
            </a:r>
            <a:r>
              <a:rPr lang="fr-FR" dirty="0" err="1" smtClean="0"/>
              <a:t>Write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MIPS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>
            <a:biLevel thresh="75000"/>
          </a:blip>
          <a:srcRect/>
          <a:stretch>
            <a:fillRect/>
          </a:stretch>
        </p:blipFill>
        <p:spPr bwMode="auto">
          <a:xfrm>
            <a:off x="1859450" y="2746366"/>
            <a:ext cx="5819242" cy="311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83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Pipeline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fr-FR" dirty="0" smtClean="0"/>
              <a:t>Chaque phase est traitée par une unité fonctionnelle dédiée</a:t>
            </a:r>
          </a:p>
          <a:p>
            <a:r>
              <a:rPr lang="fr-FR" dirty="0" smtClean="0"/>
              <a:t>Idéalement chaque instruction progresse d’un étage à chaque top horloge</a:t>
            </a:r>
          </a:p>
          <a:p>
            <a:pPr lvl="1"/>
            <a:r>
              <a:rPr lang="fr-FR" dirty="0" smtClean="0"/>
              <a:t>5 étages =&gt; 5 instructions en parallèle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086" y="2023769"/>
            <a:ext cx="5002884" cy="40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4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Intérêts du </a:t>
            </a:r>
            <a:r>
              <a:rPr lang="fr-FR" dirty="0"/>
              <a:t>p</a:t>
            </a:r>
            <a:r>
              <a:rPr lang="fr-FR" dirty="0" smtClean="0"/>
              <a:t>ipeline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 d’étages =&gt; plus de parallélisme</a:t>
            </a:r>
            <a:endParaRPr lang="fr-FR" dirty="0"/>
          </a:p>
          <a:p>
            <a:r>
              <a:rPr lang="fr-FR" dirty="0"/>
              <a:t>La durée de l’étage le plus lent </a:t>
            </a:r>
            <a:r>
              <a:rPr lang="fr-FR" dirty="0" smtClean="0"/>
              <a:t>détermine </a:t>
            </a:r>
            <a:r>
              <a:rPr lang="fr-FR" dirty="0"/>
              <a:t>la fréquence </a:t>
            </a:r>
            <a:r>
              <a:rPr lang="fr-FR" dirty="0" smtClean="0"/>
              <a:t>maximale du pipeline</a:t>
            </a:r>
          </a:p>
          <a:p>
            <a:pPr lvl="2"/>
            <a:r>
              <a:rPr lang="fr-FR" dirty="0" smtClean="0"/>
              <a:t>333 MHz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39241"/>
              </p:ext>
            </p:extLst>
          </p:nvPr>
        </p:nvGraphicFramePr>
        <p:xfrm>
          <a:off x="3055693" y="3268143"/>
          <a:ext cx="456461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271"/>
                <a:gridCol w="875897"/>
                <a:gridCol w="1489025"/>
                <a:gridCol w="875897"/>
                <a:gridCol w="67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 2ns 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3ns</a:t>
                      </a:r>
                      <a:endParaRPr lang="fr-FR" sz="24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1ns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20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Intérêts du </a:t>
            </a:r>
            <a:r>
              <a:rPr lang="fr-FR" dirty="0"/>
              <a:t>p</a:t>
            </a:r>
            <a:r>
              <a:rPr lang="fr-FR" dirty="0" smtClean="0"/>
              <a:t>ipeline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 d’étages =&gt; plus de parallélisme</a:t>
            </a:r>
            <a:endParaRPr lang="fr-FR" dirty="0"/>
          </a:p>
          <a:p>
            <a:r>
              <a:rPr lang="fr-FR" dirty="0"/>
              <a:t>La durée de l’étage le plus lent </a:t>
            </a:r>
            <a:r>
              <a:rPr lang="fr-FR" dirty="0" smtClean="0"/>
              <a:t>détermine </a:t>
            </a:r>
            <a:r>
              <a:rPr lang="fr-FR" dirty="0"/>
              <a:t>la fréquence </a:t>
            </a:r>
            <a:r>
              <a:rPr lang="fr-FR" dirty="0" smtClean="0"/>
              <a:t>maximale du pipeline</a:t>
            </a:r>
          </a:p>
          <a:p>
            <a:pPr lvl="2"/>
            <a:r>
              <a:rPr lang="fr-FR" dirty="0" smtClean="0"/>
              <a:t>333 MHz</a:t>
            </a:r>
          </a:p>
          <a:p>
            <a:pPr lvl="1"/>
            <a:r>
              <a:rPr lang="fr-FR" dirty="0" smtClean="0"/>
              <a:t>Scinder les unités fonctionnelles lentes</a:t>
            </a:r>
            <a:endParaRPr lang="fr-FR" dirty="0"/>
          </a:p>
          <a:p>
            <a:pPr lvl="2"/>
            <a:r>
              <a:rPr lang="fr-FR" dirty="0" smtClean="0"/>
              <a:t>500MHz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97000"/>
              </p:ext>
            </p:extLst>
          </p:nvPr>
        </p:nvGraphicFramePr>
        <p:xfrm>
          <a:off x="3055693" y="3268143"/>
          <a:ext cx="456461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271"/>
                <a:gridCol w="875897"/>
                <a:gridCol w="1489025"/>
                <a:gridCol w="875897"/>
                <a:gridCol w="67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 2ns 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3ns</a:t>
                      </a:r>
                      <a:endParaRPr lang="fr-FR" sz="24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1ns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04313"/>
              </p:ext>
            </p:extLst>
          </p:nvPr>
        </p:nvGraphicFramePr>
        <p:xfrm>
          <a:off x="3055693" y="4248135"/>
          <a:ext cx="456461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271"/>
                <a:gridCol w="875897"/>
                <a:gridCol w="861299"/>
                <a:gridCol w="627727"/>
                <a:gridCol w="875897"/>
                <a:gridCol w="67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 2ns 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2ns</a:t>
                      </a:r>
                      <a:endParaRPr lang="fr-FR" sz="24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1ns</a:t>
                      </a:r>
                      <a:endParaRPr lang="fr-FR" sz="24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1ns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43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Intérêts du </a:t>
            </a:r>
            <a:r>
              <a:rPr lang="fr-FR" dirty="0"/>
              <a:t>p</a:t>
            </a:r>
            <a:r>
              <a:rPr lang="fr-FR" dirty="0" smtClean="0"/>
              <a:t>ipeline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 d’étages =&gt; plus de parallélisme</a:t>
            </a:r>
            <a:endParaRPr lang="fr-FR" dirty="0"/>
          </a:p>
          <a:p>
            <a:r>
              <a:rPr lang="fr-FR" dirty="0"/>
              <a:t>La durée de l’étage le plus lent </a:t>
            </a:r>
            <a:r>
              <a:rPr lang="fr-FR" dirty="0" smtClean="0"/>
              <a:t>détermine </a:t>
            </a:r>
            <a:r>
              <a:rPr lang="fr-FR" dirty="0"/>
              <a:t>la fréquence </a:t>
            </a:r>
            <a:r>
              <a:rPr lang="fr-FR" dirty="0" smtClean="0"/>
              <a:t>maximale du pipeline</a:t>
            </a:r>
          </a:p>
          <a:p>
            <a:pPr lvl="2"/>
            <a:r>
              <a:rPr lang="fr-FR" dirty="0" smtClean="0"/>
              <a:t>333 MHz</a:t>
            </a:r>
          </a:p>
          <a:p>
            <a:pPr lvl="1"/>
            <a:r>
              <a:rPr lang="fr-FR" dirty="0" smtClean="0"/>
              <a:t>Scinder les unités fonctionnelles lentes</a:t>
            </a:r>
            <a:endParaRPr lang="fr-FR" dirty="0"/>
          </a:p>
          <a:p>
            <a:pPr lvl="2"/>
            <a:r>
              <a:rPr lang="fr-FR" dirty="0" smtClean="0"/>
              <a:t>500MHz</a:t>
            </a:r>
          </a:p>
          <a:p>
            <a:pPr lvl="1"/>
            <a:r>
              <a:rPr lang="fr-FR" dirty="0" smtClean="0"/>
              <a:t>Ou les dédoubler : processeur </a:t>
            </a:r>
            <a:r>
              <a:rPr lang="fr-FR" i="1" dirty="0" err="1" smtClean="0"/>
              <a:t>superscalaire</a:t>
            </a:r>
            <a:endParaRPr lang="fr-FR" i="1" dirty="0" smtClean="0"/>
          </a:p>
          <a:p>
            <a:pPr lvl="2"/>
            <a:r>
              <a:rPr lang="fr-FR" dirty="0" smtClean="0"/>
              <a:t>500MHz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054075"/>
              </p:ext>
            </p:extLst>
          </p:nvPr>
        </p:nvGraphicFramePr>
        <p:xfrm>
          <a:off x="3055693" y="3268143"/>
          <a:ext cx="456461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271"/>
                <a:gridCol w="875897"/>
                <a:gridCol w="1489025"/>
                <a:gridCol w="875897"/>
                <a:gridCol w="67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 2ns 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3ns</a:t>
                      </a:r>
                      <a:endParaRPr lang="fr-FR" sz="24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1ns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27206"/>
              </p:ext>
            </p:extLst>
          </p:nvPr>
        </p:nvGraphicFramePr>
        <p:xfrm>
          <a:off x="3055693" y="4248135"/>
          <a:ext cx="456461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271"/>
                <a:gridCol w="875897"/>
                <a:gridCol w="861299"/>
                <a:gridCol w="627727"/>
                <a:gridCol w="875897"/>
                <a:gridCol w="67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 2ns 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2ns</a:t>
                      </a:r>
                      <a:endParaRPr lang="fr-FR" sz="24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1ns</a:t>
                      </a:r>
                      <a:endParaRPr lang="fr-FR" sz="2400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1ns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36114"/>
              </p:ext>
            </p:extLst>
          </p:nvPr>
        </p:nvGraphicFramePr>
        <p:xfrm>
          <a:off x="3055692" y="5101304"/>
          <a:ext cx="456461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271"/>
                <a:gridCol w="875897"/>
                <a:gridCol w="1489026"/>
                <a:gridCol w="875897"/>
                <a:gridCol w="671520"/>
              </a:tblGrid>
              <a:tr h="411480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1ns</a:t>
                      </a:r>
                      <a:endParaRPr lang="fr-FR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 2ns  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3ns</a:t>
                      </a:r>
                      <a:endParaRPr lang="fr-FR" sz="2400" dirty="0"/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2ns</a:t>
                      </a:r>
                      <a:endParaRPr lang="fr-FR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1ns</a:t>
                      </a:r>
                      <a:endParaRPr lang="fr-FR" sz="2400" dirty="0"/>
                    </a:p>
                  </a:txBody>
                  <a:tcPr anchor="ctr"/>
                </a:tc>
              </a:tr>
              <a:tr h="4114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3ns</a:t>
                      </a:r>
                      <a:endParaRPr lang="fr-FR" sz="2400" dirty="0" smtClean="0"/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29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ALU U et V du Pentium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9844" y="1270068"/>
            <a:ext cx="6045242" cy="518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688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Pipeline</a:t>
            </a:r>
            <a:br>
              <a:rPr lang="fr-FR" dirty="0" smtClean="0"/>
            </a:br>
            <a:r>
              <a:rPr lang="fr-FR" dirty="0" smtClean="0"/>
              <a:t>Origine des bulles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77500" lnSpcReduction="20000"/>
          </a:bodyPr>
          <a:lstStyle/>
          <a:p>
            <a:r>
              <a:rPr lang="fr-FR" dirty="0" smtClean="0"/>
              <a:t>Dépendance de données</a:t>
            </a:r>
          </a:p>
          <a:p>
            <a:pPr marL="457200" lvl="1" indent="0">
              <a:buNone/>
            </a:pPr>
            <a:r>
              <a:rPr lang="fr-FR" dirty="0" smtClean="0"/>
              <a:t>	ADD </a:t>
            </a:r>
            <a:r>
              <a:rPr lang="fr-FR" dirty="0"/>
              <a:t>R1, R1, 1</a:t>
            </a:r>
            <a:endParaRPr lang="fr-FR" sz="4400" dirty="0"/>
          </a:p>
          <a:p>
            <a:pPr marL="457200" lvl="1" indent="0">
              <a:buNone/>
            </a:pPr>
            <a:r>
              <a:rPr lang="fr-FR" dirty="0" smtClean="0"/>
              <a:t>	MUL </a:t>
            </a:r>
            <a:r>
              <a:rPr lang="fr-FR" dirty="0"/>
              <a:t>R2, R2, </a:t>
            </a:r>
            <a:r>
              <a:rPr lang="fr-FR" dirty="0" smtClean="0"/>
              <a:t>R1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 smtClean="0"/>
              <a:t>Dépendance de contrôle</a:t>
            </a:r>
          </a:p>
          <a:p>
            <a:pPr lvl="1"/>
            <a:r>
              <a:rPr lang="fr-FR" sz="3300" dirty="0"/>
              <a:t>saut </a:t>
            </a:r>
            <a:r>
              <a:rPr lang="fr-FR" sz="3300" dirty="0" smtClean="0"/>
              <a:t>conditionnel </a:t>
            </a:r>
            <a:r>
              <a:rPr lang="fr-FR" sz="3300" dirty="0"/>
              <a:t>et indirection (pointeur de </a:t>
            </a:r>
            <a:r>
              <a:rPr lang="fr-FR" sz="3300" dirty="0" smtClean="0"/>
              <a:t>fonction)</a:t>
            </a:r>
          </a:p>
          <a:p>
            <a:pPr lvl="2"/>
            <a:r>
              <a:rPr lang="fr-FR" sz="2800" dirty="0" smtClean="0"/>
              <a:t>Très coûteux car bloque le pipeline, par exemple :</a:t>
            </a:r>
          </a:p>
          <a:p>
            <a:pPr lvl="3"/>
            <a:r>
              <a:rPr lang="fr-FR" sz="2100" dirty="0" smtClean="0"/>
              <a:t>Perte </a:t>
            </a:r>
            <a:r>
              <a:rPr lang="fr-FR" sz="2100" dirty="0"/>
              <a:t>de 10 cycles à chaque </a:t>
            </a:r>
            <a:r>
              <a:rPr lang="fr-FR" sz="2100" dirty="0" smtClean="0"/>
              <a:t>saut, 1 saut toutes 10 instructions</a:t>
            </a:r>
          </a:p>
          <a:p>
            <a:pPr marL="1371600" lvl="3" indent="0">
              <a:buNone/>
            </a:pPr>
            <a:r>
              <a:rPr lang="fr-FR" sz="2100" dirty="0" smtClean="0">
                <a:sym typeface="Wingdings"/>
              </a:rPr>
              <a:t> Chute de 50% des performances</a:t>
            </a:r>
            <a:endParaRPr lang="fr-FR" sz="2100" dirty="0" smtClean="0"/>
          </a:p>
          <a:p>
            <a:pPr marL="1371600" lvl="3" indent="0">
              <a:buNone/>
            </a:pPr>
            <a:endParaRPr lang="fr-FR" dirty="0"/>
          </a:p>
          <a:p>
            <a:r>
              <a:rPr lang="fr-FR" dirty="0" smtClean="0"/>
              <a:t>Défaut de cache</a:t>
            </a:r>
          </a:p>
          <a:p>
            <a:pPr lvl="1"/>
            <a:r>
              <a:rPr lang="fr-FR" dirty="0" smtClean="0"/>
              <a:t>Mémoire ~60ns = 240 cycles à 2,5 GHz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sz="4400" dirty="0"/>
          </a:p>
          <a:p>
            <a:pPr lvl="1"/>
            <a:endParaRPr lang="fr-FR" sz="2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799971"/>
              </p:ext>
            </p:extLst>
          </p:nvPr>
        </p:nvGraphicFramePr>
        <p:xfrm>
          <a:off x="4492619" y="1667616"/>
          <a:ext cx="4042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00"/>
                <a:gridCol w="808400"/>
                <a:gridCol w="808400"/>
                <a:gridCol w="808400"/>
                <a:gridCol w="8084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Fetch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ALU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WB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xx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MUL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xx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MUL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xx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MUL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yy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MUL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94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00" y="1365399"/>
            <a:ext cx="7514406" cy="531018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Influence de la profondeur du pipeline</a:t>
            </a:r>
            <a:br>
              <a:rPr lang="fr-FR" dirty="0" smtClean="0"/>
            </a:br>
            <a:r>
              <a:rPr lang="fr-FR" dirty="0" smtClean="0"/>
              <a:t>(INTEL)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45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Dépendances de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61444" cy="4525963"/>
          </a:xfrm>
        </p:spPr>
        <p:txBody>
          <a:bodyPr numCol="1">
            <a:normAutofit fontScale="92500" lnSpcReduction="10000"/>
          </a:bodyPr>
          <a:lstStyle/>
          <a:p>
            <a:r>
              <a:rPr lang="fr-FR" dirty="0" smtClean="0"/>
              <a:t>Dépendance de données I1 ; I2</a:t>
            </a:r>
          </a:p>
          <a:p>
            <a:pPr lvl="1"/>
            <a:r>
              <a:rPr lang="fr-FR" sz="3000" i="1" dirty="0"/>
              <a:t>Read </a:t>
            </a:r>
            <a:r>
              <a:rPr lang="fr-FR" sz="3000" i="1" dirty="0" err="1"/>
              <a:t>After</a:t>
            </a:r>
            <a:r>
              <a:rPr lang="fr-FR" sz="3000" i="1" dirty="0"/>
              <a:t> </a:t>
            </a:r>
            <a:r>
              <a:rPr lang="fr-FR" sz="3000" i="1" dirty="0" err="1"/>
              <a:t>Write</a:t>
            </a:r>
            <a:r>
              <a:rPr lang="fr-FR" sz="3000" i="1" dirty="0"/>
              <a:t> (RAW)	</a:t>
            </a:r>
          </a:p>
          <a:p>
            <a:pPr lvl="2"/>
            <a:r>
              <a:rPr lang="fr-FR" dirty="0" smtClean="0"/>
              <a:t>Le </a:t>
            </a:r>
            <a:r>
              <a:rPr lang="fr-FR" dirty="0"/>
              <a:t>résultat de I1 est utilisé par </a:t>
            </a:r>
            <a:r>
              <a:rPr lang="fr-FR" dirty="0" smtClean="0"/>
              <a:t>I2</a:t>
            </a:r>
          </a:p>
          <a:p>
            <a:pPr lvl="2"/>
            <a:r>
              <a:rPr lang="fr-FR" sz="2100" dirty="0"/>
              <a:t>Aussi appelée dépendance vraie</a:t>
            </a:r>
          </a:p>
          <a:p>
            <a:pPr lvl="1"/>
            <a:r>
              <a:rPr lang="fr-FR" sz="2800" i="1" dirty="0" err="1"/>
              <a:t>Write</a:t>
            </a:r>
            <a:r>
              <a:rPr lang="fr-FR" sz="2800" i="1" dirty="0"/>
              <a:t> </a:t>
            </a:r>
            <a:r>
              <a:rPr lang="fr-FR" sz="2800" i="1" dirty="0" err="1"/>
              <a:t>After</a:t>
            </a:r>
            <a:r>
              <a:rPr lang="fr-FR" sz="2800" i="1" dirty="0"/>
              <a:t> Read </a:t>
            </a:r>
            <a:r>
              <a:rPr lang="fr-FR" sz="2800" dirty="0"/>
              <a:t>(WAR)  </a:t>
            </a:r>
          </a:p>
          <a:p>
            <a:pPr lvl="2"/>
            <a:r>
              <a:rPr lang="fr-FR" sz="2100" dirty="0"/>
              <a:t>I2 écrit dans un registre lu par I1 </a:t>
            </a:r>
          </a:p>
          <a:p>
            <a:pPr lvl="2"/>
            <a:r>
              <a:rPr lang="fr-FR" sz="2100" dirty="0"/>
              <a:t>Aussi appelée anti-</a:t>
            </a:r>
            <a:r>
              <a:rPr lang="fr-FR" sz="2100" dirty="0" smtClean="0"/>
              <a:t>dépendance</a:t>
            </a:r>
          </a:p>
          <a:p>
            <a:pPr lvl="2"/>
            <a:endParaRPr lang="fr-FR" sz="2800" i="1" dirty="0" smtClean="0"/>
          </a:p>
          <a:p>
            <a:pPr lvl="1"/>
            <a:r>
              <a:rPr lang="fr-FR" sz="2800" i="1" dirty="0" err="1" smtClean="0"/>
              <a:t>Write</a:t>
            </a:r>
            <a:r>
              <a:rPr lang="fr-FR" sz="2800" i="1" dirty="0" smtClean="0"/>
              <a:t> </a:t>
            </a:r>
            <a:r>
              <a:rPr lang="fr-FR" sz="2800" i="1" dirty="0" err="1"/>
              <a:t>After</a:t>
            </a:r>
            <a:r>
              <a:rPr lang="fr-FR" sz="2800" i="1" dirty="0"/>
              <a:t> </a:t>
            </a:r>
            <a:r>
              <a:rPr lang="fr-FR" sz="2800" i="1" dirty="0" err="1"/>
              <a:t>Write</a:t>
            </a:r>
            <a:r>
              <a:rPr lang="fr-FR" sz="2800" i="1" dirty="0"/>
              <a:t> </a:t>
            </a:r>
            <a:r>
              <a:rPr lang="fr-FR" sz="2800" dirty="0"/>
              <a:t>(WAW)  </a:t>
            </a:r>
            <a:endParaRPr lang="fr-FR" sz="2800" dirty="0" smtClean="0"/>
          </a:p>
          <a:p>
            <a:pPr lvl="2"/>
            <a:r>
              <a:rPr lang="fr-FR" sz="2100" dirty="0"/>
              <a:t>I2 écrit dans le même registre que I1	</a:t>
            </a:r>
          </a:p>
          <a:p>
            <a:pPr lvl="2"/>
            <a:r>
              <a:rPr lang="fr-FR" sz="2100" dirty="0"/>
              <a:t>Aussi appelée dépendance de </a:t>
            </a:r>
            <a:r>
              <a:rPr lang="fr-FR" sz="2100" dirty="0" smtClean="0"/>
              <a:t>sortie</a:t>
            </a:r>
          </a:p>
          <a:p>
            <a:pPr marL="914400" lvl="2" indent="0">
              <a:buNone/>
            </a:pPr>
            <a:r>
              <a:rPr lang="fr-FR" sz="2100" dirty="0"/>
              <a:t> </a:t>
            </a:r>
            <a:r>
              <a:rPr lang="fr-FR" sz="2100" dirty="0" smtClean="0"/>
              <a:t> </a:t>
            </a:r>
            <a:endParaRPr lang="fr-FR" sz="2100" dirty="0"/>
          </a:p>
          <a:p>
            <a:pPr marL="457200" lvl="1" indent="0">
              <a:buNone/>
            </a:pPr>
            <a:endParaRPr lang="fr-FR" sz="2400" dirty="0" smtClean="0"/>
          </a:p>
          <a:p>
            <a:pPr marL="457200" lvl="1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2177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trouve-t</a:t>
            </a:r>
            <a:r>
              <a:rPr lang="fr-FR" dirty="0"/>
              <a:t>-</a:t>
            </a:r>
            <a:r>
              <a:rPr lang="fr-FR" dirty="0" smtClean="0"/>
              <a:t>on du parallélisme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 niveau des circuits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2800" dirty="0" smtClean="0"/>
              <a:t>Multiplicateur 4x4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536" y="2185766"/>
            <a:ext cx="3715118" cy="376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Dépendances </a:t>
            </a:r>
            <a:r>
              <a:rPr lang="fr-FR" dirty="0"/>
              <a:t>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61444" cy="4525963"/>
          </a:xfrm>
        </p:spPr>
        <p:txBody>
          <a:bodyPr numCol="1">
            <a:normAutofit fontScale="92500" lnSpcReduction="10000"/>
          </a:bodyPr>
          <a:lstStyle/>
          <a:p>
            <a:r>
              <a:rPr lang="fr-FR" dirty="0" smtClean="0"/>
              <a:t>Dépendance de données I1 ; I2</a:t>
            </a:r>
          </a:p>
          <a:p>
            <a:pPr lvl="1"/>
            <a:r>
              <a:rPr lang="fr-FR" sz="3000" i="1" dirty="0" smtClean="0"/>
              <a:t>Read </a:t>
            </a:r>
            <a:r>
              <a:rPr lang="fr-FR" sz="3000" i="1" dirty="0" err="1"/>
              <a:t>After</a:t>
            </a:r>
            <a:r>
              <a:rPr lang="fr-FR" sz="3000" i="1" dirty="0"/>
              <a:t> </a:t>
            </a:r>
            <a:r>
              <a:rPr lang="fr-FR" sz="3000" i="1" dirty="0" err="1"/>
              <a:t>Write</a:t>
            </a:r>
            <a:r>
              <a:rPr lang="fr-FR" sz="3000" i="1" dirty="0"/>
              <a:t> </a:t>
            </a:r>
            <a:r>
              <a:rPr lang="fr-FR" sz="3000" dirty="0"/>
              <a:t>(RAW</a:t>
            </a:r>
            <a:r>
              <a:rPr lang="fr-FR" sz="3000" dirty="0" smtClean="0"/>
              <a:t>)	</a:t>
            </a:r>
          </a:p>
          <a:p>
            <a:pPr lvl="2"/>
            <a:r>
              <a:rPr lang="fr-FR" dirty="0" smtClean="0"/>
              <a:t>Le </a:t>
            </a:r>
            <a:r>
              <a:rPr lang="fr-FR" dirty="0"/>
              <a:t>résultat de I1 est utilisé par </a:t>
            </a:r>
            <a:r>
              <a:rPr lang="fr-FR" dirty="0" smtClean="0"/>
              <a:t>I2</a:t>
            </a:r>
          </a:p>
          <a:p>
            <a:pPr lvl="2"/>
            <a:r>
              <a:rPr lang="fr-FR" sz="2100" dirty="0"/>
              <a:t>Aussi appelée dépendance vraie</a:t>
            </a:r>
          </a:p>
          <a:p>
            <a:pPr lvl="1"/>
            <a:r>
              <a:rPr lang="fr-FR" sz="3000" i="1" dirty="0" err="1"/>
              <a:t>Write</a:t>
            </a:r>
            <a:r>
              <a:rPr lang="fr-FR" sz="3000" i="1" dirty="0"/>
              <a:t> </a:t>
            </a:r>
            <a:r>
              <a:rPr lang="fr-FR" sz="3000" i="1" dirty="0" err="1"/>
              <a:t>After</a:t>
            </a:r>
            <a:r>
              <a:rPr lang="fr-FR" sz="3000" i="1" dirty="0"/>
              <a:t> Read </a:t>
            </a:r>
            <a:r>
              <a:rPr lang="fr-FR" sz="3000" dirty="0"/>
              <a:t>(WAR)  </a:t>
            </a:r>
          </a:p>
          <a:p>
            <a:pPr lvl="2"/>
            <a:r>
              <a:rPr lang="fr-FR" sz="2100" dirty="0"/>
              <a:t>I2 écrit dans un registre lu par I1 </a:t>
            </a:r>
          </a:p>
          <a:p>
            <a:pPr lvl="2"/>
            <a:r>
              <a:rPr lang="fr-FR" sz="2100" dirty="0"/>
              <a:t>Aussi appelée anti-</a:t>
            </a:r>
            <a:r>
              <a:rPr lang="fr-FR" sz="2100" dirty="0" smtClean="0"/>
              <a:t>dépendance</a:t>
            </a:r>
          </a:p>
          <a:p>
            <a:pPr lvl="2"/>
            <a:endParaRPr lang="fr-FR" sz="2800" i="1" dirty="0" smtClean="0"/>
          </a:p>
          <a:p>
            <a:pPr lvl="1"/>
            <a:r>
              <a:rPr lang="fr-FR" sz="3000" i="1" dirty="0" err="1" smtClean="0"/>
              <a:t>Write</a:t>
            </a:r>
            <a:r>
              <a:rPr lang="fr-FR" sz="3000" i="1" dirty="0" smtClean="0"/>
              <a:t> </a:t>
            </a:r>
            <a:r>
              <a:rPr lang="fr-FR" sz="3000" i="1" dirty="0" err="1"/>
              <a:t>After</a:t>
            </a:r>
            <a:r>
              <a:rPr lang="fr-FR" sz="3000" i="1" dirty="0"/>
              <a:t> </a:t>
            </a:r>
            <a:r>
              <a:rPr lang="fr-FR" sz="3000" i="1" dirty="0" err="1"/>
              <a:t>Write</a:t>
            </a:r>
            <a:r>
              <a:rPr lang="fr-FR" sz="3000" i="1" dirty="0"/>
              <a:t> </a:t>
            </a:r>
            <a:r>
              <a:rPr lang="fr-FR" sz="3000" dirty="0"/>
              <a:t>(WAW)  </a:t>
            </a:r>
            <a:endParaRPr lang="fr-FR" sz="3000" dirty="0" smtClean="0"/>
          </a:p>
          <a:p>
            <a:pPr lvl="2"/>
            <a:r>
              <a:rPr lang="fr-FR" sz="2100" dirty="0"/>
              <a:t>I2 écrit dans le même registre que I1	</a:t>
            </a:r>
          </a:p>
          <a:p>
            <a:pPr lvl="2"/>
            <a:r>
              <a:rPr lang="fr-FR" sz="2100" dirty="0"/>
              <a:t>Aussi appelée dépendance de </a:t>
            </a:r>
            <a:r>
              <a:rPr lang="fr-FR" sz="2100" dirty="0" smtClean="0"/>
              <a:t>sortie</a:t>
            </a:r>
          </a:p>
          <a:p>
            <a:pPr marL="914400" lvl="2" indent="0">
              <a:buNone/>
            </a:pPr>
            <a:r>
              <a:rPr lang="fr-FR" sz="2100" dirty="0"/>
              <a:t> </a:t>
            </a:r>
            <a:r>
              <a:rPr lang="fr-FR" sz="2100" dirty="0" smtClean="0"/>
              <a:t> </a:t>
            </a:r>
            <a:endParaRPr lang="fr-FR" sz="2100" dirty="0"/>
          </a:p>
          <a:p>
            <a:pPr marL="457200" lvl="1" indent="0">
              <a:buNone/>
            </a:pPr>
            <a:endParaRPr lang="fr-FR" sz="2400" dirty="0" smtClean="0"/>
          </a:p>
          <a:p>
            <a:pPr marL="457200" lvl="1" indent="0">
              <a:buNone/>
            </a:pPr>
            <a:endParaRPr lang="fr-FR" sz="2400" dirty="0"/>
          </a:p>
        </p:txBody>
      </p:sp>
      <p:pic>
        <p:nvPicPr>
          <p:cNvPr id="4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460" r="-22460"/>
          <a:stretch>
            <a:fillRect/>
          </a:stretch>
        </p:blipFill>
        <p:spPr>
          <a:xfrm>
            <a:off x="4699344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17644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Dépendances </a:t>
            </a:r>
            <a:r>
              <a:rPr lang="fr-FR" dirty="0"/>
              <a:t>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61444" cy="4525963"/>
          </a:xfrm>
        </p:spPr>
        <p:txBody>
          <a:bodyPr numCol="1">
            <a:normAutofit fontScale="92500" lnSpcReduction="10000"/>
          </a:bodyPr>
          <a:lstStyle/>
          <a:p>
            <a:r>
              <a:rPr lang="fr-FR" dirty="0" smtClean="0"/>
              <a:t>Dépendance de données I1 ; I2</a:t>
            </a:r>
          </a:p>
          <a:p>
            <a:pPr lvl="1"/>
            <a:r>
              <a:rPr lang="fr-FR" i="1" dirty="0" smtClean="0"/>
              <a:t>Read </a:t>
            </a:r>
            <a:r>
              <a:rPr lang="fr-FR" i="1" dirty="0" err="1"/>
              <a:t>After</a:t>
            </a:r>
            <a:r>
              <a:rPr lang="fr-FR" i="1" dirty="0"/>
              <a:t> </a:t>
            </a:r>
            <a:r>
              <a:rPr lang="fr-FR" i="1" dirty="0" err="1"/>
              <a:t>Write</a:t>
            </a:r>
            <a:r>
              <a:rPr lang="fr-FR" i="1" dirty="0"/>
              <a:t> </a:t>
            </a:r>
            <a:r>
              <a:rPr lang="fr-FR" dirty="0"/>
              <a:t>(RAW</a:t>
            </a:r>
            <a:r>
              <a:rPr lang="fr-FR" dirty="0" smtClean="0"/>
              <a:t>)	</a:t>
            </a:r>
          </a:p>
          <a:p>
            <a:pPr lvl="2"/>
            <a:r>
              <a:rPr lang="fr-FR" dirty="0" smtClean="0"/>
              <a:t>Le </a:t>
            </a:r>
            <a:r>
              <a:rPr lang="fr-FR" dirty="0"/>
              <a:t>résultat de I1 est utilisé par </a:t>
            </a:r>
            <a:r>
              <a:rPr lang="fr-FR" dirty="0" smtClean="0"/>
              <a:t>I2</a:t>
            </a:r>
          </a:p>
          <a:p>
            <a:pPr lvl="2"/>
            <a:r>
              <a:rPr lang="fr-FR" sz="2100" dirty="0"/>
              <a:t>Aussi appelée dépendance vraie</a:t>
            </a:r>
          </a:p>
          <a:p>
            <a:pPr lvl="1"/>
            <a:r>
              <a:rPr lang="fr-FR" sz="2800" i="1" dirty="0" err="1"/>
              <a:t>Write</a:t>
            </a:r>
            <a:r>
              <a:rPr lang="fr-FR" sz="2800" i="1" dirty="0"/>
              <a:t> </a:t>
            </a:r>
            <a:r>
              <a:rPr lang="fr-FR" sz="2800" i="1" dirty="0" err="1"/>
              <a:t>After</a:t>
            </a:r>
            <a:r>
              <a:rPr lang="fr-FR" sz="2800" i="1" dirty="0"/>
              <a:t> Read </a:t>
            </a:r>
            <a:r>
              <a:rPr lang="fr-FR" sz="2800" dirty="0"/>
              <a:t>(WAR)  </a:t>
            </a:r>
          </a:p>
          <a:p>
            <a:pPr lvl="2"/>
            <a:r>
              <a:rPr lang="fr-FR" sz="2100" dirty="0"/>
              <a:t>I2 écrit dans un registre lu par I1 </a:t>
            </a:r>
          </a:p>
          <a:p>
            <a:pPr lvl="2"/>
            <a:r>
              <a:rPr lang="fr-FR" sz="2100" dirty="0"/>
              <a:t>Aussi appelée anti-dépendance</a:t>
            </a:r>
          </a:p>
          <a:p>
            <a:pPr lvl="2"/>
            <a:r>
              <a:rPr lang="fr-FR" sz="2100" b="1" dirty="0"/>
              <a:t>Problématique pour </a:t>
            </a:r>
            <a:r>
              <a:rPr lang="fr-FR" sz="2100" b="1" dirty="0" err="1"/>
              <a:t>superscalaire</a:t>
            </a:r>
            <a:endParaRPr lang="fr-FR" sz="2100" b="1" dirty="0"/>
          </a:p>
          <a:p>
            <a:pPr lvl="1"/>
            <a:r>
              <a:rPr lang="fr-FR" sz="2800" i="1" dirty="0" err="1"/>
              <a:t>Write</a:t>
            </a:r>
            <a:r>
              <a:rPr lang="fr-FR" sz="2800" i="1" dirty="0"/>
              <a:t> </a:t>
            </a:r>
            <a:r>
              <a:rPr lang="fr-FR" sz="2800" i="1" dirty="0" err="1"/>
              <a:t>After</a:t>
            </a:r>
            <a:r>
              <a:rPr lang="fr-FR" sz="2800" i="1" dirty="0"/>
              <a:t> </a:t>
            </a:r>
            <a:r>
              <a:rPr lang="fr-FR" sz="2800" i="1" dirty="0" err="1"/>
              <a:t>Write</a:t>
            </a:r>
            <a:r>
              <a:rPr lang="fr-FR" sz="2800" i="1" dirty="0"/>
              <a:t> </a:t>
            </a:r>
            <a:r>
              <a:rPr lang="fr-FR" sz="2800" dirty="0"/>
              <a:t>(WAW)  </a:t>
            </a:r>
            <a:endParaRPr lang="fr-FR" sz="2800" dirty="0" smtClean="0"/>
          </a:p>
          <a:p>
            <a:pPr lvl="2"/>
            <a:r>
              <a:rPr lang="fr-FR" sz="2100" dirty="0"/>
              <a:t>I2 écrit dans le même registre que I1	</a:t>
            </a:r>
          </a:p>
          <a:p>
            <a:pPr lvl="2"/>
            <a:r>
              <a:rPr lang="fr-FR" sz="2100" dirty="0"/>
              <a:t>Aussi appelée dépendance de sortie</a:t>
            </a:r>
          </a:p>
          <a:p>
            <a:pPr lvl="2"/>
            <a:r>
              <a:rPr lang="fr-FR" sz="2100" b="1" dirty="0"/>
              <a:t>Problématique pour </a:t>
            </a:r>
            <a:r>
              <a:rPr lang="fr-FR" sz="2100" b="1" dirty="0" err="1"/>
              <a:t>superscalaire</a:t>
            </a:r>
            <a:endParaRPr lang="fr-FR" sz="2100" b="1" dirty="0"/>
          </a:p>
          <a:p>
            <a:pPr lvl="1"/>
            <a:endParaRPr lang="fr-FR" sz="24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5374915" y="1600200"/>
            <a:ext cx="360296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Compilation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Exécution Out-of-</a:t>
            </a:r>
            <a:r>
              <a:rPr lang="fr-FR" dirty="0" err="1" smtClean="0">
                <a:solidFill>
                  <a:srgbClr val="FF0000"/>
                </a:solidFill>
              </a:rPr>
              <a:t>Order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Compilation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rgbClr val="FF0000"/>
                </a:solidFill>
              </a:rPr>
              <a:t>Renommage</a:t>
            </a:r>
            <a:r>
              <a:rPr lang="fr-FR" dirty="0" smtClean="0">
                <a:solidFill>
                  <a:srgbClr val="FF0000"/>
                </a:solidFill>
              </a:rPr>
              <a:t> de registres</a:t>
            </a:r>
          </a:p>
          <a:p>
            <a:pPr lvl="1"/>
            <a:endParaRPr lang="fr-FR" dirty="0" smtClean="0">
              <a:solidFill>
                <a:srgbClr val="FF0000"/>
              </a:solidFill>
            </a:endParaRP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25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Optimisation du pipeline</a:t>
            </a:r>
            <a:br>
              <a:rPr lang="fr-FR" dirty="0" smtClean="0"/>
            </a:br>
            <a:r>
              <a:rPr lang="fr-FR" dirty="0" err="1" smtClean="0"/>
              <a:t>OoO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Éviter les bulles en modifiant l’ordre d’exécution des instructions </a:t>
            </a:r>
          </a:p>
          <a:p>
            <a:pPr lvl="1"/>
            <a:r>
              <a:rPr lang="fr-FR" dirty="0" smtClean="0"/>
              <a:t>statiquement par le compilateur</a:t>
            </a:r>
          </a:p>
          <a:p>
            <a:pPr lvl="1"/>
            <a:r>
              <a:rPr lang="fr-FR" dirty="0" smtClean="0"/>
              <a:t>dynamiquement au sein du processeur</a:t>
            </a:r>
          </a:p>
          <a:p>
            <a:r>
              <a:rPr lang="fr-FR" dirty="0"/>
              <a:t>B</a:t>
            </a:r>
            <a:r>
              <a:rPr lang="fr-FR" dirty="0" smtClean="0"/>
              <a:t>arrières mémoire empêchent le </a:t>
            </a:r>
            <a:r>
              <a:rPr lang="fr-FR" dirty="0" err="1" smtClean="0"/>
              <a:t>réordonnancement</a:t>
            </a:r>
            <a:endParaRPr lang="fr-FR" dirty="0" smtClean="0"/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</a:t>
            </a:r>
            <a:r>
              <a:rPr lang="fr-FR" sz="2000" dirty="0" err="1"/>
              <a:t>memory_barrier</a:t>
            </a:r>
            <a:r>
              <a:rPr lang="fr-FR" sz="2000" dirty="0"/>
              <a:t>() __</a:t>
            </a:r>
            <a:r>
              <a:rPr lang="fr-FR" sz="2000" dirty="0" err="1"/>
              <a:t>asm</a:t>
            </a:r>
            <a:r>
              <a:rPr lang="fr-FR" sz="2000" dirty="0"/>
              <a:t>__ __volatile__("</a:t>
            </a:r>
            <a:r>
              <a:rPr lang="fr-FR" sz="2000" dirty="0" err="1"/>
              <a:t>mfence</a:t>
            </a:r>
            <a:r>
              <a:rPr lang="fr-FR" sz="2000" dirty="0"/>
              <a:t>":::"</a:t>
            </a:r>
            <a:r>
              <a:rPr lang="fr-FR" sz="2000" dirty="0" err="1"/>
              <a:t>memory</a:t>
            </a:r>
            <a:r>
              <a:rPr lang="fr-FR" sz="2000" dirty="0"/>
              <a:t>")</a:t>
            </a:r>
            <a:endParaRPr lang="fr-FR" sz="3600" dirty="0"/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</a:t>
            </a:r>
            <a:r>
              <a:rPr lang="fr-FR" sz="2000" dirty="0" err="1"/>
              <a:t>memory_read</a:t>
            </a:r>
            <a:r>
              <a:rPr lang="fr-FR" sz="2000" dirty="0"/>
              <a:t>() __</a:t>
            </a:r>
            <a:r>
              <a:rPr lang="fr-FR" sz="2000" dirty="0" err="1"/>
              <a:t>asm</a:t>
            </a:r>
            <a:r>
              <a:rPr lang="fr-FR" sz="2000" dirty="0"/>
              <a:t>__ __volatile__("</a:t>
            </a:r>
            <a:r>
              <a:rPr lang="fr-FR" sz="2000" dirty="0" err="1"/>
              <a:t>lfence</a:t>
            </a:r>
            <a:r>
              <a:rPr lang="fr-FR" sz="2000" dirty="0"/>
              <a:t>":::"</a:t>
            </a:r>
            <a:r>
              <a:rPr lang="fr-FR" sz="2000" dirty="0" err="1"/>
              <a:t>memory</a:t>
            </a:r>
            <a:r>
              <a:rPr lang="fr-FR" sz="2000" dirty="0"/>
              <a:t>")</a:t>
            </a:r>
            <a:endParaRPr lang="fr-FR" sz="3600" dirty="0"/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</a:t>
            </a:r>
            <a:r>
              <a:rPr lang="fr-FR" sz="2000" dirty="0" err="1"/>
              <a:t>memory_write</a:t>
            </a:r>
            <a:r>
              <a:rPr lang="fr-FR" sz="2000" dirty="0"/>
              <a:t>() __</a:t>
            </a:r>
            <a:r>
              <a:rPr lang="fr-FR" sz="2000" dirty="0" err="1"/>
              <a:t>asm</a:t>
            </a:r>
            <a:r>
              <a:rPr lang="fr-FR" sz="2000" dirty="0"/>
              <a:t>__ __volatile__("</a:t>
            </a:r>
            <a:r>
              <a:rPr lang="fr-FR" sz="2000" dirty="0" err="1"/>
              <a:t>sfence</a:t>
            </a:r>
            <a:r>
              <a:rPr lang="fr-FR" sz="2000" dirty="0"/>
              <a:t>":::"</a:t>
            </a:r>
            <a:r>
              <a:rPr lang="fr-FR" sz="2000" dirty="0" err="1"/>
              <a:t>memory</a:t>
            </a:r>
            <a:r>
              <a:rPr lang="fr-FR" sz="2000" dirty="0"/>
              <a:t>")</a:t>
            </a:r>
            <a:endParaRPr lang="fr-FR" sz="3600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77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Dépendances de </a:t>
            </a:r>
            <a:r>
              <a:rPr lang="fr-FR" dirty="0" smtClean="0"/>
              <a:t>données</a:t>
            </a:r>
            <a:br>
              <a:rPr lang="fr-FR" dirty="0" smtClean="0"/>
            </a:br>
            <a:r>
              <a:rPr lang="fr-FR" dirty="0" err="1" smtClean="0"/>
              <a:t>Renommage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éviter les pseudo-</a:t>
            </a:r>
            <a:r>
              <a:rPr lang="fr-FR" dirty="0" smtClean="0"/>
              <a:t>dépendances</a:t>
            </a:r>
            <a:endParaRPr lang="fr-FR" dirty="0"/>
          </a:p>
          <a:p>
            <a:pPr lvl="1"/>
            <a:r>
              <a:rPr lang="fr-FR" dirty="0" smtClean="0"/>
              <a:t>À la compilation</a:t>
            </a:r>
          </a:p>
          <a:p>
            <a:pPr lvl="2"/>
            <a:r>
              <a:rPr lang="fr-FR" dirty="0" err="1" smtClean="0"/>
              <a:t>Static</a:t>
            </a:r>
            <a:r>
              <a:rPr lang="fr-FR" dirty="0" smtClean="0"/>
              <a:t> Single Assignation (SSA)</a:t>
            </a:r>
          </a:p>
          <a:p>
            <a:pPr lvl="1"/>
            <a:r>
              <a:rPr lang="fr-FR" dirty="0" smtClean="0"/>
              <a:t>Dynamiquement par le processeur</a:t>
            </a:r>
          </a:p>
          <a:p>
            <a:pPr lvl="2"/>
            <a:r>
              <a:rPr lang="fr-FR" dirty="0" smtClean="0"/>
              <a:t># registres physiques &gt; # registres logiques</a:t>
            </a:r>
          </a:p>
          <a:p>
            <a:pPr lvl="2"/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51751"/>
              </p:ext>
            </p:extLst>
          </p:nvPr>
        </p:nvGraphicFramePr>
        <p:xfrm>
          <a:off x="1775022" y="4527867"/>
          <a:ext cx="458923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744"/>
                <a:gridCol w="1529744"/>
                <a:gridCol w="152974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 = f * x;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 = x + 1 ;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allouer f1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f1 = f0 * x0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libérer f0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allouer x1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 = x0 + 1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libérer x0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19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fr-FR" dirty="0" err="1" smtClean="0"/>
              <a:t>Nehalem</a:t>
            </a:r>
            <a:endParaRPr lang="fr-FR" dirty="0"/>
          </a:p>
        </p:txBody>
      </p:sp>
      <p:sp>
        <p:nvSpPr>
          <p:cNvPr id="7" name="Espace réservé du texte vertical 6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9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7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Dépendances de </a:t>
            </a:r>
            <a:r>
              <a:rPr lang="fr-FR" dirty="0" smtClean="0"/>
              <a:t>données</a:t>
            </a:r>
            <a:br>
              <a:rPr lang="fr-FR" dirty="0" smtClean="0"/>
            </a:br>
            <a:r>
              <a:rPr lang="fr-FR" dirty="0" smtClean="0"/>
              <a:t>Aliasing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fr-FR" sz="2400" dirty="0"/>
              <a:t>Utilisation de pointeurs ou indirection</a:t>
            </a:r>
          </a:p>
          <a:p>
            <a:pPr marL="857250" lvl="3" indent="0">
              <a:buNone/>
            </a:pPr>
            <a:r>
              <a:rPr lang="fr-FR" sz="1800" dirty="0" smtClean="0"/>
              <a:t>*x = a;</a:t>
            </a:r>
          </a:p>
          <a:p>
            <a:pPr marL="857250" lvl="3" indent="0">
              <a:buNone/>
            </a:pPr>
            <a:r>
              <a:rPr lang="fr-FR" sz="1800" dirty="0" smtClean="0"/>
              <a:t>*y = b;</a:t>
            </a:r>
            <a:endParaRPr lang="fr-FR" sz="1600" dirty="0" smtClean="0"/>
          </a:p>
          <a:p>
            <a:pPr marL="0" indent="0">
              <a:buNone/>
            </a:pPr>
            <a:endParaRPr lang="fr-FR" sz="20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rgbClr val="3366FF"/>
                </a:solidFill>
              </a:rPr>
              <a:t>void</a:t>
            </a:r>
            <a:r>
              <a:rPr lang="fr-FR" sz="2000" dirty="0" smtClean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somme (</a:t>
            </a:r>
            <a:r>
              <a:rPr lang="fr-FR" sz="2000" dirty="0" err="1">
                <a:solidFill>
                  <a:srgbClr val="3366FF"/>
                </a:solidFill>
              </a:rPr>
              <a:t>int</a:t>
            </a:r>
            <a:r>
              <a:rPr lang="fr-FR" sz="2000" dirty="0">
                <a:solidFill>
                  <a:srgbClr val="3366FF"/>
                </a:solidFill>
              </a:rPr>
              <a:t> *a, </a:t>
            </a:r>
            <a:r>
              <a:rPr lang="fr-FR" sz="2000" dirty="0" err="1">
                <a:solidFill>
                  <a:srgbClr val="3366FF"/>
                </a:solidFill>
              </a:rPr>
              <a:t>int</a:t>
            </a:r>
            <a:r>
              <a:rPr lang="fr-FR" sz="2000" dirty="0">
                <a:solidFill>
                  <a:srgbClr val="3366FF"/>
                </a:solidFill>
              </a:rPr>
              <a:t> *b, </a:t>
            </a:r>
            <a:r>
              <a:rPr lang="fr-FR" sz="2000" dirty="0" err="1">
                <a:solidFill>
                  <a:srgbClr val="3366FF"/>
                </a:solidFill>
              </a:rPr>
              <a:t>int</a:t>
            </a:r>
            <a:r>
              <a:rPr lang="fr-FR" sz="2000" dirty="0">
                <a:solidFill>
                  <a:srgbClr val="3366FF"/>
                </a:solidFill>
              </a:rPr>
              <a:t>*c)</a:t>
            </a:r>
            <a:endParaRPr lang="fr-FR" sz="36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3366FF"/>
                </a:solidFill>
              </a:rPr>
              <a:t>{</a:t>
            </a:r>
            <a:endParaRPr lang="fr-FR" sz="36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3366FF"/>
                </a:solidFill>
              </a:rPr>
              <a:t>for (</a:t>
            </a:r>
            <a:r>
              <a:rPr lang="fr-FR" sz="2000" dirty="0" err="1" smtClean="0">
                <a:solidFill>
                  <a:srgbClr val="3366FF"/>
                </a:solidFill>
              </a:rPr>
              <a:t>int</a:t>
            </a:r>
            <a:r>
              <a:rPr lang="fr-FR" sz="2000" dirty="0" smtClean="0">
                <a:solidFill>
                  <a:srgbClr val="3366FF"/>
                </a:solidFill>
              </a:rPr>
              <a:t> i=0; i &lt; 10; i++)</a:t>
            </a:r>
            <a:endParaRPr lang="fr-FR" sz="36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	   a[i] = b[i] + c[i]</a:t>
            </a:r>
            <a:endParaRPr lang="fr-FR" sz="36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3366FF"/>
                </a:solidFill>
              </a:rPr>
              <a:t> </a:t>
            </a:r>
            <a:r>
              <a:rPr lang="fr-FR" sz="2000" dirty="0" smtClean="0">
                <a:solidFill>
                  <a:srgbClr val="3366FF"/>
                </a:solidFill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rgbClr val="3366FF"/>
              </a:solidFill>
            </a:endParaRPr>
          </a:p>
          <a:p>
            <a:r>
              <a:rPr lang="fr-FR" sz="2400" dirty="0" smtClean="0"/>
              <a:t>Solutions</a:t>
            </a:r>
            <a:endParaRPr lang="fr-FR" sz="2400" dirty="0"/>
          </a:p>
          <a:p>
            <a:pPr marL="0" indent="0">
              <a:buNone/>
            </a:pPr>
            <a:endParaRPr lang="fr-FR" sz="20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3366FF"/>
                </a:solidFill>
              </a:rPr>
              <a:t>C99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rgbClr val="3366FF"/>
                </a:solidFill>
              </a:rPr>
              <a:t>void</a:t>
            </a:r>
            <a:r>
              <a:rPr lang="fr-FR" sz="2000" dirty="0" smtClean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somme (</a:t>
            </a:r>
            <a:r>
              <a:rPr lang="fr-FR" sz="2000" dirty="0" err="1">
                <a:solidFill>
                  <a:srgbClr val="3366FF"/>
                </a:solidFill>
              </a:rPr>
              <a:t>restricted</a:t>
            </a:r>
            <a:r>
              <a:rPr lang="fr-FR" sz="2000" dirty="0">
                <a:solidFill>
                  <a:srgbClr val="3366FF"/>
                </a:solidFill>
              </a:rPr>
              <a:t> </a:t>
            </a:r>
            <a:r>
              <a:rPr lang="fr-FR" sz="2000" dirty="0" err="1">
                <a:solidFill>
                  <a:srgbClr val="3366FF"/>
                </a:solidFill>
              </a:rPr>
              <a:t>int</a:t>
            </a:r>
            <a:r>
              <a:rPr lang="fr-FR" sz="2000" dirty="0">
                <a:solidFill>
                  <a:srgbClr val="3366FF"/>
                </a:solidFill>
              </a:rPr>
              <a:t> *a, </a:t>
            </a:r>
            <a:r>
              <a:rPr lang="fr-FR" sz="2000" dirty="0" smtClean="0">
                <a:solidFill>
                  <a:srgbClr val="3366FF"/>
                </a:solidFill>
              </a:rPr>
              <a:t>						</a:t>
            </a:r>
            <a:r>
              <a:rPr lang="fr-FR" sz="2000" dirty="0" err="1" smtClean="0">
                <a:solidFill>
                  <a:srgbClr val="3366FF"/>
                </a:solidFill>
              </a:rPr>
              <a:t>restricted</a:t>
            </a:r>
            <a:r>
              <a:rPr lang="fr-FR" sz="2000" dirty="0" smtClean="0">
                <a:solidFill>
                  <a:srgbClr val="3366FF"/>
                </a:solidFill>
              </a:rPr>
              <a:t> </a:t>
            </a:r>
            <a:r>
              <a:rPr lang="fr-FR" sz="2000" dirty="0" err="1">
                <a:solidFill>
                  <a:srgbClr val="3366FF"/>
                </a:solidFill>
              </a:rPr>
              <a:t>int</a:t>
            </a:r>
            <a:r>
              <a:rPr lang="fr-FR" sz="2000" dirty="0">
                <a:solidFill>
                  <a:srgbClr val="3366FF"/>
                </a:solidFill>
              </a:rPr>
              <a:t> *b, </a:t>
            </a:r>
            <a:endParaRPr lang="fr-FR" sz="20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3366FF"/>
                </a:solidFill>
              </a:rPr>
              <a:t>				</a:t>
            </a:r>
            <a:r>
              <a:rPr lang="fr-FR" sz="2000" dirty="0" err="1" smtClean="0">
                <a:solidFill>
                  <a:srgbClr val="3366FF"/>
                </a:solidFill>
              </a:rPr>
              <a:t>restricted</a:t>
            </a:r>
            <a:r>
              <a:rPr lang="fr-FR" sz="2000" dirty="0" smtClean="0">
                <a:solidFill>
                  <a:srgbClr val="3366FF"/>
                </a:solidFill>
              </a:rPr>
              <a:t> </a:t>
            </a:r>
            <a:r>
              <a:rPr lang="fr-FR" sz="2000" dirty="0" err="1">
                <a:solidFill>
                  <a:srgbClr val="3366FF"/>
                </a:solidFill>
              </a:rPr>
              <a:t>int</a:t>
            </a:r>
            <a:r>
              <a:rPr lang="fr-FR" sz="2000" dirty="0">
                <a:solidFill>
                  <a:srgbClr val="3366FF"/>
                </a:solidFill>
              </a:rPr>
              <a:t> *c</a:t>
            </a:r>
            <a:r>
              <a:rPr lang="fr-FR" sz="2000" dirty="0" smtClean="0">
                <a:solidFill>
                  <a:srgbClr val="3366FF"/>
                </a:solidFill>
              </a:rPr>
              <a:t>);</a:t>
            </a:r>
            <a:endParaRPr lang="fr-FR" sz="2000" dirty="0">
              <a:solidFill>
                <a:srgbClr val="3366FF"/>
              </a:solidFill>
            </a:endParaRPr>
          </a:p>
          <a:p>
            <a:pPr marL="0" indent="-400050"/>
            <a:endParaRPr lang="fr-FR" sz="2400" dirty="0" smtClean="0"/>
          </a:p>
          <a:p>
            <a:pPr marL="0" indent="-400050"/>
            <a:r>
              <a:rPr lang="fr-FR" sz="2400" dirty="0" smtClean="0"/>
              <a:t>Dépendance </a:t>
            </a:r>
            <a:r>
              <a:rPr lang="fr-FR" sz="2400" dirty="0"/>
              <a:t>potentielle</a:t>
            </a:r>
          </a:p>
          <a:p>
            <a:pPr lvl="1"/>
            <a:r>
              <a:rPr lang="fr-FR" sz="2000" dirty="0"/>
              <a:t>Déterminée à la volée </a:t>
            </a:r>
            <a:endParaRPr lang="fr-FR" sz="2000" dirty="0" smtClean="0"/>
          </a:p>
          <a:p>
            <a:pPr lvl="2"/>
            <a:r>
              <a:rPr lang="fr-FR" sz="1600" dirty="0" smtClean="0"/>
              <a:t>Introduction de bulles</a:t>
            </a:r>
            <a:endParaRPr lang="fr-FR" sz="1600" dirty="0"/>
          </a:p>
          <a:p>
            <a:pPr lvl="2"/>
            <a:r>
              <a:rPr lang="fr-FR" sz="1600" dirty="0"/>
              <a:t>Évaluation spéculative</a:t>
            </a:r>
          </a:p>
          <a:p>
            <a:pPr lvl="1"/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914400" lvl="2" indent="0">
              <a:buNone/>
            </a:pPr>
            <a:endParaRPr lang="fr-FR" sz="1800" dirty="0"/>
          </a:p>
        </p:txBody>
      </p:sp>
      <p:sp>
        <p:nvSpPr>
          <p:cNvPr id="5" name="Explosion 1 4"/>
          <p:cNvSpPr/>
          <p:nvPr/>
        </p:nvSpPr>
        <p:spPr>
          <a:xfrm>
            <a:off x="2392148" y="1993717"/>
            <a:ext cx="1786716" cy="104854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x</a:t>
            </a:r>
            <a:r>
              <a:rPr lang="fr-FR" sz="1600" dirty="0" smtClean="0"/>
              <a:t> == &amp;b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4897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Optimisation du </a:t>
            </a:r>
            <a:r>
              <a:rPr lang="fr-FR" dirty="0" smtClean="0"/>
              <a:t>pipeline</a:t>
            </a:r>
            <a:br>
              <a:rPr lang="fr-FR" dirty="0" smtClean="0"/>
            </a:br>
            <a:r>
              <a:rPr lang="fr-FR" dirty="0" smtClean="0"/>
              <a:t>Évaluation spéculative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z="3100" dirty="0" smtClean="0"/>
              <a:t>Pari sur le paramètre de l’instruction</a:t>
            </a:r>
          </a:p>
          <a:p>
            <a:r>
              <a:rPr lang="fr-FR" sz="3100" dirty="0" smtClean="0"/>
              <a:t>Exécution de l’instruction (des instructions)</a:t>
            </a:r>
          </a:p>
          <a:p>
            <a:r>
              <a:rPr lang="fr-FR" sz="3100" dirty="0" smtClean="0"/>
              <a:t>Vérification</a:t>
            </a:r>
          </a:p>
          <a:p>
            <a:pPr lvl="1"/>
            <a:r>
              <a:rPr lang="fr-FR" sz="2700" dirty="0" smtClean="0"/>
              <a:t>Obtention de la valeur d’un test  </a:t>
            </a:r>
          </a:p>
          <a:p>
            <a:pPr lvl="1"/>
            <a:r>
              <a:rPr lang="fr-FR" sz="2700" dirty="0" smtClean="0"/>
              <a:t>Rejoue de l’instruction </a:t>
            </a:r>
            <a:endParaRPr lang="fr-FR" sz="2700" dirty="0"/>
          </a:p>
          <a:p>
            <a:r>
              <a:rPr lang="fr-FR" sz="3100" dirty="0" smtClean="0"/>
              <a:t>Annulation des instructions invalides</a:t>
            </a:r>
          </a:p>
          <a:p>
            <a:pPr lvl="1"/>
            <a:r>
              <a:rPr lang="fr-FR" sz="2700" dirty="0" smtClean="0"/>
              <a:t>Retarder les écritures pour les annuler</a:t>
            </a:r>
          </a:p>
          <a:p>
            <a:r>
              <a:rPr lang="fr-FR" sz="3100" dirty="0" smtClean="0"/>
              <a:t>Applications</a:t>
            </a:r>
          </a:p>
          <a:p>
            <a:pPr lvl="1"/>
            <a:r>
              <a:rPr lang="fr-FR" sz="2700" dirty="0" smtClean="0"/>
              <a:t>Aliasing</a:t>
            </a:r>
          </a:p>
          <a:p>
            <a:pPr lvl="1"/>
            <a:r>
              <a:rPr lang="fr-FR" sz="2700" dirty="0" smtClean="0"/>
              <a:t>Branchement conditionnel</a:t>
            </a:r>
          </a:p>
          <a:p>
            <a:pPr lvl="1"/>
            <a:r>
              <a:rPr lang="fr-FR" sz="2700" dirty="0" smtClean="0"/>
              <a:t>Indirection (Retour de fonction, pointeur de fonction, </a:t>
            </a:r>
            <a:r>
              <a:rPr lang="fr-FR" sz="2700" dirty="0" err="1" smtClean="0"/>
              <a:t>switch</a:t>
            </a:r>
            <a:r>
              <a:rPr lang="fr-FR" sz="2700" dirty="0" smtClean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19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fr-FR" dirty="0" smtClean="0"/>
              <a:t>Optimisations des </a:t>
            </a:r>
            <a:r>
              <a:rPr lang="fr-FR" dirty="0"/>
              <a:t>branchements</a:t>
            </a:r>
            <a:br>
              <a:rPr lang="fr-FR" dirty="0"/>
            </a:br>
            <a:r>
              <a:rPr lang="fr-FR" sz="3200" dirty="0">
                <a:solidFill>
                  <a:prstClr val="black"/>
                </a:solidFill>
                <a:ea typeface="+mn-ea"/>
                <a:cs typeface="+mn-cs"/>
              </a:rPr>
              <a:t>Éviter les branchements ;-</a:t>
            </a:r>
            <a:r>
              <a:rPr lang="fr-FR" sz="3200" dirty="0" smtClean="0">
                <a:solidFill>
                  <a:prstClr val="black"/>
                </a:solidFill>
                <a:ea typeface="+mn-ea"/>
                <a:cs typeface="+mn-cs"/>
              </a:rPr>
              <a:t>)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 smtClean="0"/>
              <a:t>Éviter les tests </a:t>
            </a:r>
          </a:p>
          <a:p>
            <a:pPr lvl="2"/>
            <a:r>
              <a:rPr lang="fr-FR" dirty="0" smtClean="0"/>
              <a:t>Impair = (x % 2 == 1) ? 1 : 0;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smtClean="0"/>
              <a:t>impair = x &amp; 1</a:t>
            </a:r>
          </a:p>
          <a:p>
            <a:pPr lvl="1"/>
            <a:r>
              <a:rPr lang="fr-FR" dirty="0" smtClean="0"/>
              <a:t>Fusionner les boucles</a:t>
            </a:r>
          </a:p>
          <a:p>
            <a:pPr lvl="2"/>
            <a:r>
              <a:rPr lang="fr-FR" dirty="0" smtClean="0"/>
              <a:t>For (i= x; i &lt; y; i++) A(); </a:t>
            </a:r>
          </a:p>
          <a:p>
            <a:pPr marL="914400" lvl="2" indent="0">
              <a:buNone/>
            </a:pPr>
            <a:r>
              <a:rPr lang="fr-FR" dirty="0" smtClean="0"/>
              <a:t>   For (i= x; i &lt; y; i++) B();</a:t>
            </a:r>
            <a:r>
              <a:rPr lang="fr-FR" dirty="0">
                <a:sym typeface="Wingdings"/>
              </a:rPr>
              <a:t>  </a:t>
            </a:r>
            <a:r>
              <a:rPr lang="fr-FR" dirty="0"/>
              <a:t>For (i= x; i &lt; y; i++) {A();B();</a:t>
            </a:r>
            <a:r>
              <a:rPr lang="fr-FR" dirty="0" smtClean="0"/>
              <a:t>}</a:t>
            </a:r>
          </a:p>
          <a:p>
            <a:pPr marL="971550" lvl="1" indent="-457200"/>
            <a:r>
              <a:rPr lang="fr-FR" dirty="0" smtClean="0"/>
              <a:t>Dérouler les boucles</a:t>
            </a:r>
          </a:p>
          <a:p>
            <a:pPr marL="1371600" lvl="2" indent="-457200"/>
            <a:r>
              <a:rPr lang="fr-FR" dirty="0"/>
              <a:t>For (i= </a:t>
            </a:r>
            <a:r>
              <a:rPr lang="fr-FR" dirty="0" smtClean="0"/>
              <a:t>0; </a:t>
            </a:r>
            <a:r>
              <a:rPr lang="fr-FR" dirty="0"/>
              <a:t>i &lt; </a:t>
            </a:r>
            <a:r>
              <a:rPr lang="fr-FR" dirty="0" smtClean="0"/>
              <a:t>3; </a:t>
            </a:r>
            <a:r>
              <a:rPr lang="fr-FR" dirty="0"/>
              <a:t>i++) A();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/>
              <a:t>A(); A(); A(); </a:t>
            </a:r>
            <a:endParaRPr lang="fr-FR" dirty="0" smtClean="0"/>
          </a:p>
          <a:p>
            <a:pPr marL="1371600" lvl="2" indent="-457200"/>
            <a:r>
              <a:rPr lang="fr-FR" dirty="0" err="1"/>
              <a:t>gcc</a:t>
            </a:r>
            <a:r>
              <a:rPr lang="fr-FR" dirty="0"/>
              <a:t> -O3 -</a:t>
            </a:r>
            <a:r>
              <a:rPr lang="fr-FR" dirty="0" err="1"/>
              <a:t>funroll-</a:t>
            </a:r>
            <a:r>
              <a:rPr lang="fr-FR" dirty="0" err="1" smtClean="0"/>
              <a:t>loops</a:t>
            </a:r>
            <a:endParaRPr lang="fr-FR" dirty="0" smtClean="0"/>
          </a:p>
          <a:p>
            <a:pPr marL="1371600" lvl="2" indent="-457200"/>
            <a:r>
              <a:rPr lang="fr-FR" dirty="0" smtClean="0"/>
              <a:t>Augmente la taille du code </a:t>
            </a:r>
            <a:endParaRPr lang="fr-FR" dirty="0"/>
          </a:p>
          <a:p>
            <a:pPr marL="1371600" lvl="2" indent="-457200"/>
            <a:endParaRPr lang="fr-FR" dirty="0"/>
          </a:p>
          <a:p>
            <a:pPr marL="1371600" lvl="2" indent="-457200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37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54" y="5389028"/>
            <a:ext cx="4994718" cy="11207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fr-FR" dirty="0" smtClean="0"/>
              <a:t>Optimisations des </a:t>
            </a:r>
            <a:r>
              <a:rPr lang="fr-FR" dirty="0"/>
              <a:t>branchements</a:t>
            </a:r>
            <a:br>
              <a:rPr lang="fr-FR" dirty="0"/>
            </a:br>
            <a:r>
              <a:rPr lang="fr-FR" sz="3600" dirty="0"/>
              <a:t>Prédire le </a:t>
            </a:r>
            <a:r>
              <a:rPr lang="fr-FR" sz="3600" dirty="0" smtClean="0"/>
              <a:t>branchement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Optimiser l’apport de l’évaluation </a:t>
            </a:r>
            <a:r>
              <a:rPr lang="fr-FR" dirty="0" smtClean="0"/>
              <a:t>spéculative</a:t>
            </a:r>
            <a:endParaRPr lang="fr-FR" dirty="0"/>
          </a:p>
          <a:p>
            <a:pPr marL="0" indent="0">
              <a:buNone/>
            </a:pPr>
            <a:r>
              <a:rPr lang="fr-FR" sz="2600" dirty="0"/>
              <a:t>for (i= 0; i &lt; 100; i++) // 101 tests</a:t>
            </a:r>
            <a:endParaRPr lang="fr-FR" sz="4000" dirty="0"/>
          </a:p>
          <a:p>
            <a:pPr marL="0" indent="0">
              <a:buNone/>
            </a:pPr>
            <a:r>
              <a:rPr lang="fr-FR" sz="2600" dirty="0"/>
              <a:t>  for(j=0; j&lt; 10; j++)  // 1100 tests</a:t>
            </a:r>
            <a:endParaRPr lang="fr-FR" sz="4000" dirty="0"/>
          </a:p>
          <a:p>
            <a:pPr marL="0" indent="0">
              <a:buNone/>
            </a:pPr>
            <a:r>
              <a:rPr lang="fr-FR" sz="2600" dirty="0"/>
              <a:t>    </a:t>
            </a:r>
            <a:r>
              <a:rPr lang="fr-FR" sz="2600" dirty="0" smtClean="0"/>
              <a:t>…</a:t>
            </a:r>
            <a:endParaRPr lang="fr-FR" sz="2600" dirty="0"/>
          </a:p>
          <a:p>
            <a:r>
              <a:rPr lang="fr-FR" dirty="0"/>
              <a:t>Stratégies de prédiction simples :</a:t>
            </a:r>
          </a:p>
          <a:p>
            <a:pPr lvl="1"/>
            <a:r>
              <a:rPr lang="fr-FR" dirty="0"/>
              <a:t>stratégie </a:t>
            </a:r>
            <a:r>
              <a:rPr lang="fr-FR" dirty="0" smtClean="0"/>
              <a:t>toujours</a:t>
            </a:r>
            <a:endParaRPr lang="fr-FR" dirty="0"/>
          </a:p>
          <a:p>
            <a:pPr lvl="2"/>
            <a:r>
              <a:rPr lang="fr-FR" dirty="0" smtClean="0"/>
              <a:t>on </a:t>
            </a:r>
            <a:r>
              <a:rPr lang="fr-FR" dirty="0"/>
              <a:t>se trompe à chaque fin de boucle : 1 + 100 erreurs</a:t>
            </a:r>
          </a:p>
          <a:p>
            <a:pPr lvl="1"/>
            <a:r>
              <a:rPr lang="fr-FR" dirty="0"/>
              <a:t>stratégie </a:t>
            </a:r>
            <a:r>
              <a:rPr lang="fr-FR" dirty="0" smtClean="0"/>
              <a:t>jamais</a:t>
            </a:r>
          </a:p>
          <a:p>
            <a:pPr lvl="2"/>
            <a:r>
              <a:rPr lang="fr-FR" dirty="0" smtClean="0"/>
              <a:t>complément </a:t>
            </a:r>
            <a:r>
              <a:rPr lang="fr-FR" dirty="0"/>
              <a:t>de toujours 99 + 1000</a:t>
            </a:r>
          </a:p>
          <a:p>
            <a:pPr lvl="1"/>
            <a:r>
              <a:rPr lang="fr-FR" dirty="0"/>
              <a:t>stratégie comme la dernière </a:t>
            </a:r>
            <a:r>
              <a:rPr lang="fr-FR" dirty="0" smtClean="0"/>
              <a:t>fois (mémoriser 1 bit par saut) </a:t>
            </a:r>
          </a:p>
          <a:p>
            <a:pPr lvl="2"/>
            <a:r>
              <a:rPr lang="fr-FR" dirty="0" smtClean="0"/>
              <a:t>1 </a:t>
            </a:r>
            <a:r>
              <a:rPr lang="fr-FR" dirty="0"/>
              <a:t>+ 200</a:t>
            </a:r>
          </a:p>
          <a:p>
            <a:pPr lvl="1"/>
            <a:r>
              <a:rPr lang="fr-FR" dirty="0"/>
              <a:t>stratégie comme </a:t>
            </a:r>
            <a:r>
              <a:rPr lang="fr-FR" dirty="0" smtClean="0"/>
              <a:t>d’habitude </a:t>
            </a:r>
            <a:r>
              <a:rPr lang="fr-FR" dirty="0"/>
              <a:t>(mémoriser 1 bit par </a:t>
            </a:r>
            <a:r>
              <a:rPr lang="fr-FR" dirty="0" smtClean="0"/>
              <a:t>saut) </a:t>
            </a:r>
          </a:p>
          <a:p>
            <a:pPr lvl="2"/>
            <a:r>
              <a:rPr lang="fr-FR" dirty="0" smtClean="0"/>
              <a:t>équivalente </a:t>
            </a:r>
            <a:r>
              <a:rPr lang="fr-FR" dirty="0"/>
              <a:t>ici à toujours </a:t>
            </a:r>
          </a:p>
        </p:txBody>
      </p:sp>
    </p:spTree>
    <p:extLst>
      <p:ext uri="{BB962C8B-B14F-4D97-AF65-F5344CB8AC3E}">
        <p14:creationId xmlns:p14="http://schemas.microsoft.com/office/powerpoint/2010/main" val="188964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Optimisations des </a:t>
            </a:r>
            <a:r>
              <a:rPr lang="fr-FR" dirty="0" smtClean="0"/>
              <a:t>branchements</a:t>
            </a:r>
            <a:br>
              <a:rPr lang="fr-FR" dirty="0" smtClean="0"/>
            </a:br>
            <a:r>
              <a:rPr lang="fr-FR" sz="3600" dirty="0">
                <a:solidFill>
                  <a:prstClr val="black"/>
                </a:solidFill>
              </a:rPr>
              <a:t>Prédire le branchement</a:t>
            </a:r>
            <a:r>
              <a:rPr lang="fr-FR" dirty="0">
                <a:solidFill>
                  <a:prstClr val="black"/>
                </a:solidFill>
              </a:rPr>
              <a:t>	</a:t>
            </a:r>
            <a:r>
              <a:rPr lang="fr-FR" dirty="0"/>
              <a:t>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fr-FR" dirty="0" smtClean="0"/>
              <a:t>Exemple (par C. Michaud)</a:t>
            </a:r>
          </a:p>
          <a:p>
            <a:pPr marL="400050" lvl="1" indent="0">
              <a:buNone/>
            </a:pPr>
            <a:r>
              <a:rPr lang="da-DK" dirty="0" err="1"/>
              <a:t>int</a:t>
            </a:r>
            <a:r>
              <a:rPr lang="da-DK" dirty="0"/>
              <a:t> MIN = x[0];</a:t>
            </a:r>
          </a:p>
          <a:p>
            <a:pPr marL="400050" lvl="1" indent="0">
              <a:buNone/>
            </a:pPr>
            <a:r>
              <a:rPr lang="da-DK" dirty="0"/>
              <a:t>for (i=1; i&lt;1000; i++) </a:t>
            </a:r>
            <a:endParaRPr lang="da-DK" dirty="0" smtClean="0"/>
          </a:p>
          <a:p>
            <a:pPr marL="857250" lvl="2" indent="0">
              <a:buNone/>
            </a:pPr>
            <a:r>
              <a:rPr lang="da-DK" dirty="0" smtClean="0"/>
              <a:t> </a:t>
            </a:r>
            <a:r>
              <a:rPr lang="da-DK" sz="2800" dirty="0" smtClean="0"/>
              <a:t>If </a:t>
            </a:r>
            <a:r>
              <a:rPr lang="da-DK" sz="2800" dirty="0"/>
              <a:t>(x[i] &lt; MIN)</a:t>
            </a:r>
          </a:p>
          <a:p>
            <a:pPr marL="1371600" lvl="3" indent="0">
              <a:buNone/>
            </a:pPr>
            <a:r>
              <a:rPr lang="da-DK" sz="2800" dirty="0"/>
              <a:t>MIN = x[i]</a:t>
            </a:r>
            <a:r>
              <a:rPr lang="da-DK" sz="2800" dirty="0" smtClean="0"/>
              <a:t>;</a:t>
            </a:r>
          </a:p>
          <a:p>
            <a:pPr marL="1371600" lvl="3" indent="0">
              <a:buNone/>
            </a:pPr>
            <a:endParaRPr lang="da-DK" sz="2800" dirty="0"/>
          </a:p>
          <a:p>
            <a:r>
              <a:rPr lang="fr-FR" dirty="0"/>
              <a:t>Branchement de boucle: </a:t>
            </a:r>
            <a:endParaRPr lang="fr-FR" dirty="0" smtClean="0"/>
          </a:p>
          <a:p>
            <a:pPr lvl="1"/>
            <a:r>
              <a:rPr lang="fr-FR" dirty="0" smtClean="0"/>
              <a:t>non </a:t>
            </a:r>
            <a:r>
              <a:rPr lang="fr-FR" dirty="0"/>
              <a:t>pris à la dernière itération seulement</a:t>
            </a:r>
          </a:p>
          <a:p>
            <a:r>
              <a:rPr lang="fr-FR" dirty="0" smtClean="0"/>
              <a:t>Branchement de test: 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ris en moyenne moins de 6,5 fois</a:t>
            </a:r>
          </a:p>
          <a:p>
            <a:pPr lvl="2"/>
            <a:r>
              <a:rPr lang="fr-FR" dirty="0" smtClean="0"/>
              <a:t>somme des inverses de 1 à 1000</a:t>
            </a:r>
          </a:p>
          <a:p>
            <a:pPr lvl="2"/>
            <a:r>
              <a:rPr lang="fr-FR" dirty="0" smtClean="0"/>
              <a:t>En fait c’est moins  </a:t>
            </a:r>
          </a:p>
          <a:p>
            <a:pPr lvl="2"/>
            <a:endParaRPr lang="fr-FR" dirty="0" smtClean="0"/>
          </a:p>
          <a:p>
            <a:pPr lvl="2"/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349148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trouve-t</a:t>
            </a:r>
            <a:r>
              <a:rPr lang="fr-FR" dirty="0"/>
              <a:t>-</a:t>
            </a:r>
            <a:r>
              <a:rPr lang="fr-FR" dirty="0" smtClean="0"/>
              <a:t>on du parallélisme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5046353" cy="4525963"/>
          </a:xfrm>
        </p:spPr>
        <p:txBody>
          <a:bodyPr/>
          <a:lstStyle/>
          <a:p>
            <a:r>
              <a:rPr lang="fr-FR" dirty="0" smtClean="0"/>
              <a:t>Au niveau des circuits</a:t>
            </a:r>
          </a:p>
          <a:p>
            <a:r>
              <a:rPr lang="fr-FR" dirty="0" smtClean="0"/>
              <a:t>Au niveau des instructions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Pipeline 5 étages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708" y="2716974"/>
            <a:ext cx="4892641" cy="39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4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Optimisations des </a:t>
            </a:r>
            <a:r>
              <a:rPr lang="fr-FR" dirty="0" smtClean="0"/>
              <a:t>branchements</a:t>
            </a:r>
            <a:br>
              <a:rPr lang="fr-FR" dirty="0" smtClean="0"/>
            </a:br>
            <a:r>
              <a:rPr lang="fr-FR" sz="3600" dirty="0">
                <a:solidFill>
                  <a:prstClr val="black"/>
                </a:solidFill>
              </a:rPr>
              <a:t>Prédire le branchement</a:t>
            </a:r>
            <a:r>
              <a:rPr lang="fr-FR" dirty="0">
                <a:solidFill>
                  <a:prstClr val="black"/>
                </a:solidFill>
              </a:rPr>
              <a:t>	</a:t>
            </a:r>
            <a:r>
              <a:rPr lang="fr-FR" dirty="0"/>
              <a:t>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fr-FR" dirty="0" smtClean="0"/>
              <a:t>Exemple (par C. Michaud)</a:t>
            </a:r>
          </a:p>
          <a:p>
            <a:pPr marL="400050" lvl="1" indent="0">
              <a:buNone/>
            </a:pPr>
            <a:r>
              <a:rPr lang="da-DK" dirty="0" err="1"/>
              <a:t>int</a:t>
            </a:r>
            <a:r>
              <a:rPr lang="da-DK" dirty="0"/>
              <a:t> MIN = x[0];</a:t>
            </a:r>
          </a:p>
          <a:p>
            <a:pPr marL="400050" lvl="1" indent="0">
              <a:buNone/>
            </a:pPr>
            <a:r>
              <a:rPr lang="da-DK" dirty="0"/>
              <a:t>for (i=1; i&lt;1000; i++) </a:t>
            </a:r>
            <a:endParaRPr lang="da-DK" dirty="0" smtClean="0"/>
          </a:p>
          <a:p>
            <a:pPr marL="857250" lvl="2" indent="0">
              <a:buNone/>
            </a:pPr>
            <a:r>
              <a:rPr lang="da-DK" dirty="0" smtClean="0"/>
              <a:t> </a:t>
            </a:r>
            <a:r>
              <a:rPr lang="da-DK" sz="2800" dirty="0" smtClean="0"/>
              <a:t>If </a:t>
            </a:r>
            <a:r>
              <a:rPr lang="da-DK" sz="2800" dirty="0"/>
              <a:t>(x[i] &lt; MIN)</a:t>
            </a:r>
          </a:p>
          <a:p>
            <a:pPr marL="1371600" lvl="3" indent="0">
              <a:buNone/>
            </a:pPr>
            <a:r>
              <a:rPr lang="da-DK" sz="2800" dirty="0"/>
              <a:t>MIN = x[i]</a:t>
            </a:r>
            <a:r>
              <a:rPr lang="da-DK" sz="2800" dirty="0" smtClean="0"/>
              <a:t>;</a:t>
            </a:r>
          </a:p>
          <a:p>
            <a:pPr marL="1371600" lvl="3" indent="0">
              <a:buNone/>
            </a:pPr>
            <a:endParaRPr lang="da-DK" sz="2800" dirty="0"/>
          </a:p>
          <a:p>
            <a:r>
              <a:rPr lang="fr-FR" dirty="0"/>
              <a:t>Branchement de boucle: </a:t>
            </a:r>
            <a:endParaRPr lang="fr-FR" dirty="0" smtClean="0"/>
          </a:p>
          <a:p>
            <a:pPr lvl="1"/>
            <a:r>
              <a:rPr lang="fr-FR" dirty="0" smtClean="0"/>
              <a:t>non </a:t>
            </a:r>
            <a:r>
              <a:rPr lang="fr-FR" dirty="0"/>
              <a:t>pris à la dernière itération seulement</a:t>
            </a:r>
          </a:p>
          <a:p>
            <a:r>
              <a:rPr lang="fr-FR" dirty="0" smtClean="0"/>
              <a:t>Branchement de test: 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ris en moyenne moins de 6,5 fois</a:t>
            </a:r>
          </a:p>
          <a:p>
            <a:pPr lvl="2"/>
            <a:r>
              <a:rPr lang="fr-FR" dirty="0" smtClean="0"/>
              <a:t>somme des inverses de 1 à 1000</a:t>
            </a:r>
          </a:p>
          <a:p>
            <a:pPr lvl="2"/>
            <a:r>
              <a:rPr lang="fr-FR" dirty="0" smtClean="0"/>
              <a:t>En fait c’est moins  </a:t>
            </a:r>
          </a:p>
          <a:p>
            <a:pPr lvl="2"/>
            <a:endParaRPr lang="fr-FR" dirty="0" smtClean="0"/>
          </a:p>
          <a:p>
            <a:r>
              <a:rPr lang="fr-FR" dirty="0"/>
              <a:t>stratégie toujours</a:t>
            </a:r>
          </a:p>
          <a:p>
            <a:pPr lvl="1"/>
            <a:r>
              <a:rPr lang="fr-FR" dirty="0" smtClean="0"/>
              <a:t> 1000 </a:t>
            </a:r>
            <a:r>
              <a:rPr lang="fr-FR" dirty="0"/>
              <a:t>erreurs</a:t>
            </a:r>
          </a:p>
          <a:p>
            <a:r>
              <a:rPr lang="fr-FR" dirty="0"/>
              <a:t>stratégie jamais</a:t>
            </a:r>
          </a:p>
          <a:p>
            <a:pPr lvl="1"/>
            <a:r>
              <a:rPr lang="fr-FR" dirty="0" smtClean="0"/>
              <a:t>993,5 erreurs</a:t>
            </a:r>
          </a:p>
          <a:p>
            <a:r>
              <a:rPr lang="fr-FR" dirty="0" smtClean="0"/>
              <a:t>Stratégie comme la dernière fois</a:t>
            </a:r>
            <a:endParaRPr lang="fr-FR" dirty="0"/>
          </a:p>
          <a:p>
            <a:pPr lvl="1"/>
            <a:r>
              <a:rPr lang="fr-FR" dirty="0" smtClean="0"/>
              <a:t>14 = 1 </a:t>
            </a:r>
            <a:r>
              <a:rPr lang="fr-FR" dirty="0"/>
              <a:t>+ </a:t>
            </a:r>
            <a:r>
              <a:rPr lang="fr-FR" dirty="0" smtClean="0"/>
              <a:t>2 x 6,5</a:t>
            </a:r>
            <a:endParaRPr lang="fr-FR" dirty="0"/>
          </a:p>
          <a:p>
            <a:r>
              <a:rPr lang="fr-FR" dirty="0" smtClean="0"/>
              <a:t>Stratégie comme d’habitude </a:t>
            </a:r>
            <a:endParaRPr lang="fr-FR" dirty="0"/>
          </a:p>
          <a:p>
            <a:pPr lvl="1"/>
            <a:r>
              <a:rPr lang="fr-FR" dirty="0" smtClean="0"/>
              <a:t>7,5 = 1 + 6,5</a:t>
            </a:r>
            <a:endParaRPr lang="fr-FR" dirty="0"/>
          </a:p>
          <a:p>
            <a:pPr lvl="2"/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415449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Prédire le branchement</a:t>
            </a:r>
            <a:br>
              <a:rPr lang="fr-FR" dirty="0" smtClean="0"/>
            </a:br>
            <a:r>
              <a:rPr lang="fr-FR" dirty="0" err="1" smtClean="0"/>
              <a:t>Branch</a:t>
            </a:r>
            <a:r>
              <a:rPr lang="fr-FR" dirty="0" smtClean="0"/>
              <a:t> Target Buffer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Comme un cache, sauf qu’on y stocke des informations sur les instructions de </a:t>
            </a:r>
            <a:r>
              <a:rPr lang="fr-FR" dirty="0" smtClean="0"/>
              <a:t>contrôle</a:t>
            </a:r>
            <a:endParaRPr lang="fr-FR" dirty="0"/>
          </a:p>
          <a:p>
            <a:pPr lvl="1"/>
            <a:r>
              <a:rPr lang="fr-FR" dirty="0"/>
              <a:t>Tag = bits de poids fort de l’adresse de l’instruction de contrôle </a:t>
            </a:r>
            <a:endParaRPr lang="fr-FR" dirty="0" smtClean="0"/>
          </a:p>
          <a:p>
            <a:pPr lvl="1"/>
            <a:r>
              <a:rPr lang="fr-FR" dirty="0" smtClean="0"/>
              <a:t>Mémorise état de l’automate, la destination du saut, le type de contrôle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Petite pile pour prévoir les adresses de retour</a:t>
            </a:r>
          </a:p>
          <a:p>
            <a:pPr lvl="1"/>
            <a:r>
              <a:rPr lang="fr-FR" dirty="0"/>
              <a:t>Lorsque le BTB détecte un CALL, empiler l’adresse de </a:t>
            </a:r>
            <a:r>
              <a:rPr lang="fr-FR" dirty="0" smtClean="0"/>
              <a:t>retour</a:t>
            </a:r>
          </a:p>
          <a:p>
            <a:pPr lvl="1"/>
            <a:r>
              <a:rPr lang="fr-FR" dirty="0" smtClean="0"/>
              <a:t>Lorsqu’on exécute un retour, dépiler l’adresse et sauter spéculativement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Permet de prévoir 90% des sauts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0255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Branch</a:t>
            </a:r>
            <a:r>
              <a:rPr lang="fr-FR" dirty="0"/>
              <a:t> Target Buffer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+ global </a:t>
            </a:r>
            <a:r>
              <a:rPr lang="fr-FR" dirty="0" err="1" smtClean="0"/>
              <a:t>history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50932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/>
              <a:t>addresse</a:t>
            </a:r>
            <a:r>
              <a:rPr lang="fr-FR" dirty="0"/>
              <a:t> du saut + historique global </a:t>
            </a:r>
            <a:r>
              <a:rPr lang="fr-FR" dirty="0" smtClean="0"/>
              <a:t>(+ local au saut ou </a:t>
            </a:r>
            <a:r>
              <a:rPr lang="fr-FR" dirty="0"/>
              <a:t>compteur)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prédicteur 2 bits </a:t>
            </a:r>
          </a:p>
          <a:p>
            <a:r>
              <a:rPr lang="fr-FR" dirty="0" smtClean="0"/>
              <a:t>Historique </a:t>
            </a:r>
            <a:r>
              <a:rPr lang="fr-FR" dirty="0"/>
              <a:t>= direction des N derniers branchements conditionnels dans un registre à décalage (non </a:t>
            </a:r>
            <a:r>
              <a:rPr lang="fr-FR" dirty="0" smtClean="0"/>
              <a:t>pris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smtClean="0"/>
              <a:t>0</a:t>
            </a:r>
            <a:r>
              <a:rPr lang="fr-FR" dirty="0"/>
              <a:t>, </a:t>
            </a:r>
            <a:r>
              <a:rPr lang="fr-FR" dirty="0" smtClean="0"/>
              <a:t>pris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smtClean="0"/>
              <a:t>1</a:t>
            </a:r>
            <a:r>
              <a:rPr lang="fr-FR" dirty="0"/>
              <a:t>)</a:t>
            </a:r>
          </a:p>
          <a:p>
            <a:r>
              <a:rPr lang="fr-FR" dirty="0" smtClean="0"/>
              <a:t>Table de hachage : Accès </a:t>
            </a:r>
            <a:r>
              <a:rPr lang="fr-FR" dirty="0"/>
              <a:t>compteur 2 bits </a:t>
            </a:r>
            <a:r>
              <a:rPr lang="fr-FR" dirty="0" smtClean="0"/>
              <a:t>via PC </a:t>
            </a:r>
            <a:r>
              <a:rPr lang="fr-FR" dirty="0" err="1" smtClean="0"/>
              <a:t>xor</a:t>
            </a:r>
            <a:r>
              <a:rPr lang="fr-FR" dirty="0" smtClean="0"/>
              <a:t> historique </a:t>
            </a:r>
            <a:endParaRPr lang="fr-FR" dirty="0"/>
          </a:p>
          <a:p>
            <a:r>
              <a:rPr lang="fr-FR" dirty="0" smtClean="0"/>
              <a:t>96% de réussite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14" y="3621674"/>
            <a:ext cx="6509194" cy="30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Branch</a:t>
            </a:r>
            <a:r>
              <a:rPr lang="fr-FR" dirty="0"/>
              <a:t> Target Buffer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+ global </a:t>
            </a:r>
            <a:r>
              <a:rPr lang="fr-FR" dirty="0" err="1" smtClean="0"/>
              <a:t>history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5093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da-DK" dirty="0"/>
              <a:t>for (i=0; i&lt;10; i++) </a:t>
            </a:r>
            <a:endParaRPr lang="da-DK" dirty="0" smtClean="0"/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for </a:t>
            </a:r>
            <a:r>
              <a:rPr lang="da-DK" dirty="0"/>
              <a:t>(j=0; J&lt;10; </a:t>
            </a:r>
            <a:r>
              <a:rPr lang="da-DK" dirty="0" err="1"/>
              <a:t>j++</a:t>
            </a:r>
            <a:r>
              <a:rPr lang="da-DK" dirty="0"/>
              <a:t>)</a:t>
            </a:r>
          </a:p>
          <a:p>
            <a:pPr marL="0" indent="0">
              <a:buNone/>
            </a:pPr>
            <a:r>
              <a:rPr lang="fr-FR" dirty="0" smtClean="0"/>
              <a:t>     x </a:t>
            </a:r>
            <a:r>
              <a:rPr lang="fr-FR" dirty="0"/>
              <a:t>= x + a[i][j]</a:t>
            </a:r>
            <a:r>
              <a:rPr lang="fr-FR" dirty="0" smtClean="0"/>
              <a:t>;</a:t>
            </a:r>
          </a:p>
          <a:p>
            <a:pPr marL="0" indent="0">
              <a:buNone/>
            </a:pPr>
            <a:r>
              <a:rPr lang="fr-FR" dirty="0" smtClean="0"/>
              <a:t>Prévisible à partir de </a:t>
            </a:r>
            <a:endParaRPr lang="fr-FR" dirty="0"/>
          </a:p>
          <a:p>
            <a:pPr lvl="1"/>
            <a:r>
              <a:rPr lang="fr-FR" dirty="0" smtClean="0"/>
              <a:t>11 </a:t>
            </a:r>
            <a:r>
              <a:rPr lang="fr-FR" dirty="0"/>
              <a:t>bits d’historique </a:t>
            </a:r>
          </a:p>
          <a:p>
            <a:pPr lvl="1"/>
            <a:r>
              <a:rPr lang="fr-FR" dirty="0" smtClean="0"/>
              <a:t>2048 </a:t>
            </a:r>
            <a:r>
              <a:rPr lang="fr-FR" dirty="0"/>
              <a:t>compteurs 2 bits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14" y="3621674"/>
            <a:ext cx="6509194" cy="30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6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Branch</a:t>
            </a:r>
            <a:r>
              <a:rPr lang="fr-FR" dirty="0"/>
              <a:t> Target Buffer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+ global </a:t>
            </a:r>
            <a:r>
              <a:rPr lang="fr-FR" dirty="0" err="1" smtClean="0"/>
              <a:t>history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5093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fr-FR" dirty="0" smtClean="0"/>
              <a:t>Une dizaine de sauts pistés sur </a:t>
            </a:r>
            <a:r>
              <a:rPr lang="fr-FR" dirty="0" err="1" smtClean="0"/>
              <a:t>core</a:t>
            </a:r>
            <a:r>
              <a:rPr lang="fr-FR" dirty="0" smtClean="0"/>
              <a:t> 2</a:t>
            </a:r>
            <a:endParaRPr lang="fr-FR" dirty="0"/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 Il faut faire la chasse aux sauts conditionnels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14" y="3621674"/>
            <a:ext cx="6509194" cy="30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9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fr-FR" dirty="0" smtClean="0"/>
              <a:t>Observations</a:t>
            </a:r>
          </a:p>
          <a:p>
            <a:pPr lvl="1"/>
            <a:r>
              <a:rPr lang="fr-FR" dirty="0" smtClean="0"/>
              <a:t>Plus </a:t>
            </a:r>
            <a:r>
              <a:rPr lang="fr-FR" dirty="0"/>
              <a:t>une mémoire est petite plus son temps de réponse </a:t>
            </a:r>
            <a:r>
              <a:rPr lang="fr-FR" dirty="0" smtClean="0"/>
              <a:t>peut être faible</a:t>
            </a:r>
            <a:endParaRPr lang="fr-FR" dirty="0"/>
          </a:p>
          <a:p>
            <a:pPr lvl="1"/>
            <a:r>
              <a:rPr lang="fr-FR" dirty="0"/>
              <a:t>L</a:t>
            </a:r>
            <a:r>
              <a:rPr lang="fr-FR" dirty="0" smtClean="0"/>
              <a:t>ocalité </a:t>
            </a:r>
            <a:r>
              <a:rPr lang="fr-FR" dirty="0"/>
              <a:t>spatio-temporelle des programmes « </a:t>
            </a:r>
            <a:r>
              <a:rPr lang="fr-FR" i="1" dirty="0"/>
              <a:t>90% de l'exécution se déroule dans 10% du code »</a:t>
            </a:r>
            <a:r>
              <a:rPr lang="fr-FR" dirty="0"/>
              <a:t> </a:t>
            </a:r>
          </a:p>
          <a:p>
            <a:r>
              <a:rPr lang="fr-FR" dirty="0" smtClean="0"/>
              <a:t>Contient une copie d’une faible partie de la mémoire</a:t>
            </a:r>
          </a:p>
          <a:p>
            <a:pPr lvl="1"/>
            <a:r>
              <a:rPr lang="fr-FR" dirty="0" smtClean="0"/>
              <a:t>Cache hit / Cache miss</a:t>
            </a:r>
          </a:p>
          <a:p>
            <a:pPr lvl="1"/>
            <a:r>
              <a:rPr lang="fr-FR" dirty="0" smtClean="0"/>
              <a:t>Nécessite l’</a:t>
            </a:r>
            <a:r>
              <a:rPr lang="fr-FR" dirty="0"/>
              <a:t>é</a:t>
            </a:r>
            <a:r>
              <a:rPr lang="fr-FR" dirty="0" smtClean="0"/>
              <a:t>viction de données, la synchronisation avec la mémoire</a:t>
            </a:r>
          </a:p>
          <a:p>
            <a:pPr lvl="1"/>
            <a:r>
              <a:rPr lang="fr-FR" dirty="0" smtClean="0"/>
              <a:t>Il faut éviter les aller-retour Mémoire/Cache (ping-pong)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40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 </a:t>
            </a:r>
            <a:br>
              <a:rPr lang="fr-FR" dirty="0" smtClean="0"/>
            </a:br>
            <a:r>
              <a:rPr lang="fr-FR" dirty="0" smtClean="0"/>
              <a:t>Performances mesurées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800" b="1" dirty="0"/>
              <a:t>	</a:t>
            </a:r>
            <a:r>
              <a:rPr lang="fr-FR" sz="2800" b="1" dirty="0" smtClean="0"/>
              <a:t>						</a:t>
            </a:r>
            <a:r>
              <a:rPr lang="fr-FR" b="1" dirty="0" smtClean="0"/>
              <a:t>Speed </a:t>
            </a:r>
            <a:r>
              <a:rPr lang="fr-FR" b="1" dirty="0"/>
              <a:t>(GHz)</a:t>
            </a:r>
            <a:r>
              <a:rPr lang="fr-FR" sz="2800" b="1" dirty="0"/>
              <a:t>	</a:t>
            </a:r>
            <a:r>
              <a:rPr lang="fr-FR" b="1" dirty="0"/>
              <a:t>L1 </a:t>
            </a:r>
            <a:r>
              <a:rPr lang="fr-FR" sz="2800" b="1" dirty="0"/>
              <a:t>	</a:t>
            </a:r>
            <a:r>
              <a:rPr lang="fr-FR" b="1" dirty="0"/>
              <a:t>L2 	</a:t>
            </a:r>
            <a:r>
              <a:rPr lang="fr-FR" b="1" dirty="0" smtClean="0"/>
              <a:t>L3 	</a:t>
            </a:r>
            <a:r>
              <a:rPr lang="fr-FR" b="1" dirty="0" err="1" smtClean="0"/>
              <a:t>Mem</a:t>
            </a:r>
            <a:r>
              <a:rPr lang="fr-FR" b="1" dirty="0" smtClean="0"/>
              <a:t> </a:t>
            </a:r>
            <a:r>
              <a:rPr lang="fr-FR" b="1" dirty="0"/>
              <a:t>(ns</a:t>
            </a:r>
            <a:r>
              <a:rPr lang="fr-FR" b="1" dirty="0" smtClean="0"/>
              <a:t>)</a:t>
            </a:r>
            <a:endParaRPr lang="fr-FR" sz="2800" b="1" dirty="0"/>
          </a:p>
          <a:p>
            <a:r>
              <a:rPr lang="it-IT" sz="3600" b="1" dirty="0"/>
              <a:t>Intel </a:t>
            </a:r>
            <a:r>
              <a:rPr lang="it-IT" sz="3600" b="1" dirty="0" err="1"/>
              <a:t>Xeon</a:t>
            </a:r>
            <a:r>
              <a:rPr lang="it-IT" sz="3600" b="1" dirty="0"/>
              <a:t> X5670</a:t>
            </a:r>
            <a:r>
              <a:rPr lang="it-IT" dirty="0"/>
              <a:t>	</a:t>
            </a:r>
            <a:r>
              <a:rPr lang="it-IT" dirty="0" smtClean="0"/>
              <a:t>	2.93GHz	4</a:t>
            </a:r>
            <a:r>
              <a:rPr lang="it-IT" dirty="0"/>
              <a:t>	10	56	</a:t>
            </a:r>
            <a:r>
              <a:rPr lang="it-IT" dirty="0" smtClean="0"/>
              <a:t>	87</a:t>
            </a:r>
            <a:r>
              <a:rPr lang="it-IT" dirty="0"/>
              <a:t>	</a:t>
            </a:r>
            <a:r>
              <a:rPr lang="it-IT" dirty="0" smtClean="0"/>
              <a:t>	</a:t>
            </a:r>
            <a:endParaRPr lang="it-IT" dirty="0"/>
          </a:p>
          <a:p>
            <a:r>
              <a:rPr lang="it-IT" sz="3600" b="1" dirty="0"/>
              <a:t>Intel </a:t>
            </a:r>
            <a:r>
              <a:rPr lang="it-IT" sz="3600" b="1" dirty="0" err="1"/>
              <a:t>Xeon</a:t>
            </a:r>
            <a:r>
              <a:rPr lang="it-IT" sz="3600" b="1" dirty="0"/>
              <a:t> X5570</a:t>
            </a:r>
            <a:r>
              <a:rPr lang="it-IT" dirty="0"/>
              <a:t>	</a:t>
            </a:r>
            <a:r>
              <a:rPr lang="it-IT" dirty="0" smtClean="0"/>
              <a:t>	2.80GHz</a:t>
            </a:r>
            <a:r>
              <a:rPr lang="it-IT" dirty="0"/>
              <a:t>	4	9	47	</a:t>
            </a:r>
            <a:r>
              <a:rPr lang="it-IT" dirty="0" smtClean="0"/>
              <a:t>	81</a:t>
            </a:r>
            <a:endParaRPr lang="it-IT" dirty="0"/>
          </a:p>
          <a:p>
            <a:r>
              <a:rPr lang="es-ES_tradnl" sz="3600" b="1" dirty="0"/>
              <a:t>AMD </a:t>
            </a:r>
            <a:r>
              <a:rPr lang="es-ES_tradnl" sz="3600" b="1" dirty="0" err="1"/>
              <a:t>Opteron</a:t>
            </a:r>
            <a:r>
              <a:rPr lang="es-ES_tradnl" sz="3600" b="1" dirty="0"/>
              <a:t> 6174</a:t>
            </a:r>
            <a:r>
              <a:rPr lang="es-ES_tradnl" dirty="0"/>
              <a:t>	2.20GHz	3	16	57	</a:t>
            </a:r>
            <a:r>
              <a:rPr lang="es-ES_tradnl" dirty="0" smtClean="0"/>
              <a:t>	98</a:t>
            </a:r>
            <a:r>
              <a:rPr lang="es-ES_tradnl" dirty="0"/>
              <a:t>	</a:t>
            </a:r>
          </a:p>
          <a:p>
            <a:r>
              <a:rPr lang="es-ES_tradnl" sz="3600" b="1" dirty="0"/>
              <a:t>AMD </a:t>
            </a:r>
            <a:r>
              <a:rPr lang="es-ES_tradnl" sz="3600" b="1" dirty="0" err="1"/>
              <a:t>Opteron</a:t>
            </a:r>
            <a:r>
              <a:rPr lang="es-ES_tradnl" sz="3600" b="1" dirty="0"/>
              <a:t> 2435</a:t>
            </a:r>
            <a:r>
              <a:rPr lang="es-ES_tradnl" dirty="0"/>
              <a:t>	2.60GHz	3	16	56	</a:t>
            </a:r>
            <a:r>
              <a:rPr lang="es-ES_tradnl" dirty="0" smtClean="0"/>
              <a:t>	113</a:t>
            </a:r>
            <a:r>
              <a:rPr lang="es-ES_tradnl" dirty="0"/>
              <a:t>	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3037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Cache direct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Ex. 8 entrées de 4x4 octets, adresse de 32 bits</a:t>
            </a:r>
            <a:endParaRPr lang="fr-FR" dirty="0"/>
          </a:p>
        </p:txBody>
      </p:sp>
      <p:grpSp>
        <p:nvGrpSpPr>
          <p:cNvPr id="143" name="Group 3"/>
          <p:cNvGrpSpPr>
            <a:grpSpLocks/>
          </p:cNvGrpSpPr>
          <p:nvPr/>
        </p:nvGrpSpPr>
        <p:grpSpPr bwMode="auto">
          <a:xfrm>
            <a:off x="3381375" y="2524125"/>
            <a:ext cx="609600" cy="1828800"/>
            <a:chOff x="1296" y="1248"/>
            <a:chExt cx="384" cy="1152"/>
          </a:xfrm>
        </p:grpSpPr>
        <p:sp>
          <p:nvSpPr>
            <p:cNvPr id="144" name="Rectangle 4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Rectangle 6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Rectangle 7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Rectangle 8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Rectangle 9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Rectangle 11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52" name="Group 12"/>
          <p:cNvGrpSpPr>
            <a:grpSpLocks/>
          </p:cNvGrpSpPr>
          <p:nvPr/>
        </p:nvGrpSpPr>
        <p:grpSpPr bwMode="auto">
          <a:xfrm>
            <a:off x="3990975" y="2524125"/>
            <a:ext cx="609600" cy="1828800"/>
            <a:chOff x="1296" y="1248"/>
            <a:chExt cx="384" cy="1152"/>
          </a:xfrm>
        </p:grpSpPr>
        <p:sp>
          <p:nvSpPr>
            <p:cNvPr id="153" name="Rectangle 13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Rectangle 14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Rectangle 15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Rectangle 16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Rectangle 17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" name="Rectangle 18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" name="Rectangle 19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Rectangle 20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" name="AutoShape 21"/>
          <p:cNvSpPr>
            <a:spLocks/>
          </p:cNvSpPr>
          <p:nvPr/>
        </p:nvSpPr>
        <p:spPr bwMode="auto">
          <a:xfrm>
            <a:off x="3076575" y="2524125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" name="Rectangle 23"/>
          <p:cNvSpPr>
            <a:spLocks noChangeArrowheads="1"/>
          </p:cNvSpPr>
          <p:nvPr/>
        </p:nvSpPr>
        <p:spPr bwMode="auto">
          <a:xfrm>
            <a:off x="1171575" y="5343525"/>
            <a:ext cx="6096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Tag</a:t>
            </a:r>
          </a:p>
        </p:txBody>
      </p:sp>
      <p:sp>
        <p:nvSpPr>
          <p:cNvPr id="163" name="Rectangle 24"/>
          <p:cNvSpPr>
            <a:spLocks noChangeArrowheads="1"/>
          </p:cNvSpPr>
          <p:nvPr/>
        </p:nvSpPr>
        <p:spPr bwMode="auto">
          <a:xfrm>
            <a:off x="1797050" y="5343525"/>
            <a:ext cx="67945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Index</a:t>
            </a:r>
          </a:p>
        </p:txBody>
      </p:sp>
      <p:sp>
        <p:nvSpPr>
          <p:cNvPr id="164" name="Text Box 25"/>
          <p:cNvSpPr txBox="1">
            <a:spLocks noChangeArrowheads="1"/>
          </p:cNvSpPr>
          <p:nvPr/>
        </p:nvSpPr>
        <p:spPr bwMode="auto">
          <a:xfrm>
            <a:off x="1323975" y="5648325"/>
            <a:ext cx="1172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 err="1" smtClean="0">
                <a:latin typeface="Arial" charset="0"/>
                <a:ea typeface="宋体" charset="0"/>
                <a:cs typeface="宋体" charset="0"/>
              </a:rPr>
              <a:t>Addresse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5" name="Oval 26"/>
          <p:cNvSpPr>
            <a:spLocks noChangeArrowheads="1"/>
          </p:cNvSpPr>
          <p:nvPr/>
        </p:nvSpPr>
        <p:spPr bwMode="auto">
          <a:xfrm>
            <a:off x="3549650" y="5292725"/>
            <a:ext cx="361950" cy="314325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2000" dirty="0" smtClean="0">
                <a:latin typeface="Arial" charset="0"/>
                <a:ea typeface="宋体" charset="0"/>
                <a:cs typeface="宋体" charset="0"/>
              </a:rPr>
              <a:t>=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6" name="Line 27"/>
          <p:cNvSpPr>
            <a:spLocks noChangeShapeType="1"/>
          </p:cNvSpPr>
          <p:nvPr/>
        </p:nvSpPr>
        <p:spPr bwMode="auto">
          <a:xfrm>
            <a:off x="3733800" y="4378840"/>
            <a:ext cx="0" cy="8662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7" name="Line 28"/>
          <p:cNvSpPr>
            <a:spLocks noChangeShapeType="1"/>
          </p:cNvSpPr>
          <p:nvPr/>
        </p:nvSpPr>
        <p:spPr bwMode="auto">
          <a:xfrm flipH="1">
            <a:off x="5210175" y="4962525"/>
            <a:ext cx="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8" name="Line 29"/>
          <p:cNvSpPr>
            <a:spLocks noChangeShapeType="1"/>
          </p:cNvSpPr>
          <p:nvPr/>
        </p:nvSpPr>
        <p:spPr bwMode="auto">
          <a:xfrm>
            <a:off x="3228975" y="4581525"/>
            <a:ext cx="457200" cy="71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9" name="Line 30"/>
          <p:cNvSpPr>
            <a:spLocks noChangeShapeType="1"/>
          </p:cNvSpPr>
          <p:nvPr/>
        </p:nvSpPr>
        <p:spPr bwMode="auto">
          <a:xfrm>
            <a:off x="3762375" y="56451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0" name="Line 31"/>
          <p:cNvSpPr>
            <a:spLocks noChangeShapeType="1"/>
          </p:cNvSpPr>
          <p:nvPr/>
        </p:nvSpPr>
        <p:spPr bwMode="auto">
          <a:xfrm>
            <a:off x="3457575" y="2524125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1" name="Text Box 32"/>
          <p:cNvSpPr txBox="1">
            <a:spLocks noChangeArrowheads="1"/>
          </p:cNvSpPr>
          <p:nvPr/>
        </p:nvSpPr>
        <p:spPr bwMode="auto">
          <a:xfrm>
            <a:off x="3568700" y="5943600"/>
            <a:ext cx="659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Hit ?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72" name="Text Box 33"/>
          <p:cNvSpPr txBox="1">
            <a:spLocks noChangeArrowheads="1"/>
          </p:cNvSpPr>
          <p:nvPr/>
        </p:nvSpPr>
        <p:spPr bwMode="auto">
          <a:xfrm>
            <a:off x="4892675" y="5419725"/>
            <a:ext cx="993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4 octets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73" name="Freeform 34"/>
          <p:cNvSpPr>
            <a:spLocks/>
          </p:cNvSpPr>
          <p:nvPr/>
        </p:nvSpPr>
        <p:spPr bwMode="auto">
          <a:xfrm>
            <a:off x="2068513" y="3438525"/>
            <a:ext cx="1008062" cy="1905000"/>
          </a:xfrm>
          <a:custGeom>
            <a:avLst/>
            <a:gdLst>
              <a:gd name="T0" fmla="*/ 11 w 635"/>
              <a:gd name="T1" fmla="*/ 1200 h 1200"/>
              <a:gd name="T2" fmla="*/ 0 w 635"/>
              <a:gd name="T3" fmla="*/ 0 h 1200"/>
              <a:gd name="T4" fmla="*/ 635 w 635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1200">
                <a:moveTo>
                  <a:pt x="11" y="1200"/>
                </a:moveTo>
                <a:lnTo>
                  <a:pt x="0" y="0"/>
                </a:lnTo>
                <a:lnTo>
                  <a:pt x="635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" name="Freeform 35"/>
          <p:cNvSpPr>
            <a:spLocks/>
          </p:cNvSpPr>
          <p:nvPr/>
        </p:nvSpPr>
        <p:spPr bwMode="auto">
          <a:xfrm>
            <a:off x="1476375" y="4581525"/>
            <a:ext cx="1752600" cy="762000"/>
          </a:xfrm>
          <a:custGeom>
            <a:avLst/>
            <a:gdLst>
              <a:gd name="T0" fmla="*/ 0 w 1104"/>
              <a:gd name="T1" fmla="*/ 480 h 480"/>
              <a:gd name="T2" fmla="*/ 0 w 1104"/>
              <a:gd name="T3" fmla="*/ 48 h 480"/>
              <a:gd name="T4" fmla="*/ 0 w 1104"/>
              <a:gd name="T5" fmla="*/ 0 h 480"/>
              <a:gd name="T6" fmla="*/ 1104 w 1104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480">
                <a:moveTo>
                  <a:pt x="0" y="480"/>
                </a:moveTo>
                <a:lnTo>
                  <a:pt x="0" y="48"/>
                </a:lnTo>
                <a:lnTo>
                  <a:pt x="0" y="0"/>
                </a:lnTo>
                <a:lnTo>
                  <a:pt x="110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5" name="Group 36"/>
          <p:cNvGrpSpPr>
            <a:grpSpLocks/>
          </p:cNvGrpSpPr>
          <p:nvPr/>
        </p:nvGrpSpPr>
        <p:grpSpPr bwMode="auto">
          <a:xfrm>
            <a:off x="5784850" y="2524125"/>
            <a:ext cx="609600" cy="1828800"/>
            <a:chOff x="1296" y="1248"/>
            <a:chExt cx="384" cy="1152"/>
          </a:xfrm>
        </p:grpSpPr>
        <p:sp>
          <p:nvSpPr>
            <p:cNvPr id="176" name="Rectangle 37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" name="Rectangle 38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" name="Rectangle 39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9" name="Rectangle 40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" name="Rectangle 41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" name="Rectangle 42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Rectangle 43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3" name="Rectangle 44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84" name="Group 45"/>
          <p:cNvGrpSpPr>
            <a:grpSpLocks/>
          </p:cNvGrpSpPr>
          <p:nvPr/>
        </p:nvGrpSpPr>
        <p:grpSpPr bwMode="auto">
          <a:xfrm>
            <a:off x="5181600" y="2524125"/>
            <a:ext cx="609600" cy="1828800"/>
            <a:chOff x="1296" y="1248"/>
            <a:chExt cx="384" cy="1152"/>
          </a:xfrm>
        </p:grpSpPr>
        <p:sp>
          <p:nvSpPr>
            <p:cNvPr id="185" name="Rectangle 46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6" name="Rectangle 47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7" name="Rectangle 48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8" name="Rectangle 49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9" name="Rectangle 50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0" name="Rectangle 51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" name="Rectangle 52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2" name="Rectangle 53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</p:grpSp>
      <p:grpSp>
        <p:nvGrpSpPr>
          <p:cNvPr id="193" name="Group 54"/>
          <p:cNvGrpSpPr>
            <a:grpSpLocks/>
          </p:cNvGrpSpPr>
          <p:nvPr/>
        </p:nvGrpSpPr>
        <p:grpSpPr bwMode="auto">
          <a:xfrm>
            <a:off x="4597400" y="2524125"/>
            <a:ext cx="609600" cy="1828800"/>
            <a:chOff x="1296" y="1248"/>
            <a:chExt cx="384" cy="1152"/>
          </a:xfrm>
        </p:grpSpPr>
        <p:sp>
          <p:nvSpPr>
            <p:cNvPr id="194" name="Rectangle 55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" name="Rectangle 56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6" name="Rectangle 57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Rectangle 58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" name="Rectangle 59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9" name="Rectangle 60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0" name="Rectangle 61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1" name="Rectangle 62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2" name="AutoShape 63"/>
          <p:cNvSpPr>
            <a:spLocks noChangeArrowheads="1"/>
          </p:cNvSpPr>
          <p:nvPr/>
        </p:nvSpPr>
        <p:spPr bwMode="auto">
          <a:xfrm>
            <a:off x="4067175" y="4670425"/>
            <a:ext cx="2306638" cy="330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CF5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3" name="Line 64"/>
          <p:cNvSpPr>
            <a:spLocks noChangeShapeType="1"/>
          </p:cNvSpPr>
          <p:nvPr/>
        </p:nvSpPr>
        <p:spPr bwMode="auto">
          <a:xfrm>
            <a:off x="4308475" y="43529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" name="Line 65"/>
          <p:cNvSpPr>
            <a:spLocks noChangeShapeType="1"/>
          </p:cNvSpPr>
          <p:nvPr/>
        </p:nvSpPr>
        <p:spPr bwMode="auto">
          <a:xfrm>
            <a:off x="6111875" y="43656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" name="Line 66"/>
          <p:cNvSpPr>
            <a:spLocks noChangeShapeType="1"/>
          </p:cNvSpPr>
          <p:nvPr/>
        </p:nvSpPr>
        <p:spPr bwMode="auto">
          <a:xfrm>
            <a:off x="5502275" y="43783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" name="Line 67"/>
          <p:cNvSpPr>
            <a:spLocks noChangeShapeType="1"/>
          </p:cNvSpPr>
          <p:nvPr/>
        </p:nvSpPr>
        <p:spPr bwMode="auto">
          <a:xfrm>
            <a:off x="4918075" y="43783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" name="Text Box 69"/>
          <p:cNvSpPr txBox="1">
            <a:spLocks noChangeArrowheads="1"/>
          </p:cNvSpPr>
          <p:nvPr/>
        </p:nvSpPr>
        <p:spPr bwMode="auto">
          <a:xfrm>
            <a:off x="2120900" y="3657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800" b="1">
                <a:latin typeface="Time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208" name="Text Box 70"/>
          <p:cNvSpPr txBox="1">
            <a:spLocks noChangeArrowheads="1"/>
          </p:cNvSpPr>
          <p:nvPr/>
        </p:nvSpPr>
        <p:spPr bwMode="auto">
          <a:xfrm>
            <a:off x="2476500" y="45847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800" b="1">
                <a:latin typeface="Times" charset="0"/>
                <a:ea typeface="宋体" charset="0"/>
                <a:cs typeface="宋体" charset="0"/>
              </a:rPr>
              <a:t>25</a:t>
            </a:r>
          </a:p>
        </p:txBody>
      </p:sp>
      <p:sp>
        <p:nvSpPr>
          <p:cNvPr id="209" name="Rectangle 24"/>
          <p:cNvSpPr>
            <a:spLocks noChangeArrowheads="1"/>
          </p:cNvSpPr>
          <p:nvPr/>
        </p:nvSpPr>
        <p:spPr bwMode="auto">
          <a:xfrm>
            <a:off x="2489200" y="5337175"/>
            <a:ext cx="67945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Word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10" name="Freeform 34"/>
          <p:cNvSpPr>
            <a:spLocks/>
          </p:cNvSpPr>
          <p:nvPr/>
        </p:nvSpPr>
        <p:spPr bwMode="auto">
          <a:xfrm>
            <a:off x="2936875" y="4851916"/>
            <a:ext cx="1371600" cy="526018"/>
          </a:xfrm>
          <a:custGeom>
            <a:avLst/>
            <a:gdLst>
              <a:gd name="T0" fmla="*/ 11 w 635"/>
              <a:gd name="T1" fmla="*/ 1200 h 1200"/>
              <a:gd name="T2" fmla="*/ 0 w 635"/>
              <a:gd name="T3" fmla="*/ 0 h 1200"/>
              <a:gd name="T4" fmla="*/ 635 w 635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1200">
                <a:moveTo>
                  <a:pt x="11" y="1200"/>
                </a:moveTo>
                <a:lnTo>
                  <a:pt x="0" y="0"/>
                </a:lnTo>
                <a:lnTo>
                  <a:pt x="635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95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Cache direct</a:t>
            </a:r>
            <a:endParaRPr lang="fr-FR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381375" y="2524125"/>
            <a:ext cx="609600" cy="1828800"/>
            <a:chOff x="1296" y="1248"/>
            <a:chExt cx="384" cy="1152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3990975" y="2524125"/>
            <a:ext cx="609600" cy="1828800"/>
            <a:chOff x="1296" y="1248"/>
            <a:chExt cx="384" cy="1152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AutoShape 21"/>
          <p:cNvSpPr>
            <a:spLocks/>
          </p:cNvSpPr>
          <p:nvPr/>
        </p:nvSpPr>
        <p:spPr bwMode="auto">
          <a:xfrm>
            <a:off x="3076575" y="2524125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1171575" y="5343525"/>
            <a:ext cx="6096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Tag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797050" y="5343525"/>
            <a:ext cx="67945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Index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1323975" y="5648325"/>
            <a:ext cx="1172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 err="1" smtClean="0">
                <a:latin typeface="Arial" charset="0"/>
                <a:ea typeface="宋体" charset="0"/>
                <a:cs typeface="宋体" charset="0"/>
              </a:rPr>
              <a:t>Addresse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3549650" y="5292725"/>
            <a:ext cx="361950" cy="314325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2000" dirty="0" smtClean="0">
                <a:latin typeface="Arial" charset="0"/>
                <a:ea typeface="宋体" charset="0"/>
                <a:cs typeface="宋体" charset="0"/>
              </a:rPr>
              <a:t>=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733800" y="4378840"/>
            <a:ext cx="0" cy="8662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H="1">
            <a:off x="5210175" y="4962525"/>
            <a:ext cx="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3228975" y="4581525"/>
            <a:ext cx="457200" cy="71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3762375" y="56451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3457575" y="2524125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3568700" y="5943600"/>
            <a:ext cx="659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Hit ?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4892675" y="5419725"/>
            <a:ext cx="993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4 octets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9" name="Freeform 34"/>
          <p:cNvSpPr>
            <a:spLocks/>
          </p:cNvSpPr>
          <p:nvPr/>
        </p:nvSpPr>
        <p:spPr bwMode="auto">
          <a:xfrm>
            <a:off x="2068513" y="3438525"/>
            <a:ext cx="1008062" cy="1905000"/>
          </a:xfrm>
          <a:custGeom>
            <a:avLst/>
            <a:gdLst>
              <a:gd name="T0" fmla="*/ 11 w 635"/>
              <a:gd name="T1" fmla="*/ 1200 h 1200"/>
              <a:gd name="T2" fmla="*/ 0 w 635"/>
              <a:gd name="T3" fmla="*/ 0 h 1200"/>
              <a:gd name="T4" fmla="*/ 635 w 635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1200">
                <a:moveTo>
                  <a:pt x="11" y="1200"/>
                </a:moveTo>
                <a:lnTo>
                  <a:pt x="0" y="0"/>
                </a:lnTo>
                <a:lnTo>
                  <a:pt x="635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1476375" y="4581525"/>
            <a:ext cx="1752600" cy="762000"/>
          </a:xfrm>
          <a:custGeom>
            <a:avLst/>
            <a:gdLst>
              <a:gd name="T0" fmla="*/ 0 w 1104"/>
              <a:gd name="T1" fmla="*/ 480 h 480"/>
              <a:gd name="T2" fmla="*/ 0 w 1104"/>
              <a:gd name="T3" fmla="*/ 48 h 480"/>
              <a:gd name="T4" fmla="*/ 0 w 1104"/>
              <a:gd name="T5" fmla="*/ 0 h 480"/>
              <a:gd name="T6" fmla="*/ 1104 w 1104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480">
                <a:moveTo>
                  <a:pt x="0" y="480"/>
                </a:moveTo>
                <a:lnTo>
                  <a:pt x="0" y="48"/>
                </a:lnTo>
                <a:lnTo>
                  <a:pt x="0" y="0"/>
                </a:lnTo>
                <a:lnTo>
                  <a:pt x="110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1" name="Group 36"/>
          <p:cNvGrpSpPr>
            <a:grpSpLocks/>
          </p:cNvGrpSpPr>
          <p:nvPr/>
        </p:nvGrpSpPr>
        <p:grpSpPr bwMode="auto">
          <a:xfrm>
            <a:off x="5784850" y="2524125"/>
            <a:ext cx="609600" cy="1828800"/>
            <a:chOff x="1296" y="1248"/>
            <a:chExt cx="384" cy="1152"/>
          </a:xfrm>
        </p:grpSpPr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0" name="Group 45"/>
          <p:cNvGrpSpPr>
            <a:grpSpLocks/>
          </p:cNvGrpSpPr>
          <p:nvPr/>
        </p:nvGrpSpPr>
        <p:grpSpPr bwMode="auto">
          <a:xfrm>
            <a:off x="5181600" y="2524125"/>
            <a:ext cx="609600" cy="1828800"/>
            <a:chOff x="1296" y="1248"/>
            <a:chExt cx="384" cy="1152"/>
          </a:xfrm>
        </p:grpSpPr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</p:grpSp>
      <p:grpSp>
        <p:nvGrpSpPr>
          <p:cNvPr id="59" name="Group 54"/>
          <p:cNvGrpSpPr>
            <a:grpSpLocks/>
          </p:cNvGrpSpPr>
          <p:nvPr/>
        </p:nvGrpSpPr>
        <p:grpSpPr bwMode="auto">
          <a:xfrm>
            <a:off x="4597400" y="2524125"/>
            <a:ext cx="609600" cy="1828800"/>
            <a:chOff x="1296" y="1248"/>
            <a:chExt cx="384" cy="1152"/>
          </a:xfrm>
        </p:grpSpPr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8" name="AutoShape 63"/>
          <p:cNvSpPr>
            <a:spLocks noChangeArrowheads="1"/>
          </p:cNvSpPr>
          <p:nvPr/>
        </p:nvSpPr>
        <p:spPr bwMode="auto">
          <a:xfrm>
            <a:off x="4067175" y="4670425"/>
            <a:ext cx="2306638" cy="330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CF5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Line 64"/>
          <p:cNvSpPr>
            <a:spLocks noChangeShapeType="1"/>
          </p:cNvSpPr>
          <p:nvPr/>
        </p:nvSpPr>
        <p:spPr bwMode="auto">
          <a:xfrm>
            <a:off x="4308475" y="43529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Line 65"/>
          <p:cNvSpPr>
            <a:spLocks noChangeShapeType="1"/>
          </p:cNvSpPr>
          <p:nvPr/>
        </p:nvSpPr>
        <p:spPr bwMode="auto">
          <a:xfrm>
            <a:off x="6111875" y="43656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Line 66"/>
          <p:cNvSpPr>
            <a:spLocks noChangeShapeType="1"/>
          </p:cNvSpPr>
          <p:nvPr/>
        </p:nvSpPr>
        <p:spPr bwMode="auto">
          <a:xfrm>
            <a:off x="5502275" y="43783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Line 67"/>
          <p:cNvSpPr>
            <a:spLocks noChangeShapeType="1"/>
          </p:cNvSpPr>
          <p:nvPr/>
        </p:nvSpPr>
        <p:spPr bwMode="auto">
          <a:xfrm>
            <a:off x="4918075" y="43783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Text Box 69"/>
          <p:cNvSpPr txBox="1">
            <a:spLocks noChangeArrowheads="1"/>
          </p:cNvSpPr>
          <p:nvPr/>
        </p:nvSpPr>
        <p:spPr bwMode="auto">
          <a:xfrm>
            <a:off x="2120900" y="3657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800" b="1">
                <a:latin typeface="Time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2476500" y="45847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800" b="1">
                <a:latin typeface="Times" charset="0"/>
                <a:ea typeface="宋体" charset="0"/>
                <a:cs typeface="宋体" charset="0"/>
              </a:rPr>
              <a:t>25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60126"/>
              </p:ext>
            </p:extLst>
          </p:nvPr>
        </p:nvGraphicFramePr>
        <p:xfrm>
          <a:off x="1193800" y="1218883"/>
          <a:ext cx="683895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325"/>
                <a:gridCol w="1555750"/>
                <a:gridCol w="1158875"/>
              </a:tblGrid>
              <a:tr h="285750">
                <a:tc>
                  <a:txBody>
                    <a:bodyPr/>
                    <a:lstStyle/>
                    <a:p>
                      <a:r>
                        <a:rPr lang="fr-FR" dirty="0" smtClean="0"/>
                        <a:t>Tag =</a:t>
                      </a:r>
                      <a:r>
                        <a:rPr lang="fr-FR" baseline="0" dirty="0" smtClean="0"/>
                        <a:t> étiquette à mémoriser / comparer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 25 bits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Index</a:t>
                      </a:r>
                      <a:r>
                        <a:rPr lang="fr-FR" baseline="0" dirty="0" smtClean="0"/>
                        <a:t> dans le cache</a:t>
                      </a:r>
                      <a:r>
                        <a:rPr lang="fr-FR" dirty="0" smtClean="0"/>
                        <a:t> 3 bits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Choix du Mot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2 bits</a:t>
                      </a:r>
                      <a:endParaRPr lang="fr-FR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X=x</a:t>
                      </a:r>
                      <a:r>
                        <a:rPr lang="fr-FR" sz="2400" baseline="-25000" dirty="0" smtClean="0"/>
                        <a:t>24</a:t>
                      </a:r>
                      <a:r>
                        <a:rPr lang="fr-FR" sz="2400" dirty="0" smtClean="0"/>
                        <a:t>…x</a:t>
                      </a:r>
                      <a:r>
                        <a:rPr lang="fr-FR" sz="2400" baseline="-25000" dirty="0" smtClean="0"/>
                        <a:t>1</a:t>
                      </a:r>
                      <a:endParaRPr lang="fr-FR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010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01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489200" y="5337175"/>
            <a:ext cx="67945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Word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6" name="Freeform 34"/>
          <p:cNvSpPr>
            <a:spLocks/>
          </p:cNvSpPr>
          <p:nvPr/>
        </p:nvSpPr>
        <p:spPr bwMode="auto">
          <a:xfrm>
            <a:off x="2936875" y="4851916"/>
            <a:ext cx="1371600" cy="526018"/>
          </a:xfrm>
          <a:custGeom>
            <a:avLst/>
            <a:gdLst>
              <a:gd name="T0" fmla="*/ 11 w 635"/>
              <a:gd name="T1" fmla="*/ 1200 h 1200"/>
              <a:gd name="T2" fmla="*/ 0 w 635"/>
              <a:gd name="T3" fmla="*/ 0 h 1200"/>
              <a:gd name="T4" fmla="*/ 635 w 635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1200">
                <a:moveTo>
                  <a:pt x="11" y="1200"/>
                </a:moveTo>
                <a:lnTo>
                  <a:pt x="0" y="0"/>
                </a:lnTo>
                <a:lnTo>
                  <a:pt x="635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04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Cache direct</a:t>
            </a:r>
            <a:endParaRPr lang="fr-FR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381375" y="2524125"/>
            <a:ext cx="609600" cy="1828800"/>
            <a:chOff x="1296" y="1248"/>
            <a:chExt cx="384" cy="1152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dirty="0" smtClean="0"/>
                <a:t> Z</a:t>
              </a:r>
              <a:endParaRPr lang="fr-FR" dirty="0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3990975" y="2524125"/>
            <a:ext cx="609600" cy="1828800"/>
            <a:chOff x="1296" y="1248"/>
            <a:chExt cx="384" cy="1152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1171575" y="5343525"/>
            <a:ext cx="6096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797050" y="5343525"/>
            <a:ext cx="67945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010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1323975" y="5648325"/>
            <a:ext cx="1172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 err="1" smtClean="0">
                <a:latin typeface="Arial" charset="0"/>
                <a:ea typeface="宋体" charset="0"/>
                <a:cs typeface="宋体" charset="0"/>
              </a:rPr>
              <a:t>Addresse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3549650" y="5292725"/>
            <a:ext cx="361950" cy="314325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2000" dirty="0" smtClean="0">
                <a:latin typeface="Arial" charset="0"/>
                <a:ea typeface="宋体" charset="0"/>
                <a:cs typeface="宋体" charset="0"/>
              </a:rPr>
              <a:t>=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733800" y="4378840"/>
            <a:ext cx="0" cy="8662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H="1">
            <a:off x="5210175" y="4962525"/>
            <a:ext cx="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3228975" y="4581525"/>
            <a:ext cx="457200" cy="71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3762375" y="56451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3457575" y="2524125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3568700" y="59436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Hit</a:t>
            </a: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4892675" y="5419725"/>
            <a:ext cx="993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4 octets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9" name="Freeform 34"/>
          <p:cNvSpPr>
            <a:spLocks/>
          </p:cNvSpPr>
          <p:nvPr/>
        </p:nvSpPr>
        <p:spPr bwMode="auto">
          <a:xfrm>
            <a:off x="2243137" y="3114675"/>
            <a:ext cx="1100137" cy="2178050"/>
          </a:xfrm>
          <a:custGeom>
            <a:avLst/>
            <a:gdLst>
              <a:gd name="T0" fmla="*/ 11 w 635"/>
              <a:gd name="T1" fmla="*/ 1200 h 1200"/>
              <a:gd name="T2" fmla="*/ 0 w 635"/>
              <a:gd name="T3" fmla="*/ 0 h 1200"/>
              <a:gd name="T4" fmla="*/ 635 w 635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1200">
                <a:moveTo>
                  <a:pt x="11" y="1200"/>
                </a:moveTo>
                <a:lnTo>
                  <a:pt x="0" y="0"/>
                </a:lnTo>
                <a:lnTo>
                  <a:pt x="635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1476375" y="4581525"/>
            <a:ext cx="1752600" cy="762000"/>
          </a:xfrm>
          <a:custGeom>
            <a:avLst/>
            <a:gdLst>
              <a:gd name="T0" fmla="*/ 0 w 1104"/>
              <a:gd name="T1" fmla="*/ 480 h 480"/>
              <a:gd name="T2" fmla="*/ 0 w 1104"/>
              <a:gd name="T3" fmla="*/ 48 h 480"/>
              <a:gd name="T4" fmla="*/ 0 w 1104"/>
              <a:gd name="T5" fmla="*/ 0 h 480"/>
              <a:gd name="T6" fmla="*/ 1104 w 1104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480">
                <a:moveTo>
                  <a:pt x="0" y="480"/>
                </a:moveTo>
                <a:lnTo>
                  <a:pt x="0" y="48"/>
                </a:lnTo>
                <a:lnTo>
                  <a:pt x="0" y="0"/>
                </a:lnTo>
                <a:lnTo>
                  <a:pt x="110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1" name="Group 36"/>
          <p:cNvGrpSpPr>
            <a:grpSpLocks/>
          </p:cNvGrpSpPr>
          <p:nvPr/>
        </p:nvGrpSpPr>
        <p:grpSpPr bwMode="auto">
          <a:xfrm>
            <a:off x="5784850" y="2524125"/>
            <a:ext cx="609600" cy="1828800"/>
            <a:chOff x="1296" y="1248"/>
            <a:chExt cx="384" cy="1152"/>
          </a:xfrm>
        </p:grpSpPr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0" name="Group 45"/>
          <p:cNvGrpSpPr>
            <a:grpSpLocks/>
          </p:cNvGrpSpPr>
          <p:nvPr/>
        </p:nvGrpSpPr>
        <p:grpSpPr bwMode="auto">
          <a:xfrm>
            <a:off x="5181600" y="2524125"/>
            <a:ext cx="609600" cy="1828800"/>
            <a:chOff x="1296" y="1248"/>
            <a:chExt cx="384" cy="1152"/>
          </a:xfrm>
        </p:grpSpPr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</p:grpSp>
      <p:grpSp>
        <p:nvGrpSpPr>
          <p:cNvPr id="59" name="Group 54"/>
          <p:cNvGrpSpPr>
            <a:grpSpLocks/>
          </p:cNvGrpSpPr>
          <p:nvPr/>
        </p:nvGrpSpPr>
        <p:grpSpPr bwMode="auto">
          <a:xfrm>
            <a:off x="4597400" y="2524125"/>
            <a:ext cx="609600" cy="1828800"/>
            <a:chOff x="1296" y="1248"/>
            <a:chExt cx="384" cy="1152"/>
          </a:xfrm>
        </p:grpSpPr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dirty="0" smtClean="0"/>
                <a:t> D</a:t>
              </a:r>
              <a:endParaRPr lang="fr-FR" dirty="0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8" name="AutoShape 63"/>
          <p:cNvSpPr>
            <a:spLocks noChangeArrowheads="1"/>
          </p:cNvSpPr>
          <p:nvPr/>
        </p:nvSpPr>
        <p:spPr bwMode="auto">
          <a:xfrm>
            <a:off x="4067175" y="4670425"/>
            <a:ext cx="2306638" cy="330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CF5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Line 64"/>
          <p:cNvSpPr>
            <a:spLocks noChangeShapeType="1"/>
          </p:cNvSpPr>
          <p:nvPr/>
        </p:nvSpPr>
        <p:spPr bwMode="auto">
          <a:xfrm>
            <a:off x="4308475" y="43529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Line 65"/>
          <p:cNvSpPr>
            <a:spLocks noChangeShapeType="1"/>
          </p:cNvSpPr>
          <p:nvPr/>
        </p:nvSpPr>
        <p:spPr bwMode="auto">
          <a:xfrm>
            <a:off x="6111875" y="43656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Line 66"/>
          <p:cNvSpPr>
            <a:spLocks noChangeShapeType="1"/>
          </p:cNvSpPr>
          <p:nvPr/>
        </p:nvSpPr>
        <p:spPr bwMode="auto">
          <a:xfrm>
            <a:off x="5502275" y="43783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Line 67"/>
          <p:cNvSpPr>
            <a:spLocks noChangeShapeType="1"/>
          </p:cNvSpPr>
          <p:nvPr/>
        </p:nvSpPr>
        <p:spPr bwMode="auto">
          <a:xfrm>
            <a:off x="4918075" y="4394200"/>
            <a:ext cx="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50135"/>
              </p:ext>
            </p:extLst>
          </p:nvPr>
        </p:nvGraphicFramePr>
        <p:xfrm>
          <a:off x="1193800" y="1218883"/>
          <a:ext cx="683895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325"/>
                <a:gridCol w="1555750"/>
                <a:gridCol w="1158875"/>
              </a:tblGrid>
              <a:tr h="285750">
                <a:tc>
                  <a:txBody>
                    <a:bodyPr/>
                    <a:lstStyle/>
                    <a:p>
                      <a:r>
                        <a:rPr lang="fr-FR" dirty="0" smtClean="0"/>
                        <a:t>Tag =</a:t>
                      </a:r>
                      <a:r>
                        <a:rPr lang="fr-FR" baseline="0" dirty="0" smtClean="0"/>
                        <a:t> étiquette a mémoriser / comparer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 25 bits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Index</a:t>
                      </a:r>
                      <a:r>
                        <a:rPr lang="fr-FR" baseline="0" dirty="0" smtClean="0"/>
                        <a:t> dans le cache</a:t>
                      </a:r>
                      <a:r>
                        <a:rPr lang="fr-FR" dirty="0" smtClean="0"/>
                        <a:t> 3 bits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Choix du Mot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2 bits</a:t>
                      </a:r>
                      <a:endParaRPr lang="fr-FR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X=x</a:t>
                      </a:r>
                      <a:r>
                        <a:rPr lang="fr-FR" sz="2400" baseline="-25000" dirty="0" smtClean="0"/>
                        <a:t>24</a:t>
                      </a:r>
                      <a:r>
                        <a:rPr lang="fr-FR" sz="2400" dirty="0" smtClean="0"/>
                        <a:t>…x</a:t>
                      </a:r>
                      <a:r>
                        <a:rPr lang="fr-FR" sz="2400" baseline="-25000" dirty="0" smtClean="0"/>
                        <a:t>1</a:t>
                      </a:r>
                      <a:endParaRPr lang="fr-FR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010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01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489200" y="5337175"/>
            <a:ext cx="67945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01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6" name="Freeform 34"/>
          <p:cNvSpPr>
            <a:spLocks/>
          </p:cNvSpPr>
          <p:nvPr/>
        </p:nvSpPr>
        <p:spPr bwMode="auto">
          <a:xfrm>
            <a:off x="2936875" y="4851916"/>
            <a:ext cx="1371600" cy="526018"/>
          </a:xfrm>
          <a:custGeom>
            <a:avLst/>
            <a:gdLst>
              <a:gd name="T0" fmla="*/ 11 w 635"/>
              <a:gd name="T1" fmla="*/ 1200 h 1200"/>
              <a:gd name="T2" fmla="*/ 0 w 635"/>
              <a:gd name="T3" fmla="*/ 0 h 1200"/>
              <a:gd name="T4" fmla="*/ 635 w 635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1200">
                <a:moveTo>
                  <a:pt x="11" y="1200"/>
                </a:moveTo>
                <a:lnTo>
                  <a:pt x="0" y="0"/>
                </a:lnTo>
                <a:lnTo>
                  <a:pt x="635" y="0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74950" y="2435225"/>
            <a:ext cx="4966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000</a:t>
            </a:r>
          </a:p>
          <a:p>
            <a:r>
              <a:rPr lang="fr-FR" sz="1600" dirty="0" smtClean="0"/>
              <a:t>001</a:t>
            </a:r>
          </a:p>
          <a:p>
            <a:r>
              <a:rPr lang="fr-FR" sz="1600" dirty="0" smtClean="0"/>
              <a:t>010</a:t>
            </a:r>
          </a:p>
          <a:p>
            <a:r>
              <a:rPr lang="fr-FR" sz="1600" dirty="0" smtClean="0"/>
              <a:t>011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4142595" y="2202842"/>
            <a:ext cx="221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00      01        10       11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90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trouve-t</a:t>
            </a:r>
            <a:r>
              <a:rPr lang="fr-FR" dirty="0"/>
              <a:t>-</a:t>
            </a:r>
            <a:r>
              <a:rPr lang="fr-FR" dirty="0" smtClean="0"/>
              <a:t>on du parallélisme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5046353" cy="4525963"/>
          </a:xfrm>
        </p:spPr>
        <p:txBody>
          <a:bodyPr/>
          <a:lstStyle/>
          <a:p>
            <a:r>
              <a:rPr lang="fr-FR" dirty="0" smtClean="0"/>
              <a:t>Au niveau des circuits</a:t>
            </a:r>
          </a:p>
          <a:p>
            <a:r>
              <a:rPr lang="fr-FR" dirty="0" smtClean="0"/>
              <a:t>Au niveau des instructions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Pipeline 5 étages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708" y="2716974"/>
            <a:ext cx="4892641" cy="39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0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Cache direct</a:t>
            </a:r>
            <a:endParaRPr lang="fr-FR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381375" y="2524125"/>
            <a:ext cx="609600" cy="1828800"/>
            <a:chOff x="1296" y="1248"/>
            <a:chExt cx="384" cy="1152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dirty="0" smtClean="0"/>
                <a:t>  </a:t>
              </a:r>
              <a:r>
                <a:rPr lang="fr-FR" b="1" dirty="0" smtClean="0">
                  <a:solidFill>
                    <a:srgbClr val="000000"/>
                  </a:solidFill>
                </a:rPr>
                <a:t>Z</a:t>
              </a:r>
              <a:endParaRPr lang="fr-FR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3990975" y="2524125"/>
            <a:ext cx="609600" cy="1828800"/>
            <a:chOff x="1296" y="1248"/>
            <a:chExt cx="384" cy="1152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1171575" y="5343525"/>
            <a:ext cx="6096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797050" y="5343525"/>
            <a:ext cx="67945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010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1323975" y="5648325"/>
            <a:ext cx="1172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 err="1" smtClean="0">
                <a:latin typeface="Arial" charset="0"/>
                <a:ea typeface="宋体" charset="0"/>
                <a:cs typeface="宋体" charset="0"/>
              </a:rPr>
              <a:t>Addresse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3263899" y="5260975"/>
            <a:ext cx="1050925" cy="496332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X=Z?</a:t>
            </a:r>
            <a:endParaRPr lang="en-US" altLang="zh-CN" b="1" dirty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733800" y="4378840"/>
            <a:ext cx="0" cy="8662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H="1">
            <a:off x="5210175" y="4962525"/>
            <a:ext cx="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3228975" y="4581525"/>
            <a:ext cx="457200" cy="71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3762375" y="57721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3457575" y="2524125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Freeform 34"/>
          <p:cNvSpPr>
            <a:spLocks/>
          </p:cNvSpPr>
          <p:nvPr/>
        </p:nvSpPr>
        <p:spPr bwMode="auto">
          <a:xfrm>
            <a:off x="2243137" y="3114675"/>
            <a:ext cx="1100137" cy="2178050"/>
          </a:xfrm>
          <a:custGeom>
            <a:avLst/>
            <a:gdLst>
              <a:gd name="T0" fmla="*/ 11 w 635"/>
              <a:gd name="T1" fmla="*/ 1200 h 1200"/>
              <a:gd name="T2" fmla="*/ 0 w 635"/>
              <a:gd name="T3" fmla="*/ 0 h 1200"/>
              <a:gd name="T4" fmla="*/ 635 w 635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1200">
                <a:moveTo>
                  <a:pt x="11" y="1200"/>
                </a:moveTo>
                <a:lnTo>
                  <a:pt x="0" y="0"/>
                </a:lnTo>
                <a:lnTo>
                  <a:pt x="635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1476375" y="4581525"/>
            <a:ext cx="1752600" cy="762000"/>
          </a:xfrm>
          <a:custGeom>
            <a:avLst/>
            <a:gdLst>
              <a:gd name="T0" fmla="*/ 0 w 1104"/>
              <a:gd name="T1" fmla="*/ 480 h 480"/>
              <a:gd name="T2" fmla="*/ 0 w 1104"/>
              <a:gd name="T3" fmla="*/ 48 h 480"/>
              <a:gd name="T4" fmla="*/ 0 w 1104"/>
              <a:gd name="T5" fmla="*/ 0 h 480"/>
              <a:gd name="T6" fmla="*/ 1104 w 1104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480">
                <a:moveTo>
                  <a:pt x="0" y="480"/>
                </a:moveTo>
                <a:lnTo>
                  <a:pt x="0" y="48"/>
                </a:lnTo>
                <a:lnTo>
                  <a:pt x="0" y="0"/>
                </a:lnTo>
                <a:lnTo>
                  <a:pt x="110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1" name="Group 36"/>
          <p:cNvGrpSpPr>
            <a:grpSpLocks/>
          </p:cNvGrpSpPr>
          <p:nvPr/>
        </p:nvGrpSpPr>
        <p:grpSpPr bwMode="auto">
          <a:xfrm>
            <a:off x="5784850" y="2524125"/>
            <a:ext cx="609600" cy="1828800"/>
            <a:chOff x="1296" y="1248"/>
            <a:chExt cx="384" cy="1152"/>
          </a:xfrm>
        </p:grpSpPr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0" name="Group 45"/>
          <p:cNvGrpSpPr>
            <a:grpSpLocks/>
          </p:cNvGrpSpPr>
          <p:nvPr/>
        </p:nvGrpSpPr>
        <p:grpSpPr bwMode="auto">
          <a:xfrm>
            <a:off x="5181600" y="2524125"/>
            <a:ext cx="609600" cy="1828800"/>
            <a:chOff x="1296" y="1248"/>
            <a:chExt cx="384" cy="1152"/>
          </a:xfrm>
        </p:grpSpPr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</p:grpSp>
      <p:grpSp>
        <p:nvGrpSpPr>
          <p:cNvPr id="59" name="Group 54"/>
          <p:cNvGrpSpPr>
            <a:grpSpLocks/>
          </p:cNvGrpSpPr>
          <p:nvPr/>
        </p:nvGrpSpPr>
        <p:grpSpPr bwMode="auto">
          <a:xfrm>
            <a:off x="4597400" y="2524125"/>
            <a:ext cx="609600" cy="1828800"/>
            <a:chOff x="1296" y="1248"/>
            <a:chExt cx="384" cy="1152"/>
          </a:xfrm>
        </p:grpSpPr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dirty="0" smtClean="0"/>
                <a:t> D</a:t>
              </a:r>
              <a:endParaRPr lang="fr-FR" dirty="0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8" name="AutoShape 63"/>
          <p:cNvSpPr>
            <a:spLocks noChangeArrowheads="1"/>
          </p:cNvSpPr>
          <p:nvPr/>
        </p:nvSpPr>
        <p:spPr bwMode="auto">
          <a:xfrm>
            <a:off x="4067175" y="4670425"/>
            <a:ext cx="2306638" cy="330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CF5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Line 64"/>
          <p:cNvSpPr>
            <a:spLocks noChangeShapeType="1"/>
          </p:cNvSpPr>
          <p:nvPr/>
        </p:nvSpPr>
        <p:spPr bwMode="auto">
          <a:xfrm>
            <a:off x="4308475" y="43529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Line 65"/>
          <p:cNvSpPr>
            <a:spLocks noChangeShapeType="1"/>
          </p:cNvSpPr>
          <p:nvPr/>
        </p:nvSpPr>
        <p:spPr bwMode="auto">
          <a:xfrm>
            <a:off x="6111875" y="43656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Line 66"/>
          <p:cNvSpPr>
            <a:spLocks noChangeShapeType="1"/>
          </p:cNvSpPr>
          <p:nvPr/>
        </p:nvSpPr>
        <p:spPr bwMode="auto">
          <a:xfrm>
            <a:off x="5502275" y="43783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Line 67"/>
          <p:cNvSpPr>
            <a:spLocks noChangeShapeType="1"/>
          </p:cNvSpPr>
          <p:nvPr/>
        </p:nvSpPr>
        <p:spPr bwMode="auto">
          <a:xfrm>
            <a:off x="4918075" y="4378325"/>
            <a:ext cx="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489200" y="5337175"/>
            <a:ext cx="67945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01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6" name="Freeform 34"/>
          <p:cNvSpPr>
            <a:spLocks/>
          </p:cNvSpPr>
          <p:nvPr/>
        </p:nvSpPr>
        <p:spPr bwMode="auto">
          <a:xfrm>
            <a:off x="2936875" y="4851916"/>
            <a:ext cx="1371600" cy="526018"/>
          </a:xfrm>
          <a:custGeom>
            <a:avLst/>
            <a:gdLst>
              <a:gd name="T0" fmla="*/ 11 w 635"/>
              <a:gd name="T1" fmla="*/ 1200 h 1200"/>
              <a:gd name="T2" fmla="*/ 0 w 635"/>
              <a:gd name="T3" fmla="*/ 0 h 1200"/>
              <a:gd name="T4" fmla="*/ 635 w 635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1200">
                <a:moveTo>
                  <a:pt x="11" y="1200"/>
                </a:moveTo>
                <a:lnTo>
                  <a:pt x="0" y="0"/>
                </a:lnTo>
                <a:lnTo>
                  <a:pt x="635" y="0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74950" y="2435225"/>
            <a:ext cx="4966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000</a:t>
            </a:r>
          </a:p>
          <a:p>
            <a:r>
              <a:rPr lang="fr-FR" sz="1600" dirty="0" smtClean="0"/>
              <a:t>001</a:t>
            </a:r>
          </a:p>
          <a:p>
            <a:r>
              <a:rPr lang="fr-FR" sz="1600" dirty="0" smtClean="0"/>
              <a:t>010</a:t>
            </a:r>
          </a:p>
          <a:p>
            <a:r>
              <a:rPr lang="fr-FR" sz="1600" dirty="0" smtClean="0"/>
              <a:t>011</a:t>
            </a:r>
            <a:endParaRPr lang="fr-FR" sz="1600" dirty="0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5019675" y="5229224"/>
            <a:ext cx="48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zh-CN" sz="2400" b="1" dirty="0" smtClean="0">
                <a:solidFill>
                  <a:srgbClr val="008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2400" b="1" dirty="0">
              <a:solidFill>
                <a:srgbClr val="008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142595" y="2202842"/>
            <a:ext cx="221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00      01        10       11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778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Cache direct</a:t>
            </a:r>
            <a:endParaRPr lang="fr-FR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381375" y="2524125"/>
            <a:ext cx="609600" cy="1828800"/>
            <a:chOff x="1296" y="1248"/>
            <a:chExt cx="384" cy="1152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dirty="0" smtClean="0"/>
                <a:t>  </a:t>
              </a:r>
              <a:r>
                <a:rPr lang="fr-FR" b="1" dirty="0" smtClean="0"/>
                <a:t>Z</a:t>
              </a:r>
              <a:endParaRPr lang="fr-FR" b="1" dirty="0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3990975" y="2524125"/>
            <a:ext cx="609600" cy="1828800"/>
            <a:chOff x="1296" y="1248"/>
            <a:chExt cx="384" cy="1152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1171575" y="5343525"/>
            <a:ext cx="6096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X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797050" y="5343525"/>
            <a:ext cx="67945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010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1323975" y="5648325"/>
            <a:ext cx="1172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 err="1" smtClean="0">
                <a:latin typeface="Arial" charset="0"/>
                <a:ea typeface="宋体" charset="0"/>
                <a:cs typeface="宋体" charset="0"/>
              </a:rPr>
              <a:t>Addresse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3263899" y="5260975"/>
            <a:ext cx="1050925" cy="496332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X=Z?</a:t>
            </a:r>
            <a:endParaRPr lang="en-US" altLang="zh-CN" b="1" dirty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733800" y="4378840"/>
            <a:ext cx="0" cy="8662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H="1">
            <a:off x="5210175" y="4962525"/>
            <a:ext cx="0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3228975" y="4581525"/>
            <a:ext cx="457200" cy="71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3762375" y="57721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3457575" y="2524125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5019675" y="5229224"/>
            <a:ext cx="48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zh-CN" sz="2400" b="1" dirty="0" smtClean="0">
                <a:solidFill>
                  <a:srgbClr val="008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2400" b="1" dirty="0">
              <a:solidFill>
                <a:srgbClr val="008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9" name="Freeform 34"/>
          <p:cNvSpPr>
            <a:spLocks/>
          </p:cNvSpPr>
          <p:nvPr/>
        </p:nvSpPr>
        <p:spPr bwMode="auto">
          <a:xfrm>
            <a:off x="2243137" y="3114675"/>
            <a:ext cx="1100137" cy="2178050"/>
          </a:xfrm>
          <a:custGeom>
            <a:avLst/>
            <a:gdLst>
              <a:gd name="T0" fmla="*/ 11 w 635"/>
              <a:gd name="T1" fmla="*/ 1200 h 1200"/>
              <a:gd name="T2" fmla="*/ 0 w 635"/>
              <a:gd name="T3" fmla="*/ 0 h 1200"/>
              <a:gd name="T4" fmla="*/ 635 w 635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1200">
                <a:moveTo>
                  <a:pt x="11" y="1200"/>
                </a:moveTo>
                <a:lnTo>
                  <a:pt x="0" y="0"/>
                </a:lnTo>
                <a:lnTo>
                  <a:pt x="635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1476375" y="4581525"/>
            <a:ext cx="1752600" cy="762000"/>
          </a:xfrm>
          <a:custGeom>
            <a:avLst/>
            <a:gdLst>
              <a:gd name="T0" fmla="*/ 0 w 1104"/>
              <a:gd name="T1" fmla="*/ 480 h 480"/>
              <a:gd name="T2" fmla="*/ 0 w 1104"/>
              <a:gd name="T3" fmla="*/ 48 h 480"/>
              <a:gd name="T4" fmla="*/ 0 w 1104"/>
              <a:gd name="T5" fmla="*/ 0 h 480"/>
              <a:gd name="T6" fmla="*/ 1104 w 1104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480">
                <a:moveTo>
                  <a:pt x="0" y="480"/>
                </a:moveTo>
                <a:lnTo>
                  <a:pt x="0" y="48"/>
                </a:lnTo>
                <a:lnTo>
                  <a:pt x="0" y="0"/>
                </a:lnTo>
                <a:lnTo>
                  <a:pt x="110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1" name="Group 36"/>
          <p:cNvGrpSpPr>
            <a:grpSpLocks/>
          </p:cNvGrpSpPr>
          <p:nvPr/>
        </p:nvGrpSpPr>
        <p:grpSpPr bwMode="auto">
          <a:xfrm>
            <a:off x="5784850" y="2524125"/>
            <a:ext cx="609600" cy="1828800"/>
            <a:chOff x="1296" y="1248"/>
            <a:chExt cx="384" cy="1152"/>
          </a:xfrm>
        </p:grpSpPr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0" name="Group 45"/>
          <p:cNvGrpSpPr>
            <a:grpSpLocks/>
          </p:cNvGrpSpPr>
          <p:nvPr/>
        </p:nvGrpSpPr>
        <p:grpSpPr bwMode="auto">
          <a:xfrm>
            <a:off x="5181600" y="2524125"/>
            <a:ext cx="609600" cy="1828800"/>
            <a:chOff x="1296" y="1248"/>
            <a:chExt cx="384" cy="1152"/>
          </a:xfrm>
        </p:grpSpPr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68" name="AutoShape 63"/>
          <p:cNvSpPr>
            <a:spLocks noChangeArrowheads="1"/>
          </p:cNvSpPr>
          <p:nvPr/>
        </p:nvSpPr>
        <p:spPr bwMode="auto">
          <a:xfrm>
            <a:off x="4067175" y="4670425"/>
            <a:ext cx="2306638" cy="330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CF5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Line 64"/>
          <p:cNvSpPr>
            <a:spLocks noChangeShapeType="1"/>
          </p:cNvSpPr>
          <p:nvPr/>
        </p:nvSpPr>
        <p:spPr bwMode="auto">
          <a:xfrm>
            <a:off x="4308475" y="43529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Line 65"/>
          <p:cNvSpPr>
            <a:spLocks noChangeShapeType="1"/>
          </p:cNvSpPr>
          <p:nvPr/>
        </p:nvSpPr>
        <p:spPr bwMode="auto">
          <a:xfrm>
            <a:off x="6111875" y="43656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Line 66"/>
          <p:cNvSpPr>
            <a:spLocks noChangeShapeType="1"/>
          </p:cNvSpPr>
          <p:nvPr/>
        </p:nvSpPr>
        <p:spPr bwMode="auto">
          <a:xfrm>
            <a:off x="5502275" y="43783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Line 67"/>
          <p:cNvSpPr>
            <a:spLocks noChangeShapeType="1"/>
          </p:cNvSpPr>
          <p:nvPr/>
        </p:nvSpPr>
        <p:spPr bwMode="auto">
          <a:xfrm>
            <a:off x="4918075" y="4378325"/>
            <a:ext cx="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489200" y="5337175"/>
            <a:ext cx="67945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01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6" name="Freeform 34"/>
          <p:cNvSpPr>
            <a:spLocks/>
          </p:cNvSpPr>
          <p:nvPr/>
        </p:nvSpPr>
        <p:spPr bwMode="auto">
          <a:xfrm>
            <a:off x="2936875" y="4851916"/>
            <a:ext cx="1371600" cy="526018"/>
          </a:xfrm>
          <a:custGeom>
            <a:avLst/>
            <a:gdLst>
              <a:gd name="T0" fmla="*/ 11 w 635"/>
              <a:gd name="T1" fmla="*/ 1200 h 1200"/>
              <a:gd name="T2" fmla="*/ 0 w 635"/>
              <a:gd name="T3" fmla="*/ 0 h 1200"/>
              <a:gd name="T4" fmla="*/ 635 w 635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1200">
                <a:moveTo>
                  <a:pt x="11" y="1200"/>
                </a:moveTo>
                <a:lnTo>
                  <a:pt x="0" y="0"/>
                </a:lnTo>
                <a:lnTo>
                  <a:pt x="635" y="0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74950" y="2435225"/>
            <a:ext cx="4966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000</a:t>
            </a:r>
          </a:p>
          <a:p>
            <a:r>
              <a:rPr lang="fr-FR" sz="1600" dirty="0" smtClean="0"/>
              <a:t>001</a:t>
            </a:r>
          </a:p>
          <a:p>
            <a:r>
              <a:rPr lang="fr-FR" sz="1600" dirty="0" smtClean="0"/>
              <a:t>010</a:t>
            </a:r>
          </a:p>
          <a:p>
            <a:r>
              <a:rPr lang="fr-FR" sz="1600" dirty="0" smtClean="0"/>
              <a:t>011</a:t>
            </a:r>
          </a:p>
          <a:p>
            <a:r>
              <a:rPr lang="fr-FR" sz="1600" dirty="0" smtClean="0"/>
              <a:t>100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3489325" y="61277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HIT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59" name="Group 54"/>
          <p:cNvGrpSpPr>
            <a:grpSpLocks/>
          </p:cNvGrpSpPr>
          <p:nvPr/>
        </p:nvGrpSpPr>
        <p:grpSpPr bwMode="auto">
          <a:xfrm>
            <a:off x="4597400" y="2524125"/>
            <a:ext cx="609600" cy="1828800"/>
            <a:chOff x="1296" y="1248"/>
            <a:chExt cx="384" cy="1152"/>
          </a:xfrm>
        </p:grpSpPr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1296" y="124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1296" y="139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1296" y="153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fr-FR" dirty="0" smtClean="0">
                  <a:ln>
                    <a:solidFill>
                      <a:srgbClr val="000000"/>
                    </a:solidFill>
                  </a:ln>
                  <a:solidFill>
                    <a:srgbClr val="008000"/>
                  </a:solidFill>
                </a:rPr>
                <a:t> D</a:t>
              </a:r>
              <a:endParaRPr lang="fr-FR" dirty="0">
                <a:ln>
                  <a:solidFill>
                    <a:srgbClr val="000000"/>
                  </a:solidFill>
                </a:ln>
                <a:solidFill>
                  <a:srgbClr val="008000"/>
                </a:solidFill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1296" y="1680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1296" y="1824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1296" y="2112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1296" y="2256"/>
              <a:ext cx="384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4142595" y="2202842"/>
            <a:ext cx="221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00      01        10       11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472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Cache 2 associatif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6300" y="2374900"/>
            <a:ext cx="609600" cy="228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6300" y="2603500"/>
            <a:ext cx="609600" cy="228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6300" y="2832100"/>
            <a:ext cx="609600" cy="228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6300" y="3060700"/>
            <a:ext cx="609600" cy="228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1841500" y="2374900"/>
            <a:ext cx="241300" cy="939800"/>
          </a:xfrm>
          <a:prstGeom prst="leftBrace">
            <a:avLst>
              <a:gd name="adj1" fmla="val 3245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 rot="5400000">
            <a:off x="4400550" y="-171450"/>
            <a:ext cx="203200" cy="4711700"/>
          </a:xfrm>
          <a:prstGeom prst="leftBrace">
            <a:avLst>
              <a:gd name="adj1" fmla="val 193229"/>
              <a:gd name="adj2" fmla="val 50023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606800" y="1752600"/>
            <a:ext cx="1855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2 elements per set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308100" y="2603500"/>
            <a:ext cx="590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4 </a:t>
            </a:r>
          </a:p>
          <a:p>
            <a:pPr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Sets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90600" y="5029200"/>
            <a:ext cx="6096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Tag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0200" y="5029200"/>
            <a:ext cx="6096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Index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43000" y="5334000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Address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286000" y="4572000"/>
            <a:ext cx="304800" cy="30480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=</a:t>
            </a:r>
            <a:endParaRPr lang="en-US" altLang="zh-CN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38400" y="3302000"/>
            <a:ext cx="0" cy="127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flipV="1">
            <a:off x="3302000" y="458470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2590800" y="4724400"/>
            <a:ext cx="78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454400" y="37465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454400" y="48895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981200" y="4343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1295400" y="4318000"/>
            <a:ext cx="3390900" cy="711200"/>
          </a:xfrm>
          <a:custGeom>
            <a:avLst/>
            <a:gdLst>
              <a:gd name="T0" fmla="*/ 0 w 3648"/>
              <a:gd name="T1" fmla="*/ 480 h 480"/>
              <a:gd name="T2" fmla="*/ 0 w 3648"/>
              <a:gd name="T3" fmla="*/ 48 h 480"/>
              <a:gd name="T4" fmla="*/ 0 w 3648"/>
              <a:gd name="T5" fmla="*/ 0 h 480"/>
              <a:gd name="T6" fmla="*/ 3648 w 3648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8" h="480">
                <a:moveTo>
                  <a:pt x="0" y="480"/>
                </a:moveTo>
                <a:lnTo>
                  <a:pt x="0" y="48"/>
                </a:lnTo>
                <a:lnTo>
                  <a:pt x="0" y="0"/>
                </a:lnTo>
                <a:lnTo>
                  <a:pt x="364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524000" y="3200400"/>
            <a:ext cx="381000" cy="1828800"/>
          </a:xfrm>
          <a:custGeom>
            <a:avLst/>
            <a:gdLst>
              <a:gd name="T0" fmla="*/ 240 w 240"/>
              <a:gd name="T1" fmla="*/ 1152 h 1152"/>
              <a:gd name="T2" fmla="*/ 240 w 240"/>
              <a:gd name="T3" fmla="*/ 1008 h 1152"/>
              <a:gd name="T4" fmla="*/ 0 w 240"/>
              <a:gd name="T5" fmla="*/ 1008 h 1152"/>
              <a:gd name="T6" fmla="*/ 0 w 240"/>
              <a:gd name="T7" fmla="*/ 0 h 1152"/>
              <a:gd name="T8" fmla="*/ 192 w 240"/>
              <a:gd name="T9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152">
                <a:moveTo>
                  <a:pt x="240" y="1152"/>
                </a:moveTo>
                <a:lnTo>
                  <a:pt x="240" y="1008"/>
                </a:lnTo>
                <a:lnTo>
                  <a:pt x="0" y="1008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041900" y="4597400"/>
            <a:ext cx="304800" cy="30480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=</a:t>
            </a:r>
            <a:endParaRPr lang="en-US" altLang="zh-CN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194300" y="3378200"/>
            <a:ext cx="0" cy="1231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 flipV="1">
            <a:off x="6045200" y="458470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334000" y="4749800"/>
            <a:ext cx="78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197600" y="3911600"/>
            <a:ext cx="0" cy="67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197600" y="48895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673600" y="4330700"/>
            <a:ext cx="36830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3454400" y="5181600"/>
            <a:ext cx="273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749800" y="5207000"/>
            <a:ext cx="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470400" y="562610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Data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2438400" y="49212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209800" y="522605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Hit</a:t>
            </a: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2222500" y="23749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914900" y="2425700"/>
            <a:ext cx="1971675" cy="927100"/>
            <a:chOff x="2352" y="1440"/>
            <a:chExt cx="1242" cy="584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2352" y="1440"/>
              <a:ext cx="384" cy="584"/>
              <a:chOff x="2352" y="1440"/>
              <a:chExt cx="384" cy="584"/>
            </a:xfrm>
          </p:grpSpPr>
          <p:sp>
            <p:nvSpPr>
              <p:cNvPr id="56" name="Rectangle 38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384" cy="144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" name="Rectangle 39"/>
              <p:cNvSpPr>
                <a:spLocks noChangeArrowheads="1"/>
              </p:cNvSpPr>
              <p:nvPr/>
            </p:nvSpPr>
            <p:spPr bwMode="auto">
              <a:xfrm>
                <a:off x="2352" y="1584"/>
                <a:ext cx="384" cy="144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Rectangle 40"/>
              <p:cNvSpPr>
                <a:spLocks noChangeArrowheads="1"/>
              </p:cNvSpPr>
              <p:nvPr/>
            </p:nvSpPr>
            <p:spPr bwMode="auto">
              <a:xfrm>
                <a:off x="2352" y="1728"/>
                <a:ext cx="384" cy="144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Rectangle 41"/>
              <p:cNvSpPr>
                <a:spLocks noChangeArrowheads="1"/>
              </p:cNvSpPr>
              <p:nvPr/>
            </p:nvSpPr>
            <p:spPr bwMode="auto">
              <a:xfrm>
                <a:off x="2352" y="1872"/>
                <a:ext cx="384" cy="144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" name="Line 42"/>
              <p:cNvSpPr>
                <a:spLocks noChangeShapeType="1"/>
              </p:cNvSpPr>
              <p:nvPr/>
            </p:nvSpPr>
            <p:spPr bwMode="auto">
              <a:xfrm>
                <a:off x="2400" y="1440"/>
                <a:ext cx="0" cy="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>
              <a:off x="2720" y="1440"/>
              <a:ext cx="874" cy="576"/>
              <a:chOff x="3496" y="1456"/>
              <a:chExt cx="874" cy="576"/>
            </a:xfrm>
          </p:grpSpPr>
          <p:sp>
            <p:nvSpPr>
              <p:cNvPr id="40" name="Rectangle 44"/>
              <p:cNvSpPr>
                <a:spLocks noChangeArrowheads="1"/>
              </p:cNvSpPr>
              <p:nvPr/>
            </p:nvSpPr>
            <p:spPr bwMode="auto">
              <a:xfrm>
                <a:off x="3496" y="1456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Rectangle 45"/>
              <p:cNvSpPr>
                <a:spLocks noChangeArrowheads="1"/>
              </p:cNvSpPr>
              <p:nvPr/>
            </p:nvSpPr>
            <p:spPr bwMode="auto">
              <a:xfrm>
                <a:off x="3496" y="1600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" name="Rectangle 46"/>
              <p:cNvSpPr>
                <a:spLocks noChangeArrowheads="1"/>
              </p:cNvSpPr>
              <p:nvPr/>
            </p:nvSpPr>
            <p:spPr bwMode="auto">
              <a:xfrm>
                <a:off x="3496" y="1744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" name="Rectangle 47"/>
              <p:cNvSpPr>
                <a:spLocks noChangeArrowheads="1"/>
              </p:cNvSpPr>
              <p:nvPr/>
            </p:nvSpPr>
            <p:spPr bwMode="auto">
              <a:xfrm>
                <a:off x="3496" y="1888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Rectangle 48"/>
              <p:cNvSpPr>
                <a:spLocks noChangeArrowheads="1"/>
              </p:cNvSpPr>
              <p:nvPr/>
            </p:nvSpPr>
            <p:spPr bwMode="auto">
              <a:xfrm>
                <a:off x="4148" y="1456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" name="Rectangle 49"/>
              <p:cNvSpPr>
                <a:spLocks noChangeArrowheads="1"/>
              </p:cNvSpPr>
              <p:nvPr/>
            </p:nvSpPr>
            <p:spPr bwMode="auto">
              <a:xfrm>
                <a:off x="4148" y="1600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" name="Rectangle 50"/>
              <p:cNvSpPr>
                <a:spLocks noChangeArrowheads="1"/>
              </p:cNvSpPr>
              <p:nvPr/>
            </p:nvSpPr>
            <p:spPr bwMode="auto">
              <a:xfrm>
                <a:off x="4148" y="1744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" name="Rectangle 51"/>
              <p:cNvSpPr>
                <a:spLocks noChangeArrowheads="1"/>
              </p:cNvSpPr>
              <p:nvPr/>
            </p:nvSpPr>
            <p:spPr bwMode="auto">
              <a:xfrm>
                <a:off x="4148" y="1888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" name="Rectangle 52"/>
              <p:cNvSpPr>
                <a:spLocks noChangeArrowheads="1"/>
              </p:cNvSpPr>
              <p:nvPr/>
            </p:nvSpPr>
            <p:spPr bwMode="auto">
              <a:xfrm>
                <a:off x="3934" y="1456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" name="Rectangle 53"/>
              <p:cNvSpPr>
                <a:spLocks noChangeArrowheads="1"/>
              </p:cNvSpPr>
              <p:nvPr/>
            </p:nvSpPr>
            <p:spPr bwMode="auto">
              <a:xfrm>
                <a:off x="3934" y="1600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Rectangle 54"/>
              <p:cNvSpPr>
                <a:spLocks noChangeArrowheads="1"/>
              </p:cNvSpPr>
              <p:nvPr/>
            </p:nvSpPr>
            <p:spPr bwMode="auto">
              <a:xfrm>
                <a:off x="3934" y="1744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Rectangle 55"/>
              <p:cNvSpPr>
                <a:spLocks noChangeArrowheads="1"/>
              </p:cNvSpPr>
              <p:nvPr/>
            </p:nvSpPr>
            <p:spPr bwMode="auto">
              <a:xfrm>
                <a:off x="3934" y="1888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" name="Rectangle 56"/>
              <p:cNvSpPr>
                <a:spLocks noChangeArrowheads="1"/>
              </p:cNvSpPr>
              <p:nvPr/>
            </p:nvSpPr>
            <p:spPr bwMode="auto">
              <a:xfrm>
                <a:off x="3717" y="1456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" name="Rectangle 57"/>
              <p:cNvSpPr>
                <a:spLocks noChangeArrowheads="1"/>
              </p:cNvSpPr>
              <p:nvPr/>
            </p:nvSpPr>
            <p:spPr bwMode="auto">
              <a:xfrm>
                <a:off x="3717" y="1600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Rectangle 58"/>
              <p:cNvSpPr>
                <a:spLocks noChangeArrowheads="1"/>
              </p:cNvSpPr>
              <p:nvPr/>
            </p:nvSpPr>
            <p:spPr bwMode="auto">
              <a:xfrm>
                <a:off x="3717" y="1744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Rectangle 59"/>
              <p:cNvSpPr>
                <a:spLocks noChangeArrowheads="1"/>
              </p:cNvSpPr>
              <p:nvPr/>
            </p:nvSpPr>
            <p:spPr bwMode="auto">
              <a:xfrm>
                <a:off x="3717" y="1888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2755900" y="2374900"/>
            <a:ext cx="1387475" cy="914400"/>
            <a:chOff x="3496" y="1456"/>
            <a:chExt cx="874" cy="576"/>
          </a:xfrm>
        </p:grpSpPr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496" y="1456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3496" y="1600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3496" y="1744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3496" y="1888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148" y="1456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148" y="1600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148" y="1744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4148" y="1888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934" y="1456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3934" y="1600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3934" y="1744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3934" y="1888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3717" y="1456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717" y="1600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3717" y="1744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3717" y="1888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8" name="AutoShape 77"/>
          <p:cNvSpPr>
            <a:spLocks noChangeArrowheads="1"/>
          </p:cNvSpPr>
          <p:nvPr/>
        </p:nvSpPr>
        <p:spPr bwMode="auto">
          <a:xfrm>
            <a:off x="2755900" y="3530600"/>
            <a:ext cx="1392238" cy="330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CF5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AutoShape 78"/>
          <p:cNvSpPr>
            <a:spLocks noChangeArrowheads="1"/>
          </p:cNvSpPr>
          <p:nvPr/>
        </p:nvSpPr>
        <p:spPr bwMode="auto">
          <a:xfrm>
            <a:off x="5499100" y="3606800"/>
            <a:ext cx="1392238" cy="330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CF5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>
            <a:off x="2933700" y="32766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>
            <a:off x="3289300" y="32893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3606800" y="32893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3962400" y="33020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>
            <a:off x="5664200" y="33655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Line 84"/>
          <p:cNvSpPr>
            <a:spLocks noChangeShapeType="1"/>
          </p:cNvSpPr>
          <p:nvPr/>
        </p:nvSpPr>
        <p:spPr bwMode="auto">
          <a:xfrm>
            <a:off x="6019800" y="33782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>
            <a:off x="6337300" y="33782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6692900" y="33909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Text Box 87"/>
          <p:cNvSpPr txBox="1">
            <a:spLocks noChangeArrowheads="1"/>
          </p:cNvSpPr>
          <p:nvPr/>
        </p:nvSpPr>
        <p:spPr bwMode="auto">
          <a:xfrm>
            <a:off x="1546225" y="35464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800" b="1">
                <a:latin typeface="Time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89" name="Text Box 88"/>
          <p:cNvSpPr txBox="1">
            <a:spLocks noChangeArrowheads="1"/>
          </p:cNvSpPr>
          <p:nvPr/>
        </p:nvSpPr>
        <p:spPr bwMode="auto">
          <a:xfrm>
            <a:off x="2727325" y="39782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800" b="1">
                <a:latin typeface="Times" charset="0"/>
                <a:ea typeface="宋体" charset="0"/>
                <a:cs typeface="宋体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30716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Cache 2 associatif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6300" y="2374900"/>
            <a:ext cx="609600" cy="228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6300" y="2603500"/>
            <a:ext cx="609600" cy="228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6300" y="2832100"/>
            <a:ext cx="609600" cy="228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6300" y="3060700"/>
            <a:ext cx="609600" cy="228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606800" y="1752600"/>
            <a:ext cx="1855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2 elements per set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90600" y="5029200"/>
            <a:ext cx="6096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 X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0200" y="5029200"/>
            <a:ext cx="6096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10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43000" y="5334000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Address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286000" y="4572000"/>
            <a:ext cx="304800" cy="30480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=</a:t>
            </a:r>
            <a:endParaRPr lang="en-US" altLang="zh-CN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38400" y="3302000"/>
            <a:ext cx="0" cy="127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flipV="1">
            <a:off x="3302000" y="458470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2590800" y="4724400"/>
            <a:ext cx="78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454400" y="37465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454400" y="48895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981200" y="4343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1295400" y="4318000"/>
            <a:ext cx="3390900" cy="711200"/>
          </a:xfrm>
          <a:custGeom>
            <a:avLst/>
            <a:gdLst>
              <a:gd name="T0" fmla="*/ 0 w 3648"/>
              <a:gd name="T1" fmla="*/ 480 h 480"/>
              <a:gd name="T2" fmla="*/ 0 w 3648"/>
              <a:gd name="T3" fmla="*/ 48 h 480"/>
              <a:gd name="T4" fmla="*/ 0 w 3648"/>
              <a:gd name="T5" fmla="*/ 0 h 480"/>
              <a:gd name="T6" fmla="*/ 3648 w 3648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8" h="480">
                <a:moveTo>
                  <a:pt x="0" y="480"/>
                </a:moveTo>
                <a:lnTo>
                  <a:pt x="0" y="48"/>
                </a:lnTo>
                <a:lnTo>
                  <a:pt x="0" y="0"/>
                </a:lnTo>
                <a:lnTo>
                  <a:pt x="364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790699" y="2930525"/>
            <a:ext cx="320675" cy="2098674"/>
          </a:xfrm>
          <a:custGeom>
            <a:avLst/>
            <a:gdLst>
              <a:gd name="T0" fmla="*/ 240 w 240"/>
              <a:gd name="T1" fmla="*/ 1152 h 1152"/>
              <a:gd name="T2" fmla="*/ 240 w 240"/>
              <a:gd name="T3" fmla="*/ 1008 h 1152"/>
              <a:gd name="T4" fmla="*/ 0 w 240"/>
              <a:gd name="T5" fmla="*/ 1008 h 1152"/>
              <a:gd name="T6" fmla="*/ 0 w 240"/>
              <a:gd name="T7" fmla="*/ 0 h 1152"/>
              <a:gd name="T8" fmla="*/ 192 w 240"/>
              <a:gd name="T9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152">
                <a:moveTo>
                  <a:pt x="240" y="1152"/>
                </a:moveTo>
                <a:lnTo>
                  <a:pt x="240" y="1008"/>
                </a:lnTo>
                <a:lnTo>
                  <a:pt x="0" y="1008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041900" y="4597400"/>
            <a:ext cx="304800" cy="30480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=</a:t>
            </a:r>
            <a:endParaRPr lang="en-US" altLang="zh-CN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194300" y="3378200"/>
            <a:ext cx="0" cy="1231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 flipV="1">
            <a:off x="6045200" y="458470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334000" y="4749800"/>
            <a:ext cx="78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197600" y="3911600"/>
            <a:ext cx="0" cy="67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197600" y="48895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673600" y="4330700"/>
            <a:ext cx="36830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3454400" y="5181600"/>
            <a:ext cx="273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749800" y="5207000"/>
            <a:ext cx="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470400" y="562610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Data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2438400" y="49212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209800" y="522605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Hit</a:t>
            </a: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2222500" y="23749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914900" y="2425700"/>
            <a:ext cx="1971675" cy="927100"/>
            <a:chOff x="2352" y="1440"/>
            <a:chExt cx="1242" cy="584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2352" y="1440"/>
              <a:ext cx="384" cy="584"/>
              <a:chOff x="2352" y="1440"/>
              <a:chExt cx="384" cy="584"/>
            </a:xfrm>
          </p:grpSpPr>
          <p:sp>
            <p:nvSpPr>
              <p:cNvPr id="56" name="Rectangle 38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384" cy="144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" name="Rectangle 39"/>
              <p:cNvSpPr>
                <a:spLocks noChangeArrowheads="1"/>
              </p:cNvSpPr>
              <p:nvPr/>
            </p:nvSpPr>
            <p:spPr bwMode="auto">
              <a:xfrm>
                <a:off x="2352" y="1584"/>
                <a:ext cx="384" cy="144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Rectangle 40"/>
              <p:cNvSpPr>
                <a:spLocks noChangeArrowheads="1"/>
              </p:cNvSpPr>
              <p:nvPr/>
            </p:nvSpPr>
            <p:spPr bwMode="auto">
              <a:xfrm>
                <a:off x="2352" y="1728"/>
                <a:ext cx="384" cy="144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Rectangle 41"/>
              <p:cNvSpPr>
                <a:spLocks noChangeArrowheads="1"/>
              </p:cNvSpPr>
              <p:nvPr/>
            </p:nvSpPr>
            <p:spPr bwMode="auto">
              <a:xfrm>
                <a:off x="2352" y="1872"/>
                <a:ext cx="384" cy="144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" name="Line 42"/>
              <p:cNvSpPr>
                <a:spLocks noChangeShapeType="1"/>
              </p:cNvSpPr>
              <p:nvPr/>
            </p:nvSpPr>
            <p:spPr bwMode="auto">
              <a:xfrm>
                <a:off x="2400" y="1440"/>
                <a:ext cx="0" cy="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>
              <a:off x="2720" y="1440"/>
              <a:ext cx="874" cy="576"/>
              <a:chOff x="3496" y="1456"/>
              <a:chExt cx="874" cy="576"/>
            </a:xfrm>
          </p:grpSpPr>
          <p:sp>
            <p:nvSpPr>
              <p:cNvPr id="40" name="Rectangle 44"/>
              <p:cNvSpPr>
                <a:spLocks noChangeArrowheads="1"/>
              </p:cNvSpPr>
              <p:nvPr/>
            </p:nvSpPr>
            <p:spPr bwMode="auto">
              <a:xfrm>
                <a:off x="3496" y="1456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Rectangle 45"/>
              <p:cNvSpPr>
                <a:spLocks noChangeArrowheads="1"/>
              </p:cNvSpPr>
              <p:nvPr/>
            </p:nvSpPr>
            <p:spPr bwMode="auto">
              <a:xfrm>
                <a:off x="3496" y="1600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" name="Rectangle 46"/>
              <p:cNvSpPr>
                <a:spLocks noChangeArrowheads="1"/>
              </p:cNvSpPr>
              <p:nvPr/>
            </p:nvSpPr>
            <p:spPr bwMode="auto">
              <a:xfrm>
                <a:off x="3496" y="1744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" name="Rectangle 47"/>
              <p:cNvSpPr>
                <a:spLocks noChangeArrowheads="1"/>
              </p:cNvSpPr>
              <p:nvPr/>
            </p:nvSpPr>
            <p:spPr bwMode="auto">
              <a:xfrm>
                <a:off x="3496" y="1888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Rectangle 48"/>
              <p:cNvSpPr>
                <a:spLocks noChangeArrowheads="1"/>
              </p:cNvSpPr>
              <p:nvPr/>
            </p:nvSpPr>
            <p:spPr bwMode="auto">
              <a:xfrm>
                <a:off x="4148" y="1456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" name="Rectangle 49"/>
              <p:cNvSpPr>
                <a:spLocks noChangeArrowheads="1"/>
              </p:cNvSpPr>
              <p:nvPr/>
            </p:nvSpPr>
            <p:spPr bwMode="auto">
              <a:xfrm>
                <a:off x="4148" y="1600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" name="Rectangle 50"/>
              <p:cNvSpPr>
                <a:spLocks noChangeArrowheads="1"/>
              </p:cNvSpPr>
              <p:nvPr/>
            </p:nvSpPr>
            <p:spPr bwMode="auto">
              <a:xfrm>
                <a:off x="4148" y="1744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" name="Rectangle 51"/>
              <p:cNvSpPr>
                <a:spLocks noChangeArrowheads="1"/>
              </p:cNvSpPr>
              <p:nvPr/>
            </p:nvSpPr>
            <p:spPr bwMode="auto">
              <a:xfrm>
                <a:off x="4148" y="1888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" name="Rectangle 52"/>
              <p:cNvSpPr>
                <a:spLocks noChangeArrowheads="1"/>
              </p:cNvSpPr>
              <p:nvPr/>
            </p:nvSpPr>
            <p:spPr bwMode="auto">
              <a:xfrm>
                <a:off x="3934" y="1456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" name="Rectangle 53"/>
              <p:cNvSpPr>
                <a:spLocks noChangeArrowheads="1"/>
              </p:cNvSpPr>
              <p:nvPr/>
            </p:nvSpPr>
            <p:spPr bwMode="auto">
              <a:xfrm>
                <a:off x="3934" y="1600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Rectangle 54"/>
              <p:cNvSpPr>
                <a:spLocks noChangeArrowheads="1"/>
              </p:cNvSpPr>
              <p:nvPr/>
            </p:nvSpPr>
            <p:spPr bwMode="auto">
              <a:xfrm>
                <a:off x="3934" y="1744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Rectangle 55"/>
              <p:cNvSpPr>
                <a:spLocks noChangeArrowheads="1"/>
              </p:cNvSpPr>
              <p:nvPr/>
            </p:nvSpPr>
            <p:spPr bwMode="auto">
              <a:xfrm>
                <a:off x="3934" y="1888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" name="Rectangle 56"/>
              <p:cNvSpPr>
                <a:spLocks noChangeArrowheads="1"/>
              </p:cNvSpPr>
              <p:nvPr/>
            </p:nvSpPr>
            <p:spPr bwMode="auto">
              <a:xfrm>
                <a:off x="3717" y="1456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" name="Rectangle 57"/>
              <p:cNvSpPr>
                <a:spLocks noChangeArrowheads="1"/>
              </p:cNvSpPr>
              <p:nvPr/>
            </p:nvSpPr>
            <p:spPr bwMode="auto">
              <a:xfrm>
                <a:off x="3717" y="1600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Rectangle 58"/>
              <p:cNvSpPr>
                <a:spLocks noChangeArrowheads="1"/>
              </p:cNvSpPr>
              <p:nvPr/>
            </p:nvSpPr>
            <p:spPr bwMode="auto">
              <a:xfrm>
                <a:off x="3717" y="1744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Rectangle 59"/>
              <p:cNvSpPr>
                <a:spLocks noChangeArrowheads="1"/>
              </p:cNvSpPr>
              <p:nvPr/>
            </p:nvSpPr>
            <p:spPr bwMode="auto">
              <a:xfrm>
                <a:off x="3717" y="1888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2755900" y="2374900"/>
            <a:ext cx="1387475" cy="914400"/>
            <a:chOff x="3496" y="1456"/>
            <a:chExt cx="874" cy="576"/>
          </a:xfrm>
        </p:grpSpPr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496" y="1456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3496" y="1600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3496" y="1744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3496" y="1888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148" y="1456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148" y="1600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148" y="1744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4148" y="1888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934" y="1456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3934" y="1600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3934" y="1744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3934" y="1888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3717" y="1456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717" y="1600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3717" y="1744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3717" y="1888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8" name="AutoShape 77"/>
          <p:cNvSpPr>
            <a:spLocks noChangeArrowheads="1"/>
          </p:cNvSpPr>
          <p:nvPr/>
        </p:nvSpPr>
        <p:spPr bwMode="auto">
          <a:xfrm>
            <a:off x="2755900" y="3530600"/>
            <a:ext cx="1392238" cy="330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CF5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AutoShape 78"/>
          <p:cNvSpPr>
            <a:spLocks noChangeArrowheads="1"/>
          </p:cNvSpPr>
          <p:nvPr/>
        </p:nvSpPr>
        <p:spPr bwMode="auto">
          <a:xfrm>
            <a:off x="5499100" y="3606800"/>
            <a:ext cx="1392238" cy="330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CF5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>
            <a:off x="2933700" y="32766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>
            <a:off x="3289300" y="32893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3606800" y="32893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3962400" y="33020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>
            <a:off x="5664200" y="33655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Line 84"/>
          <p:cNvSpPr>
            <a:spLocks noChangeShapeType="1"/>
          </p:cNvSpPr>
          <p:nvPr/>
        </p:nvSpPr>
        <p:spPr bwMode="auto">
          <a:xfrm>
            <a:off x="6019800" y="33782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>
            <a:off x="6337300" y="33782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6692900" y="33909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" name="Text Box 88"/>
          <p:cNvSpPr txBox="1">
            <a:spLocks noChangeArrowheads="1"/>
          </p:cNvSpPr>
          <p:nvPr/>
        </p:nvSpPr>
        <p:spPr bwMode="auto">
          <a:xfrm>
            <a:off x="2727325" y="39782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800" b="1">
                <a:latin typeface="Times" charset="0"/>
                <a:ea typeface="宋体" charset="0"/>
                <a:cs typeface="宋体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71485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Cache 2 associatif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6300" y="2374900"/>
            <a:ext cx="609600" cy="228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6300" y="2603500"/>
            <a:ext cx="609600" cy="228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6300" y="2832100"/>
            <a:ext cx="609600" cy="228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6300" y="3060700"/>
            <a:ext cx="609600" cy="228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606800" y="1752600"/>
            <a:ext cx="1855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2 elements per set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06475" y="5029200"/>
            <a:ext cx="6096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X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0200" y="5029200"/>
            <a:ext cx="6096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10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43000" y="5334000"/>
            <a:ext cx="1172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 err="1" smtClean="0">
                <a:latin typeface="Arial" charset="0"/>
                <a:ea typeface="宋体" charset="0"/>
                <a:cs typeface="宋体" charset="0"/>
              </a:rPr>
              <a:t>Addresse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38400" y="3302000"/>
            <a:ext cx="0" cy="127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flipV="1">
            <a:off x="3302000" y="458470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2590800" y="4724400"/>
            <a:ext cx="78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454400" y="37465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454400" y="48895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981200" y="4343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1295400" y="4318000"/>
            <a:ext cx="3390900" cy="711200"/>
          </a:xfrm>
          <a:custGeom>
            <a:avLst/>
            <a:gdLst>
              <a:gd name="T0" fmla="*/ 0 w 3648"/>
              <a:gd name="T1" fmla="*/ 480 h 480"/>
              <a:gd name="T2" fmla="*/ 0 w 3648"/>
              <a:gd name="T3" fmla="*/ 48 h 480"/>
              <a:gd name="T4" fmla="*/ 0 w 3648"/>
              <a:gd name="T5" fmla="*/ 0 h 480"/>
              <a:gd name="T6" fmla="*/ 3648 w 3648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8" h="480">
                <a:moveTo>
                  <a:pt x="0" y="480"/>
                </a:moveTo>
                <a:lnTo>
                  <a:pt x="0" y="48"/>
                </a:lnTo>
                <a:lnTo>
                  <a:pt x="0" y="0"/>
                </a:lnTo>
                <a:lnTo>
                  <a:pt x="364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790699" y="2930525"/>
            <a:ext cx="320675" cy="2098674"/>
          </a:xfrm>
          <a:custGeom>
            <a:avLst/>
            <a:gdLst>
              <a:gd name="T0" fmla="*/ 240 w 240"/>
              <a:gd name="T1" fmla="*/ 1152 h 1152"/>
              <a:gd name="T2" fmla="*/ 240 w 240"/>
              <a:gd name="T3" fmla="*/ 1008 h 1152"/>
              <a:gd name="T4" fmla="*/ 0 w 240"/>
              <a:gd name="T5" fmla="*/ 1008 h 1152"/>
              <a:gd name="T6" fmla="*/ 0 w 240"/>
              <a:gd name="T7" fmla="*/ 0 h 1152"/>
              <a:gd name="T8" fmla="*/ 192 w 240"/>
              <a:gd name="T9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152">
                <a:moveTo>
                  <a:pt x="240" y="1152"/>
                </a:moveTo>
                <a:lnTo>
                  <a:pt x="240" y="1008"/>
                </a:lnTo>
                <a:lnTo>
                  <a:pt x="0" y="1008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194300" y="3378200"/>
            <a:ext cx="0" cy="1231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 flipV="1">
            <a:off x="6045200" y="458470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334000" y="4749800"/>
            <a:ext cx="78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197600" y="3911600"/>
            <a:ext cx="0" cy="67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197600" y="48895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673600" y="4330700"/>
            <a:ext cx="36830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3454400" y="5181600"/>
            <a:ext cx="273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749800" y="5207000"/>
            <a:ext cx="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470400" y="562610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Data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2438400" y="49212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209800" y="522605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Hit</a:t>
            </a: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2222500" y="23749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914900" y="2425700"/>
            <a:ext cx="1971675" cy="927100"/>
            <a:chOff x="2352" y="1440"/>
            <a:chExt cx="1242" cy="584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2352" y="1440"/>
              <a:ext cx="384" cy="584"/>
              <a:chOff x="2352" y="1440"/>
              <a:chExt cx="384" cy="584"/>
            </a:xfrm>
          </p:grpSpPr>
          <p:sp>
            <p:nvSpPr>
              <p:cNvPr id="56" name="Rectangle 38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384" cy="144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" name="Rectangle 39"/>
              <p:cNvSpPr>
                <a:spLocks noChangeArrowheads="1"/>
              </p:cNvSpPr>
              <p:nvPr/>
            </p:nvSpPr>
            <p:spPr bwMode="auto">
              <a:xfrm>
                <a:off x="2352" y="1584"/>
                <a:ext cx="384" cy="144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Rectangle 40"/>
              <p:cNvSpPr>
                <a:spLocks noChangeArrowheads="1"/>
              </p:cNvSpPr>
              <p:nvPr/>
            </p:nvSpPr>
            <p:spPr bwMode="auto">
              <a:xfrm>
                <a:off x="2352" y="1728"/>
                <a:ext cx="384" cy="144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Rectangle 41"/>
              <p:cNvSpPr>
                <a:spLocks noChangeArrowheads="1"/>
              </p:cNvSpPr>
              <p:nvPr/>
            </p:nvSpPr>
            <p:spPr bwMode="auto">
              <a:xfrm>
                <a:off x="2352" y="1872"/>
                <a:ext cx="384" cy="144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" name="Line 42"/>
              <p:cNvSpPr>
                <a:spLocks noChangeShapeType="1"/>
              </p:cNvSpPr>
              <p:nvPr/>
            </p:nvSpPr>
            <p:spPr bwMode="auto">
              <a:xfrm>
                <a:off x="2400" y="1440"/>
                <a:ext cx="0" cy="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>
              <a:off x="2720" y="1440"/>
              <a:ext cx="874" cy="576"/>
              <a:chOff x="3496" y="1456"/>
              <a:chExt cx="874" cy="576"/>
            </a:xfrm>
          </p:grpSpPr>
          <p:sp>
            <p:nvSpPr>
              <p:cNvPr id="40" name="Rectangle 44"/>
              <p:cNvSpPr>
                <a:spLocks noChangeArrowheads="1"/>
              </p:cNvSpPr>
              <p:nvPr/>
            </p:nvSpPr>
            <p:spPr bwMode="auto">
              <a:xfrm>
                <a:off x="3496" y="1456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Rectangle 45"/>
              <p:cNvSpPr>
                <a:spLocks noChangeArrowheads="1"/>
              </p:cNvSpPr>
              <p:nvPr/>
            </p:nvSpPr>
            <p:spPr bwMode="auto">
              <a:xfrm>
                <a:off x="3496" y="1600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" name="Rectangle 46"/>
              <p:cNvSpPr>
                <a:spLocks noChangeArrowheads="1"/>
              </p:cNvSpPr>
              <p:nvPr/>
            </p:nvSpPr>
            <p:spPr bwMode="auto">
              <a:xfrm>
                <a:off x="3496" y="1744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" name="Rectangle 47"/>
              <p:cNvSpPr>
                <a:spLocks noChangeArrowheads="1"/>
              </p:cNvSpPr>
              <p:nvPr/>
            </p:nvSpPr>
            <p:spPr bwMode="auto">
              <a:xfrm>
                <a:off x="3496" y="1888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Rectangle 48"/>
              <p:cNvSpPr>
                <a:spLocks noChangeArrowheads="1"/>
              </p:cNvSpPr>
              <p:nvPr/>
            </p:nvSpPr>
            <p:spPr bwMode="auto">
              <a:xfrm>
                <a:off x="4148" y="1456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" name="Rectangle 49"/>
              <p:cNvSpPr>
                <a:spLocks noChangeArrowheads="1"/>
              </p:cNvSpPr>
              <p:nvPr/>
            </p:nvSpPr>
            <p:spPr bwMode="auto">
              <a:xfrm>
                <a:off x="4148" y="1600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" name="Rectangle 50"/>
              <p:cNvSpPr>
                <a:spLocks noChangeArrowheads="1"/>
              </p:cNvSpPr>
              <p:nvPr/>
            </p:nvSpPr>
            <p:spPr bwMode="auto">
              <a:xfrm>
                <a:off x="4148" y="1744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" name="Rectangle 51"/>
              <p:cNvSpPr>
                <a:spLocks noChangeArrowheads="1"/>
              </p:cNvSpPr>
              <p:nvPr/>
            </p:nvSpPr>
            <p:spPr bwMode="auto">
              <a:xfrm>
                <a:off x="4148" y="1888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" name="Rectangle 52"/>
              <p:cNvSpPr>
                <a:spLocks noChangeArrowheads="1"/>
              </p:cNvSpPr>
              <p:nvPr/>
            </p:nvSpPr>
            <p:spPr bwMode="auto">
              <a:xfrm>
                <a:off x="3934" y="1456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" name="Rectangle 53"/>
              <p:cNvSpPr>
                <a:spLocks noChangeArrowheads="1"/>
              </p:cNvSpPr>
              <p:nvPr/>
            </p:nvSpPr>
            <p:spPr bwMode="auto">
              <a:xfrm>
                <a:off x="3934" y="1600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Rectangle 54"/>
              <p:cNvSpPr>
                <a:spLocks noChangeArrowheads="1"/>
              </p:cNvSpPr>
              <p:nvPr/>
            </p:nvSpPr>
            <p:spPr bwMode="auto">
              <a:xfrm>
                <a:off x="3934" y="1744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Rectangle 55"/>
              <p:cNvSpPr>
                <a:spLocks noChangeArrowheads="1"/>
              </p:cNvSpPr>
              <p:nvPr/>
            </p:nvSpPr>
            <p:spPr bwMode="auto">
              <a:xfrm>
                <a:off x="3934" y="1888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" name="Rectangle 56"/>
              <p:cNvSpPr>
                <a:spLocks noChangeArrowheads="1"/>
              </p:cNvSpPr>
              <p:nvPr/>
            </p:nvSpPr>
            <p:spPr bwMode="auto">
              <a:xfrm>
                <a:off x="3717" y="1456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" name="Rectangle 57"/>
              <p:cNvSpPr>
                <a:spLocks noChangeArrowheads="1"/>
              </p:cNvSpPr>
              <p:nvPr/>
            </p:nvSpPr>
            <p:spPr bwMode="auto">
              <a:xfrm>
                <a:off x="3717" y="1600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Rectangle 58"/>
              <p:cNvSpPr>
                <a:spLocks noChangeArrowheads="1"/>
              </p:cNvSpPr>
              <p:nvPr/>
            </p:nvSpPr>
            <p:spPr bwMode="auto">
              <a:xfrm>
                <a:off x="3717" y="1744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Rectangle 59"/>
              <p:cNvSpPr>
                <a:spLocks noChangeArrowheads="1"/>
              </p:cNvSpPr>
              <p:nvPr/>
            </p:nvSpPr>
            <p:spPr bwMode="auto">
              <a:xfrm>
                <a:off x="3717" y="1888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2755900" y="2374900"/>
            <a:ext cx="1387475" cy="914400"/>
            <a:chOff x="3496" y="1456"/>
            <a:chExt cx="874" cy="576"/>
          </a:xfrm>
        </p:grpSpPr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496" y="1456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3496" y="1600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3496" y="1744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3496" y="1888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148" y="1456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148" y="1600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148" y="1744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4148" y="1888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934" y="1456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3934" y="1600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3934" y="1744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3934" y="1888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3717" y="1456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717" y="1600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3717" y="1744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3717" y="1888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8" name="AutoShape 77"/>
          <p:cNvSpPr>
            <a:spLocks noChangeArrowheads="1"/>
          </p:cNvSpPr>
          <p:nvPr/>
        </p:nvSpPr>
        <p:spPr bwMode="auto">
          <a:xfrm>
            <a:off x="2755900" y="3530600"/>
            <a:ext cx="1392238" cy="330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CF5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AutoShape 78"/>
          <p:cNvSpPr>
            <a:spLocks noChangeArrowheads="1"/>
          </p:cNvSpPr>
          <p:nvPr/>
        </p:nvSpPr>
        <p:spPr bwMode="auto">
          <a:xfrm>
            <a:off x="5499100" y="3606800"/>
            <a:ext cx="1392238" cy="330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CF5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>
            <a:off x="2933700" y="32766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>
            <a:off x="3289300" y="32893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3606800" y="32893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3962400" y="33020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>
            <a:off x="5664200" y="33655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Line 84"/>
          <p:cNvSpPr>
            <a:spLocks noChangeShapeType="1"/>
          </p:cNvSpPr>
          <p:nvPr/>
        </p:nvSpPr>
        <p:spPr bwMode="auto">
          <a:xfrm>
            <a:off x="6019800" y="33782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>
            <a:off x="6337300" y="33782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6692900" y="33909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" name="Text Box 88"/>
          <p:cNvSpPr txBox="1">
            <a:spLocks noChangeArrowheads="1"/>
          </p:cNvSpPr>
          <p:nvPr/>
        </p:nvSpPr>
        <p:spPr bwMode="auto">
          <a:xfrm>
            <a:off x="2727325" y="39782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800" b="1">
                <a:latin typeface="Times" charset="0"/>
                <a:ea typeface="宋体" charset="0"/>
                <a:cs typeface="宋体" charset="0"/>
              </a:rPr>
              <a:t>26</a:t>
            </a:r>
          </a:p>
        </p:txBody>
      </p:sp>
      <p:sp>
        <p:nvSpPr>
          <p:cNvPr id="88" name="Oval 26"/>
          <p:cNvSpPr>
            <a:spLocks noChangeArrowheads="1"/>
          </p:cNvSpPr>
          <p:nvPr/>
        </p:nvSpPr>
        <p:spPr bwMode="auto">
          <a:xfrm>
            <a:off x="1866899" y="4498975"/>
            <a:ext cx="1196975" cy="496332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X=Z1?</a:t>
            </a:r>
            <a:endParaRPr lang="en-US" altLang="zh-CN" b="1" dirty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90" name="Oval 26"/>
          <p:cNvSpPr>
            <a:spLocks noChangeArrowheads="1"/>
          </p:cNvSpPr>
          <p:nvPr/>
        </p:nvSpPr>
        <p:spPr bwMode="auto">
          <a:xfrm>
            <a:off x="4484687" y="4403209"/>
            <a:ext cx="1196975" cy="496332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X=Z2?</a:t>
            </a:r>
            <a:endParaRPr lang="en-US" altLang="zh-CN" b="1" dirty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0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Cache 2 associatif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Algo</a:t>
            </a:r>
            <a:r>
              <a:rPr lang="fr-FR" dirty="0" smtClean="0"/>
              <a:t> de type LRU  pour l’éviction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6300" y="2374900"/>
            <a:ext cx="609600" cy="228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6300" y="2603500"/>
            <a:ext cx="609600" cy="228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6300" y="2832100"/>
            <a:ext cx="609600" cy="228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6300" y="3060700"/>
            <a:ext cx="609600" cy="228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06475" y="5029200"/>
            <a:ext cx="6096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X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0200" y="5029200"/>
            <a:ext cx="6096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10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43000" y="5334000"/>
            <a:ext cx="1172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 err="1" smtClean="0">
                <a:latin typeface="Arial" charset="0"/>
                <a:ea typeface="宋体" charset="0"/>
                <a:cs typeface="宋体" charset="0"/>
              </a:rPr>
              <a:t>Addresse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38400" y="3302000"/>
            <a:ext cx="0" cy="127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flipV="1">
            <a:off x="3302000" y="458470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2590800" y="4724400"/>
            <a:ext cx="78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454400" y="37465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454400" y="48895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981200" y="4343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1295400" y="4318000"/>
            <a:ext cx="3390900" cy="711200"/>
          </a:xfrm>
          <a:custGeom>
            <a:avLst/>
            <a:gdLst>
              <a:gd name="T0" fmla="*/ 0 w 3648"/>
              <a:gd name="T1" fmla="*/ 480 h 480"/>
              <a:gd name="T2" fmla="*/ 0 w 3648"/>
              <a:gd name="T3" fmla="*/ 48 h 480"/>
              <a:gd name="T4" fmla="*/ 0 w 3648"/>
              <a:gd name="T5" fmla="*/ 0 h 480"/>
              <a:gd name="T6" fmla="*/ 3648 w 3648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8" h="480">
                <a:moveTo>
                  <a:pt x="0" y="480"/>
                </a:moveTo>
                <a:lnTo>
                  <a:pt x="0" y="48"/>
                </a:lnTo>
                <a:lnTo>
                  <a:pt x="0" y="0"/>
                </a:lnTo>
                <a:lnTo>
                  <a:pt x="364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790699" y="2930525"/>
            <a:ext cx="320675" cy="2098674"/>
          </a:xfrm>
          <a:custGeom>
            <a:avLst/>
            <a:gdLst>
              <a:gd name="T0" fmla="*/ 240 w 240"/>
              <a:gd name="T1" fmla="*/ 1152 h 1152"/>
              <a:gd name="T2" fmla="*/ 240 w 240"/>
              <a:gd name="T3" fmla="*/ 1008 h 1152"/>
              <a:gd name="T4" fmla="*/ 0 w 240"/>
              <a:gd name="T5" fmla="*/ 1008 h 1152"/>
              <a:gd name="T6" fmla="*/ 0 w 240"/>
              <a:gd name="T7" fmla="*/ 0 h 1152"/>
              <a:gd name="T8" fmla="*/ 192 w 240"/>
              <a:gd name="T9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152">
                <a:moveTo>
                  <a:pt x="240" y="1152"/>
                </a:moveTo>
                <a:lnTo>
                  <a:pt x="240" y="1008"/>
                </a:lnTo>
                <a:lnTo>
                  <a:pt x="0" y="1008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194300" y="3378200"/>
            <a:ext cx="0" cy="1231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 flipV="1">
            <a:off x="6045200" y="4584700"/>
            <a:ext cx="304800" cy="3048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334000" y="4749800"/>
            <a:ext cx="78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197600" y="3911600"/>
            <a:ext cx="0" cy="67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197600" y="48895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673600" y="4330700"/>
            <a:ext cx="36830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3454400" y="5181600"/>
            <a:ext cx="273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749800" y="5207000"/>
            <a:ext cx="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470400" y="562610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Data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2438400" y="49212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209800" y="522605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Hit</a:t>
            </a: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2222500" y="23749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914900" y="2425700"/>
            <a:ext cx="1971675" cy="927100"/>
            <a:chOff x="2352" y="1440"/>
            <a:chExt cx="1242" cy="584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2352" y="1440"/>
              <a:ext cx="384" cy="584"/>
              <a:chOff x="2352" y="1440"/>
              <a:chExt cx="384" cy="584"/>
            </a:xfrm>
          </p:grpSpPr>
          <p:sp>
            <p:nvSpPr>
              <p:cNvPr id="56" name="Rectangle 38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384" cy="144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" name="Rectangle 39"/>
              <p:cNvSpPr>
                <a:spLocks noChangeArrowheads="1"/>
              </p:cNvSpPr>
              <p:nvPr/>
            </p:nvSpPr>
            <p:spPr bwMode="auto">
              <a:xfrm>
                <a:off x="2352" y="1584"/>
                <a:ext cx="384" cy="144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Rectangle 40"/>
              <p:cNvSpPr>
                <a:spLocks noChangeArrowheads="1"/>
              </p:cNvSpPr>
              <p:nvPr/>
            </p:nvSpPr>
            <p:spPr bwMode="auto">
              <a:xfrm>
                <a:off x="2352" y="1728"/>
                <a:ext cx="384" cy="144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Rectangle 41"/>
              <p:cNvSpPr>
                <a:spLocks noChangeArrowheads="1"/>
              </p:cNvSpPr>
              <p:nvPr/>
            </p:nvSpPr>
            <p:spPr bwMode="auto">
              <a:xfrm>
                <a:off x="2352" y="1872"/>
                <a:ext cx="384" cy="144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" name="Line 42"/>
              <p:cNvSpPr>
                <a:spLocks noChangeShapeType="1"/>
              </p:cNvSpPr>
              <p:nvPr/>
            </p:nvSpPr>
            <p:spPr bwMode="auto">
              <a:xfrm>
                <a:off x="2400" y="1440"/>
                <a:ext cx="0" cy="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>
              <a:off x="2720" y="1440"/>
              <a:ext cx="874" cy="576"/>
              <a:chOff x="3496" y="1456"/>
              <a:chExt cx="874" cy="576"/>
            </a:xfrm>
          </p:grpSpPr>
          <p:sp>
            <p:nvSpPr>
              <p:cNvPr id="40" name="Rectangle 44"/>
              <p:cNvSpPr>
                <a:spLocks noChangeArrowheads="1"/>
              </p:cNvSpPr>
              <p:nvPr/>
            </p:nvSpPr>
            <p:spPr bwMode="auto">
              <a:xfrm>
                <a:off x="3496" y="1456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Rectangle 45"/>
              <p:cNvSpPr>
                <a:spLocks noChangeArrowheads="1"/>
              </p:cNvSpPr>
              <p:nvPr/>
            </p:nvSpPr>
            <p:spPr bwMode="auto">
              <a:xfrm>
                <a:off x="3496" y="1600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" name="Rectangle 46"/>
              <p:cNvSpPr>
                <a:spLocks noChangeArrowheads="1"/>
              </p:cNvSpPr>
              <p:nvPr/>
            </p:nvSpPr>
            <p:spPr bwMode="auto">
              <a:xfrm>
                <a:off x="3496" y="1744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" name="Rectangle 47"/>
              <p:cNvSpPr>
                <a:spLocks noChangeArrowheads="1"/>
              </p:cNvSpPr>
              <p:nvPr/>
            </p:nvSpPr>
            <p:spPr bwMode="auto">
              <a:xfrm>
                <a:off x="3496" y="1888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Rectangle 48"/>
              <p:cNvSpPr>
                <a:spLocks noChangeArrowheads="1"/>
              </p:cNvSpPr>
              <p:nvPr/>
            </p:nvSpPr>
            <p:spPr bwMode="auto">
              <a:xfrm>
                <a:off x="4148" y="1456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" name="Rectangle 49"/>
              <p:cNvSpPr>
                <a:spLocks noChangeArrowheads="1"/>
              </p:cNvSpPr>
              <p:nvPr/>
            </p:nvSpPr>
            <p:spPr bwMode="auto">
              <a:xfrm>
                <a:off x="4148" y="1600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" name="Rectangle 50"/>
              <p:cNvSpPr>
                <a:spLocks noChangeArrowheads="1"/>
              </p:cNvSpPr>
              <p:nvPr/>
            </p:nvSpPr>
            <p:spPr bwMode="auto">
              <a:xfrm>
                <a:off x="4148" y="1744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" name="Rectangle 51"/>
              <p:cNvSpPr>
                <a:spLocks noChangeArrowheads="1"/>
              </p:cNvSpPr>
              <p:nvPr/>
            </p:nvSpPr>
            <p:spPr bwMode="auto">
              <a:xfrm>
                <a:off x="4148" y="1888"/>
                <a:ext cx="222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" name="Rectangle 52"/>
              <p:cNvSpPr>
                <a:spLocks noChangeArrowheads="1"/>
              </p:cNvSpPr>
              <p:nvPr/>
            </p:nvSpPr>
            <p:spPr bwMode="auto">
              <a:xfrm>
                <a:off x="3934" y="1456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" name="Rectangle 53"/>
              <p:cNvSpPr>
                <a:spLocks noChangeArrowheads="1"/>
              </p:cNvSpPr>
              <p:nvPr/>
            </p:nvSpPr>
            <p:spPr bwMode="auto">
              <a:xfrm>
                <a:off x="3934" y="1600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Rectangle 54"/>
              <p:cNvSpPr>
                <a:spLocks noChangeArrowheads="1"/>
              </p:cNvSpPr>
              <p:nvPr/>
            </p:nvSpPr>
            <p:spPr bwMode="auto">
              <a:xfrm>
                <a:off x="3934" y="1744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Rectangle 55"/>
              <p:cNvSpPr>
                <a:spLocks noChangeArrowheads="1"/>
              </p:cNvSpPr>
              <p:nvPr/>
            </p:nvSpPr>
            <p:spPr bwMode="auto">
              <a:xfrm>
                <a:off x="3934" y="1888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" name="Rectangle 56"/>
              <p:cNvSpPr>
                <a:spLocks noChangeArrowheads="1"/>
              </p:cNvSpPr>
              <p:nvPr/>
            </p:nvSpPr>
            <p:spPr bwMode="auto">
              <a:xfrm>
                <a:off x="3717" y="1456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" name="Rectangle 57"/>
              <p:cNvSpPr>
                <a:spLocks noChangeArrowheads="1"/>
              </p:cNvSpPr>
              <p:nvPr/>
            </p:nvSpPr>
            <p:spPr bwMode="auto">
              <a:xfrm>
                <a:off x="3717" y="1600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Rectangle 58"/>
              <p:cNvSpPr>
                <a:spLocks noChangeArrowheads="1"/>
              </p:cNvSpPr>
              <p:nvPr/>
            </p:nvSpPr>
            <p:spPr bwMode="auto">
              <a:xfrm>
                <a:off x="3717" y="1744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Rectangle 59"/>
              <p:cNvSpPr>
                <a:spLocks noChangeArrowheads="1"/>
              </p:cNvSpPr>
              <p:nvPr/>
            </p:nvSpPr>
            <p:spPr bwMode="auto">
              <a:xfrm>
                <a:off x="3717" y="1888"/>
                <a:ext cx="221" cy="144"/>
              </a:xfrm>
              <a:prstGeom prst="rect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2755900" y="2374900"/>
            <a:ext cx="1387475" cy="914400"/>
            <a:chOff x="3496" y="1456"/>
            <a:chExt cx="874" cy="576"/>
          </a:xfrm>
        </p:grpSpPr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496" y="1456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3496" y="1600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3496" y="1744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3496" y="1888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148" y="1456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148" y="1600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148" y="1744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4148" y="1888"/>
              <a:ext cx="222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934" y="1456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3934" y="1600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3934" y="1744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3934" y="1888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3717" y="1456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717" y="1600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3717" y="1744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3717" y="1888"/>
              <a:ext cx="221" cy="144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8" name="AutoShape 77"/>
          <p:cNvSpPr>
            <a:spLocks noChangeArrowheads="1"/>
          </p:cNvSpPr>
          <p:nvPr/>
        </p:nvSpPr>
        <p:spPr bwMode="auto">
          <a:xfrm>
            <a:off x="2755900" y="3530600"/>
            <a:ext cx="1392238" cy="330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CF5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AutoShape 78"/>
          <p:cNvSpPr>
            <a:spLocks noChangeArrowheads="1"/>
          </p:cNvSpPr>
          <p:nvPr/>
        </p:nvSpPr>
        <p:spPr bwMode="auto">
          <a:xfrm>
            <a:off x="5499100" y="3606800"/>
            <a:ext cx="1392238" cy="330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CF5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>
            <a:off x="2933700" y="32766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>
            <a:off x="3289300" y="32893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3606800" y="32893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3962400" y="33020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>
            <a:off x="5664200" y="33655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Line 84"/>
          <p:cNvSpPr>
            <a:spLocks noChangeShapeType="1"/>
          </p:cNvSpPr>
          <p:nvPr/>
        </p:nvSpPr>
        <p:spPr bwMode="auto">
          <a:xfrm>
            <a:off x="6019800" y="33782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>
            <a:off x="6337300" y="33782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6692900" y="3390900"/>
            <a:ext cx="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" name="Text Box 88"/>
          <p:cNvSpPr txBox="1">
            <a:spLocks noChangeArrowheads="1"/>
          </p:cNvSpPr>
          <p:nvPr/>
        </p:nvSpPr>
        <p:spPr bwMode="auto">
          <a:xfrm>
            <a:off x="2727325" y="39782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800" b="1">
                <a:latin typeface="Times" charset="0"/>
                <a:ea typeface="宋体" charset="0"/>
                <a:cs typeface="宋体" charset="0"/>
              </a:rPr>
              <a:t>26</a:t>
            </a:r>
          </a:p>
        </p:txBody>
      </p:sp>
      <p:sp>
        <p:nvSpPr>
          <p:cNvPr id="88" name="Oval 26"/>
          <p:cNvSpPr>
            <a:spLocks noChangeArrowheads="1"/>
          </p:cNvSpPr>
          <p:nvPr/>
        </p:nvSpPr>
        <p:spPr bwMode="auto">
          <a:xfrm>
            <a:off x="1866899" y="4498975"/>
            <a:ext cx="1196975" cy="496332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X=Z1?</a:t>
            </a:r>
            <a:endParaRPr lang="en-US" altLang="zh-CN" b="1" dirty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90" name="Oval 26"/>
          <p:cNvSpPr>
            <a:spLocks noChangeArrowheads="1"/>
          </p:cNvSpPr>
          <p:nvPr/>
        </p:nvSpPr>
        <p:spPr bwMode="auto">
          <a:xfrm>
            <a:off x="4484687" y="4403209"/>
            <a:ext cx="1196975" cy="496332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X=Z2?</a:t>
            </a:r>
            <a:endParaRPr lang="en-US" altLang="zh-CN" b="1" dirty="0">
              <a:solidFill>
                <a:srgbClr val="FF0000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Cache associatif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5257800"/>
            <a:ext cx="4699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 X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8300" y="5613400"/>
            <a:ext cx="1172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 err="1" smtClean="0">
                <a:latin typeface="Arial" charset="0"/>
                <a:ea typeface="宋体" charset="0"/>
                <a:cs typeface="宋体" charset="0"/>
              </a:rPr>
              <a:t>Addresse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42900" y="4533900"/>
            <a:ext cx="6515100" cy="711200"/>
          </a:xfrm>
          <a:custGeom>
            <a:avLst/>
            <a:gdLst>
              <a:gd name="T0" fmla="*/ 0 w 3648"/>
              <a:gd name="T1" fmla="*/ 480 h 480"/>
              <a:gd name="T2" fmla="*/ 0 w 3648"/>
              <a:gd name="T3" fmla="*/ 48 h 480"/>
              <a:gd name="T4" fmla="*/ 0 w 3648"/>
              <a:gd name="T5" fmla="*/ 0 h 480"/>
              <a:gd name="T6" fmla="*/ 3648 w 3648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8" h="480">
                <a:moveTo>
                  <a:pt x="0" y="480"/>
                </a:moveTo>
                <a:lnTo>
                  <a:pt x="0" y="48"/>
                </a:lnTo>
                <a:lnTo>
                  <a:pt x="0" y="0"/>
                </a:lnTo>
                <a:lnTo>
                  <a:pt x="364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432300" y="5257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03700" y="55626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Hit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6718300" y="3632200"/>
            <a:ext cx="2001838" cy="1752600"/>
            <a:chOff x="4248" y="2016"/>
            <a:chExt cx="1261" cy="1104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19" name="Group 19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" name="AutoShape 25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" name="Line 26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" name="Line 27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" name="Line 28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" name="Line 29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6697663" y="1689100"/>
            <a:ext cx="2001837" cy="1752600"/>
            <a:chOff x="4248" y="2016"/>
            <a:chExt cx="1261" cy="1104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0" name="Group 40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41" name="Group 41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4" name="Rectangle 43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5" name="Rectangle 44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6" name="Rectangle 45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" name="Rectangle 46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" name="AutoShape 47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" name="Line 48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" name="Line 49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1" name="Line 50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2" name="Line 51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42" name="Line 52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53" name="Group 53"/>
          <p:cNvGrpSpPr>
            <a:grpSpLocks/>
          </p:cNvGrpSpPr>
          <p:nvPr/>
        </p:nvGrpSpPr>
        <p:grpSpPr bwMode="auto">
          <a:xfrm>
            <a:off x="4640263" y="3632200"/>
            <a:ext cx="2001837" cy="1752600"/>
            <a:chOff x="4248" y="2016"/>
            <a:chExt cx="1261" cy="1104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AutoShape 56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2" name="Group 62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63" name="Group 63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65" name="Rectangle 64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6" name="Rectangle 65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8" name="Rectangle 67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9" name="Rectangle 68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0" name="AutoShape 69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1" name="Line 70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" name="Line 71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" name="Line 72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4" name="Line 73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64" name="Line 74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75" name="Group 75"/>
          <p:cNvGrpSpPr>
            <a:grpSpLocks/>
          </p:cNvGrpSpPr>
          <p:nvPr/>
        </p:nvGrpSpPr>
        <p:grpSpPr bwMode="auto">
          <a:xfrm>
            <a:off x="2532063" y="3632200"/>
            <a:ext cx="2001837" cy="1752600"/>
            <a:chOff x="4248" y="2016"/>
            <a:chExt cx="1261" cy="1104"/>
          </a:xfrm>
        </p:grpSpPr>
        <p:sp>
          <p:nvSpPr>
            <p:cNvPr id="76" name="Oval 76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AutoShape 78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4" name="Group 84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85" name="Group 85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" name="Rectangle 89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1" name="Rectangle 90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" name="AutoShape 91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3" name="Line 92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" name="Line 93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" name="Line 94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" name="Line 95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86" name="Line 96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97" name="Group 97"/>
          <p:cNvGrpSpPr>
            <a:grpSpLocks/>
          </p:cNvGrpSpPr>
          <p:nvPr/>
        </p:nvGrpSpPr>
        <p:grpSpPr bwMode="auto">
          <a:xfrm>
            <a:off x="423863" y="3632200"/>
            <a:ext cx="2001837" cy="1752600"/>
            <a:chOff x="4248" y="2016"/>
            <a:chExt cx="1261" cy="1104"/>
          </a:xfrm>
        </p:grpSpPr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AutoShape 100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6" name="Group 106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107" name="Group 107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1" name="Rectangle 110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2" name="Rectangle 111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3" name="Rectangle 112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" name="AutoShape 113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5" name="Line 114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6" name="Line 115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7" name="Line 116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8" name="Line 117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08" name="Line 118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19" name="Group 119"/>
          <p:cNvGrpSpPr>
            <a:grpSpLocks/>
          </p:cNvGrpSpPr>
          <p:nvPr/>
        </p:nvGrpSpPr>
        <p:grpSpPr bwMode="auto">
          <a:xfrm>
            <a:off x="398463" y="1689100"/>
            <a:ext cx="2001837" cy="1752600"/>
            <a:chOff x="4248" y="2016"/>
            <a:chExt cx="1261" cy="1104"/>
          </a:xfrm>
        </p:grpSpPr>
        <p:sp>
          <p:nvSpPr>
            <p:cNvPr id="120" name="Oval 120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21" name="Line 121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" name="AutoShape 122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" name="Line 125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8" name="Group 128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129" name="Group 129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131" name="Rectangle 130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2" name="Rectangle 131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3" name="Rectangle 132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4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5" name="Rectangle 134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6" name="AutoShape 135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7" name="Line 136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8" name="Line 137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9" name="Line 138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0" name="Line 139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30" name="Line 140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41" name="Group 141"/>
          <p:cNvGrpSpPr>
            <a:grpSpLocks/>
          </p:cNvGrpSpPr>
          <p:nvPr/>
        </p:nvGrpSpPr>
        <p:grpSpPr bwMode="auto">
          <a:xfrm>
            <a:off x="2493963" y="1689100"/>
            <a:ext cx="2001837" cy="1752600"/>
            <a:chOff x="4248" y="2016"/>
            <a:chExt cx="1261" cy="1104"/>
          </a:xfrm>
        </p:grpSpPr>
        <p:sp>
          <p:nvSpPr>
            <p:cNvPr id="142" name="Oval 142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43" name="Line 143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AutoShape 144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Line 145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Line 146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Line 147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Line 148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Line 149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0" name="Group 150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151" name="Group 151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153" name="Rectangle 152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4" name="Rectangle 153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5" name="Rectangle 154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6" name="Rectangle 155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7" name="Rectangle 156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8" name="AutoShape 157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9" name="Line 158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0" name="Line 159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1" name="Line 160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2" name="Line 161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52" name="Line 162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3" name="Group 163"/>
          <p:cNvGrpSpPr>
            <a:grpSpLocks/>
          </p:cNvGrpSpPr>
          <p:nvPr/>
        </p:nvGrpSpPr>
        <p:grpSpPr bwMode="auto">
          <a:xfrm>
            <a:off x="4602163" y="1689100"/>
            <a:ext cx="2001837" cy="1752600"/>
            <a:chOff x="4248" y="2016"/>
            <a:chExt cx="1261" cy="1104"/>
          </a:xfrm>
        </p:grpSpPr>
        <p:sp>
          <p:nvSpPr>
            <p:cNvPr id="164" name="Oval 164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5" name="Line 165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6" name="AutoShape 166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7" name="Line 167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8" name="Line 168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9" name="Line 169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0" name="Line 170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1" name="Line 171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72" name="Group 172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173" name="Group 173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175" name="Rectangle 174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FF99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6" name="Rectangle 175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7" name="Rectangle 176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8" name="Rectangle 177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9" name="Rectangle 178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0" name="AutoShape 179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1" name="Line 180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2" name="Line 181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3" name="Line 182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4" name="Line 183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74" name="Line 184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85" name="Freeform 185"/>
          <p:cNvSpPr>
            <a:spLocks/>
          </p:cNvSpPr>
          <p:nvPr/>
        </p:nvSpPr>
        <p:spPr bwMode="auto">
          <a:xfrm>
            <a:off x="330200" y="2590800"/>
            <a:ext cx="6515100" cy="1943100"/>
          </a:xfrm>
          <a:custGeom>
            <a:avLst/>
            <a:gdLst>
              <a:gd name="T0" fmla="*/ 0 w 3648"/>
              <a:gd name="T1" fmla="*/ 480 h 480"/>
              <a:gd name="T2" fmla="*/ 0 w 3648"/>
              <a:gd name="T3" fmla="*/ 48 h 480"/>
              <a:gd name="T4" fmla="*/ 0 w 3648"/>
              <a:gd name="T5" fmla="*/ 0 h 480"/>
              <a:gd name="T6" fmla="*/ 3648 w 3648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8" h="480">
                <a:moveTo>
                  <a:pt x="0" y="480"/>
                </a:moveTo>
                <a:lnTo>
                  <a:pt x="0" y="48"/>
                </a:lnTo>
                <a:lnTo>
                  <a:pt x="0" y="0"/>
                </a:lnTo>
                <a:lnTo>
                  <a:pt x="364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6" name="Text Box 186"/>
          <p:cNvSpPr txBox="1">
            <a:spLocks noChangeArrowheads="1"/>
          </p:cNvSpPr>
          <p:nvPr/>
        </p:nvSpPr>
        <p:spPr bwMode="auto">
          <a:xfrm>
            <a:off x="314325" y="22129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800" b="1">
                <a:latin typeface="Times" charset="0"/>
                <a:ea typeface="宋体" charset="0"/>
                <a:cs typeface="宋体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59635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Cache associatif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5257800"/>
            <a:ext cx="469900" cy="304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dirty="0" smtClean="0">
                <a:latin typeface="Arial" charset="0"/>
                <a:ea typeface="宋体" charset="0"/>
                <a:cs typeface="宋体" charset="0"/>
              </a:rPr>
              <a:t> X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8300" y="5613400"/>
            <a:ext cx="1172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dirty="0" err="1" smtClean="0">
                <a:latin typeface="Arial" charset="0"/>
                <a:ea typeface="宋体" charset="0"/>
                <a:cs typeface="宋体" charset="0"/>
              </a:rPr>
              <a:t>Addresse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42900" y="4533900"/>
            <a:ext cx="6515100" cy="711200"/>
          </a:xfrm>
          <a:custGeom>
            <a:avLst/>
            <a:gdLst>
              <a:gd name="T0" fmla="*/ 0 w 3648"/>
              <a:gd name="T1" fmla="*/ 480 h 480"/>
              <a:gd name="T2" fmla="*/ 0 w 3648"/>
              <a:gd name="T3" fmla="*/ 48 h 480"/>
              <a:gd name="T4" fmla="*/ 0 w 3648"/>
              <a:gd name="T5" fmla="*/ 0 h 480"/>
              <a:gd name="T6" fmla="*/ 3648 w 3648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8" h="480">
                <a:moveTo>
                  <a:pt x="0" y="480"/>
                </a:moveTo>
                <a:lnTo>
                  <a:pt x="0" y="48"/>
                </a:lnTo>
                <a:lnTo>
                  <a:pt x="0" y="0"/>
                </a:lnTo>
                <a:lnTo>
                  <a:pt x="3648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432300" y="5257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03700" y="55626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>
                <a:latin typeface="Arial" charset="0"/>
                <a:ea typeface="宋体" charset="0"/>
                <a:cs typeface="宋体" charset="0"/>
              </a:rPr>
              <a:t>Hit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6718300" y="3632200"/>
            <a:ext cx="2001838" cy="1752600"/>
            <a:chOff x="4248" y="2016"/>
            <a:chExt cx="1261" cy="1104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19" name="Group 19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6" name="AutoShape 25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7" name="Line 26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" name="Line 27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" name="Line 28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" name="Line 29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6697663" y="1689100"/>
            <a:ext cx="2001837" cy="1752600"/>
            <a:chOff x="4248" y="2016"/>
            <a:chExt cx="1261" cy="1104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0" name="Group 40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41" name="Group 41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4" name="Rectangle 43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5" name="Rectangle 44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6" name="Rectangle 45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" name="Rectangle 46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8" name="AutoShape 47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9" name="Line 48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0" name="Line 49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1" name="Line 50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2" name="Line 51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42" name="Line 52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53" name="Group 53"/>
          <p:cNvGrpSpPr>
            <a:grpSpLocks/>
          </p:cNvGrpSpPr>
          <p:nvPr/>
        </p:nvGrpSpPr>
        <p:grpSpPr bwMode="auto">
          <a:xfrm>
            <a:off x="4640263" y="3632200"/>
            <a:ext cx="2001837" cy="1752600"/>
            <a:chOff x="4248" y="2016"/>
            <a:chExt cx="1261" cy="1104"/>
          </a:xfrm>
        </p:grpSpPr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AutoShape 56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2" name="Group 62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63" name="Group 63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65" name="Rectangle 64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6" name="Rectangle 65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8" name="Rectangle 67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9" name="Rectangle 68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0" name="AutoShape 69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1" name="Line 70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2" name="Line 71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" name="Line 72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4" name="Line 73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64" name="Line 74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75" name="Group 75"/>
          <p:cNvGrpSpPr>
            <a:grpSpLocks/>
          </p:cNvGrpSpPr>
          <p:nvPr/>
        </p:nvGrpSpPr>
        <p:grpSpPr bwMode="auto">
          <a:xfrm>
            <a:off x="2532063" y="3632200"/>
            <a:ext cx="2001837" cy="1752600"/>
            <a:chOff x="4248" y="2016"/>
            <a:chExt cx="1261" cy="1104"/>
          </a:xfrm>
        </p:grpSpPr>
        <p:sp>
          <p:nvSpPr>
            <p:cNvPr id="76" name="Oval 76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AutoShape 78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4" name="Group 84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85" name="Group 85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0" name="Rectangle 89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1" name="Rectangle 90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" name="AutoShape 91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3" name="Line 92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" name="Line 93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" name="Line 94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" name="Line 95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86" name="Line 96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97" name="Group 97"/>
          <p:cNvGrpSpPr>
            <a:grpSpLocks/>
          </p:cNvGrpSpPr>
          <p:nvPr/>
        </p:nvGrpSpPr>
        <p:grpSpPr bwMode="auto">
          <a:xfrm>
            <a:off x="423863" y="3632200"/>
            <a:ext cx="2001837" cy="1752600"/>
            <a:chOff x="4248" y="2016"/>
            <a:chExt cx="1261" cy="1104"/>
          </a:xfrm>
        </p:grpSpPr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AutoShape 100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6" name="Group 106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107" name="Group 107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1" name="Rectangle 110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2" name="Rectangle 111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3" name="Rectangle 112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" name="AutoShape 113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5" name="Line 114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6" name="Line 115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7" name="Line 116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8" name="Line 117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08" name="Line 118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19" name="Group 119"/>
          <p:cNvGrpSpPr>
            <a:grpSpLocks/>
          </p:cNvGrpSpPr>
          <p:nvPr/>
        </p:nvGrpSpPr>
        <p:grpSpPr bwMode="auto">
          <a:xfrm>
            <a:off x="398463" y="1689100"/>
            <a:ext cx="2001837" cy="1752600"/>
            <a:chOff x="4248" y="2016"/>
            <a:chExt cx="1261" cy="1104"/>
          </a:xfrm>
        </p:grpSpPr>
        <p:sp>
          <p:nvSpPr>
            <p:cNvPr id="120" name="Oval 120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21" name="Line 121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" name="AutoShape 122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" name="Line 125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8" name="Group 128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129" name="Group 129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131" name="Rectangle 130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2" name="Rectangle 131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3" name="Rectangle 132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4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5" name="Rectangle 134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6" name="AutoShape 135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7" name="Line 136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8" name="Line 137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9" name="Line 138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0" name="Line 139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30" name="Line 140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41" name="Group 141"/>
          <p:cNvGrpSpPr>
            <a:grpSpLocks/>
          </p:cNvGrpSpPr>
          <p:nvPr/>
        </p:nvGrpSpPr>
        <p:grpSpPr bwMode="auto">
          <a:xfrm>
            <a:off x="2493963" y="1689100"/>
            <a:ext cx="2001837" cy="1752600"/>
            <a:chOff x="4248" y="2016"/>
            <a:chExt cx="1261" cy="1104"/>
          </a:xfrm>
        </p:grpSpPr>
        <p:sp>
          <p:nvSpPr>
            <p:cNvPr id="142" name="Oval 142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 dirty="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 dirty="0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43" name="Line 143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AutoShape 144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Line 145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Line 146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Line 147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Line 148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Line 149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0" name="Group 150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151" name="Group 151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153" name="Rectangle 152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4" name="Rectangle 153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5" name="Rectangle 154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6" name="Rectangle 155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7" name="Rectangle 156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8" name="AutoShape 157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9" name="Line 158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0" name="Line 159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1" name="Line 160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2" name="Line 161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52" name="Line 162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3" name="Group 163"/>
          <p:cNvGrpSpPr>
            <a:grpSpLocks/>
          </p:cNvGrpSpPr>
          <p:nvPr/>
        </p:nvGrpSpPr>
        <p:grpSpPr bwMode="auto">
          <a:xfrm>
            <a:off x="4602163" y="1689100"/>
            <a:ext cx="2001837" cy="1752600"/>
            <a:chOff x="4248" y="2016"/>
            <a:chExt cx="1261" cy="1104"/>
          </a:xfrm>
        </p:grpSpPr>
        <p:sp>
          <p:nvSpPr>
            <p:cNvPr id="164" name="Oval 164"/>
            <p:cNvSpPr>
              <a:spLocks noChangeArrowheads="1"/>
            </p:cNvSpPr>
            <p:nvPr/>
          </p:nvSpPr>
          <p:spPr bwMode="auto">
            <a:xfrm>
              <a:off x="4384" y="2704"/>
              <a:ext cx="192" cy="192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Arial" charset="0"/>
                  <a:ea typeface="宋体" charset="0"/>
                  <a:cs typeface="宋体" charset="0"/>
                </a:rPr>
                <a:t>=</a:t>
              </a:r>
              <a:endParaRPr lang="en-US" alt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5" name="Line 165"/>
            <p:cNvSpPr>
              <a:spLocks noChangeShapeType="1"/>
            </p:cNvSpPr>
            <p:nvPr/>
          </p:nvSpPr>
          <p:spPr bwMode="auto">
            <a:xfrm>
              <a:off x="4480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6" name="AutoShape 166"/>
            <p:cNvSpPr>
              <a:spLocks noChangeArrowheads="1"/>
            </p:cNvSpPr>
            <p:nvPr/>
          </p:nvSpPr>
          <p:spPr bwMode="auto">
            <a:xfrm flipV="1">
              <a:off x="5016" y="269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7" name="Line 167"/>
            <p:cNvSpPr>
              <a:spLocks noChangeShapeType="1"/>
            </p:cNvSpPr>
            <p:nvPr/>
          </p:nvSpPr>
          <p:spPr bwMode="auto">
            <a:xfrm>
              <a:off x="4568" y="2800"/>
              <a:ext cx="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8" name="Line 168"/>
            <p:cNvSpPr>
              <a:spLocks noChangeShapeType="1"/>
            </p:cNvSpPr>
            <p:nvPr/>
          </p:nvSpPr>
          <p:spPr bwMode="auto">
            <a:xfrm>
              <a:off x="5112" y="2496"/>
              <a:ext cx="0" cy="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9" name="Line 169"/>
            <p:cNvSpPr>
              <a:spLocks noChangeShapeType="1"/>
            </p:cNvSpPr>
            <p:nvPr/>
          </p:nvSpPr>
          <p:spPr bwMode="auto">
            <a:xfrm>
              <a:off x="5112" y="28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0" name="Line 170"/>
            <p:cNvSpPr>
              <a:spLocks noChangeShapeType="1"/>
            </p:cNvSpPr>
            <p:nvPr/>
          </p:nvSpPr>
          <p:spPr bwMode="auto">
            <a:xfrm>
              <a:off x="4320" y="2584"/>
              <a:ext cx="12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1" name="Line 171"/>
            <p:cNvSpPr>
              <a:spLocks noChangeShapeType="1"/>
            </p:cNvSpPr>
            <p:nvPr/>
          </p:nvSpPr>
          <p:spPr bwMode="auto">
            <a:xfrm>
              <a:off x="4480" y="2912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72" name="Group 172"/>
            <p:cNvGrpSpPr>
              <a:grpSpLocks/>
            </p:cNvGrpSpPr>
            <p:nvPr/>
          </p:nvGrpSpPr>
          <p:grpSpPr bwMode="auto">
            <a:xfrm>
              <a:off x="4248" y="2016"/>
              <a:ext cx="1261" cy="504"/>
              <a:chOff x="208" y="1088"/>
              <a:chExt cx="1261" cy="504"/>
            </a:xfrm>
          </p:grpSpPr>
          <p:grpSp>
            <p:nvGrpSpPr>
              <p:cNvPr id="173" name="Group 173"/>
              <p:cNvGrpSpPr>
                <a:grpSpLocks/>
              </p:cNvGrpSpPr>
              <p:nvPr/>
            </p:nvGrpSpPr>
            <p:grpSpPr bwMode="auto">
              <a:xfrm>
                <a:off x="208" y="1088"/>
                <a:ext cx="1261" cy="504"/>
                <a:chOff x="1352" y="1928"/>
                <a:chExt cx="1261" cy="504"/>
              </a:xfrm>
            </p:grpSpPr>
            <p:sp>
              <p:nvSpPr>
                <p:cNvPr id="175" name="Rectangle 174"/>
                <p:cNvSpPr>
                  <a:spLocks noChangeArrowheads="1"/>
                </p:cNvSpPr>
                <p:nvPr/>
              </p:nvSpPr>
              <p:spPr bwMode="auto">
                <a:xfrm>
                  <a:off x="1352" y="1928"/>
                  <a:ext cx="384" cy="144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6" name="Rectangle 175"/>
                <p:cNvSpPr>
                  <a:spLocks noChangeArrowheads="1"/>
                </p:cNvSpPr>
                <p:nvPr/>
              </p:nvSpPr>
              <p:spPr bwMode="auto">
                <a:xfrm>
                  <a:off x="1736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7" name="Rectangle 176"/>
                <p:cNvSpPr>
                  <a:spLocks noChangeArrowheads="1"/>
                </p:cNvSpPr>
                <p:nvPr/>
              </p:nvSpPr>
              <p:spPr bwMode="auto">
                <a:xfrm>
                  <a:off x="2388" y="1928"/>
                  <a:ext cx="222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8" name="Rectangle 177"/>
                <p:cNvSpPr>
                  <a:spLocks noChangeArrowheads="1"/>
                </p:cNvSpPr>
                <p:nvPr/>
              </p:nvSpPr>
              <p:spPr bwMode="auto">
                <a:xfrm>
                  <a:off x="2174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9" name="Rectangle 178"/>
                <p:cNvSpPr>
                  <a:spLocks noChangeArrowheads="1"/>
                </p:cNvSpPr>
                <p:nvPr/>
              </p:nvSpPr>
              <p:spPr bwMode="auto">
                <a:xfrm>
                  <a:off x="1957" y="1928"/>
                  <a:ext cx="221" cy="144"/>
                </a:xfrm>
                <a:prstGeom prst="rect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0" name="AutoShape 179"/>
                <p:cNvSpPr>
                  <a:spLocks noChangeArrowheads="1"/>
                </p:cNvSpPr>
                <p:nvPr/>
              </p:nvSpPr>
              <p:spPr bwMode="auto">
                <a:xfrm>
                  <a:off x="1736" y="2224"/>
                  <a:ext cx="877" cy="20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CF5F8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1" name="Line 180"/>
                <p:cNvSpPr>
                  <a:spLocks noChangeShapeType="1"/>
                </p:cNvSpPr>
                <p:nvPr/>
              </p:nvSpPr>
              <p:spPr bwMode="auto">
                <a:xfrm>
                  <a:off x="1848" y="2064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2" name="Line 181"/>
                <p:cNvSpPr>
                  <a:spLocks noChangeShapeType="1"/>
                </p:cNvSpPr>
                <p:nvPr/>
              </p:nvSpPr>
              <p:spPr bwMode="auto">
                <a:xfrm>
                  <a:off x="20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3" name="Line 182"/>
                <p:cNvSpPr>
                  <a:spLocks noChangeShapeType="1"/>
                </p:cNvSpPr>
                <p:nvPr/>
              </p:nvSpPr>
              <p:spPr bwMode="auto">
                <a:xfrm>
                  <a:off x="2272" y="2072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4" name="Line 183"/>
                <p:cNvSpPr>
                  <a:spLocks noChangeShapeType="1"/>
                </p:cNvSpPr>
                <p:nvPr/>
              </p:nvSpPr>
              <p:spPr bwMode="auto">
                <a:xfrm>
                  <a:off x="2496" y="2080"/>
                  <a:ext cx="0" cy="1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74" name="Line 184"/>
              <p:cNvSpPr>
                <a:spLocks noChangeShapeType="1"/>
              </p:cNvSpPr>
              <p:nvPr/>
            </p:nvSpPr>
            <p:spPr bwMode="auto">
              <a:xfrm flipH="1">
                <a:off x="264" y="109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85" name="Freeform 185"/>
          <p:cNvSpPr>
            <a:spLocks/>
          </p:cNvSpPr>
          <p:nvPr/>
        </p:nvSpPr>
        <p:spPr bwMode="auto">
          <a:xfrm>
            <a:off x="330200" y="2590800"/>
            <a:ext cx="6515100" cy="1943100"/>
          </a:xfrm>
          <a:custGeom>
            <a:avLst/>
            <a:gdLst>
              <a:gd name="T0" fmla="*/ 0 w 3648"/>
              <a:gd name="T1" fmla="*/ 480 h 480"/>
              <a:gd name="T2" fmla="*/ 0 w 3648"/>
              <a:gd name="T3" fmla="*/ 48 h 480"/>
              <a:gd name="T4" fmla="*/ 0 w 3648"/>
              <a:gd name="T5" fmla="*/ 0 h 480"/>
              <a:gd name="T6" fmla="*/ 3648 w 3648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8" h="480">
                <a:moveTo>
                  <a:pt x="0" y="480"/>
                </a:moveTo>
                <a:lnTo>
                  <a:pt x="0" y="48"/>
                </a:lnTo>
                <a:lnTo>
                  <a:pt x="0" y="0"/>
                </a:lnTo>
                <a:lnTo>
                  <a:pt x="3648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6" name="Text Box 186"/>
          <p:cNvSpPr txBox="1">
            <a:spLocks noChangeArrowheads="1"/>
          </p:cNvSpPr>
          <p:nvPr/>
        </p:nvSpPr>
        <p:spPr bwMode="auto">
          <a:xfrm>
            <a:off x="314325" y="22129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800" b="1">
                <a:latin typeface="Times" charset="0"/>
                <a:ea typeface="宋体" charset="0"/>
                <a:cs typeface="宋体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44947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Unité d’information stockée = 1 ligne de cache </a:t>
            </a:r>
          </a:p>
          <a:p>
            <a:pPr lvl="1"/>
            <a:r>
              <a:rPr lang="fr-FR" dirty="0" smtClean="0"/>
              <a:t>64 octets en général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Exemple d’utilisation des caches </a:t>
            </a:r>
          </a:p>
          <a:p>
            <a:pPr lvl="1"/>
            <a:r>
              <a:rPr lang="fr-FR" dirty="0" smtClean="0"/>
              <a:t>Caches associatifs :TLB</a:t>
            </a:r>
            <a:endParaRPr lang="fr-FR" dirty="0"/>
          </a:p>
          <a:p>
            <a:pPr lvl="1"/>
            <a:r>
              <a:rPr lang="fr-FR" dirty="0" smtClean="0"/>
              <a:t>Cache k-associatif : L1, L2, </a:t>
            </a:r>
            <a:r>
              <a:rPr lang="fr-FR" dirty="0"/>
              <a:t>L3, </a:t>
            </a:r>
            <a:r>
              <a:rPr lang="fr-FR" dirty="0" err="1"/>
              <a:t>Branch</a:t>
            </a:r>
            <a:r>
              <a:rPr lang="fr-FR" dirty="0"/>
              <a:t> Target Buffer</a:t>
            </a:r>
            <a:endParaRPr lang="fr-FR" dirty="0" smtClean="0"/>
          </a:p>
          <a:p>
            <a:pPr lvl="1"/>
            <a:endParaRPr lang="fr-FR" i="1" dirty="0" smtClean="0"/>
          </a:p>
          <a:p>
            <a:pPr marL="57150" indent="0">
              <a:buNone/>
            </a:pPr>
            <a:r>
              <a:rPr lang="fr-FR" i="1" dirty="0" smtClean="0"/>
              <a:t>Un cache 2-associatif de taille </a:t>
            </a:r>
            <a:r>
              <a:rPr lang="fr-FR" i="1" dirty="0" err="1" smtClean="0"/>
              <a:t>T</a:t>
            </a:r>
            <a:r>
              <a:rPr lang="fr-FR" i="1" dirty="0" smtClean="0"/>
              <a:t> est aussi performant qu’un cache direct de taille 2T </a:t>
            </a:r>
          </a:p>
        </p:txBody>
      </p:sp>
    </p:spTree>
    <p:extLst>
      <p:ext uri="{BB962C8B-B14F-4D97-AF65-F5344CB8AC3E}">
        <p14:creationId xmlns:p14="http://schemas.microsoft.com/office/powerpoint/2010/main" val="188404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fr-FR" dirty="0" err="1" smtClean="0"/>
              <a:t>Opteron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280" y="0"/>
            <a:ext cx="6219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7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154" y="1748969"/>
            <a:ext cx="4937846" cy="50889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trouve-t</a:t>
            </a:r>
            <a:r>
              <a:rPr lang="fr-FR" dirty="0"/>
              <a:t>-</a:t>
            </a:r>
            <a:r>
              <a:rPr lang="fr-FR" dirty="0" smtClean="0"/>
              <a:t>on du parallélisme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5046353" cy="4525963"/>
          </a:xfrm>
        </p:spPr>
        <p:txBody>
          <a:bodyPr/>
          <a:lstStyle/>
          <a:p>
            <a:r>
              <a:rPr lang="fr-FR" dirty="0" smtClean="0"/>
              <a:t>Au niveau des circuits</a:t>
            </a:r>
          </a:p>
          <a:p>
            <a:r>
              <a:rPr lang="fr-FR" dirty="0" smtClean="0"/>
              <a:t>Au niveau des instructions</a:t>
            </a:r>
          </a:p>
          <a:p>
            <a:r>
              <a:rPr lang="fr-FR" dirty="0" smtClean="0"/>
              <a:t>Au niveau des threads</a:t>
            </a:r>
          </a:p>
          <a:p>
            <a:pPr lvl="1"/>
            <a:r>
              <a:rPr lang="fr-FR" dirty="0" err="1" smtClean="0"/>
              <a:t>Multicœur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6897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Occupation du bus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i="1" dirty="0" smtClean="0"/>
              <a:t>techniques </a:t>
            </a:r>
            <a:r>
              <a:rPr lang="fr-FR" sz="2000" i="1" dirty="0"/>
              <a:t>d'écritures lors d’un cache-miss</a:t>
            </a:r>
            <a:endParaRPr lang="fr-FR" sz="2000" dirty="0"/>
          </a:p>
          <a:p>
            <a:pPr lvl="1"/>
            <a:r>
              <a:rPr lang="fr-FR" sz="2000" u="sng" dirty="0" err="1"/>
              <a:t>write-allocate</a:t>
            </a:r>
            <a:r>
              <a:rPr lang="fr-FR" sz="2000" dirty="0"/>
              <a:t> </a:t>
            </a:r>
            <a:r>
              <a:rPr lang="fr-FR" sz="2000" dirty="0" smtClean="0"/>
              <a:t>--&gt; </a:t>
            </a:r>
            <a:r>
              <a:rPr lang="fr-FR" sz="2000" dirty="0"/>
              <a:t>la ligne est chargée dans le cache avant d'être modifiée </a:t>
            </a:r>
            <a:r>
              <a:rPr lang="fr-FR" sz="2000" i="1" dirty="0"/>
              <a:t>: il faut lire avant d'écrire !!!</a:t>
            </a:r>
            <a:endParaRPr lang="fr-FR" sz="2000" dirty="0"/>
          </a:p>
          <a:p>
            <a:pPr lvl="1"/>
            <a:r>
              <a:rPr lang="fr-FR" sz="2000" u="sng" dirty="0" err="1"/>
              <a:t>write</a:t>
            </a:r>
            <a:r>
              <a:rPr lang="fr-FR" sz="2000" u="sng" dirty="0"/>
              <a:t>-no </a:t>
            </a:r>
            <a:r>
              <a:rPr lang="fr-FR" sz="2000" u="sng" dirty="0" err="1"/>
              <a:t>allocate</a:t>
            </a:r>
            <a:r>
              <a:rPr lang="fr-FR" sz="2000" dirty="0"/>
              <a:t> </a:t>
            </a:r>
            <a:r>
              <a:rPr lang="fr-FR" sz="2000" dirty="0" smtClean="0"/>
              <a:t>--&gt; </a:t>
            </a:r>
            <a:r>
              <a:rPr lang="fr-FR" sz="2000" dirty="0"/>
              <a:t>on modifie directement la donnée en mémoire </a:t>
            </a:r>
            <a:endParaRPr lang="fr-FR" sz="2000" dirty="0" smtClean="0"/>
          </a:p>
          <a:p>
            <a:pPr lvl="1"/>
            <a:endParaRPr lang="fr-FR" sz="2000" dirty="0"/>
          </a:p>
          <a:p>
            <a:r>
              <a:rPr lang="fr-FR" sz="2000" i="1" dirty="0"/>
              <a:t>2 techniques d'écritures si ligne présente</a:t>
            </a:r>
            <a:endParaRPr lang="fr-FR" sz="2000" dirty="0"/>
          </a:p>
          <a:p>
            <a:pPr lvl="1"/>
            <a:r>
              <a:rPr lang="fr-FR" sz="2000" u="sng" dirty="0" err="1"/>
              <a:t>write-through</a:t>
            </a:r>
            <a:r>
              <a:rPr lang="fr-FR" sz="2000" dirty="0"/>
              <a:t> </a:t>
            </a:r>
            <a:r>
              <a:rPr lang="fr-FR" sz="2000" dirty="0" smtClean="0"/>
              <a:t>--&gt; </a:t>
            </a:r>
            <a:r>
              <a:rPr lang="fr-FR" sz="2000" dirty="0"/>
              <a:t>écriture simultanée on écrit toujours à la fois dans le cache et la mémoire (buffer</a:t>
            </a:r>
            <a:r>
              <a:rPr lang="fr-FR" sz="2000" dirty="0" smtClean="0"/>
              <a:t>)</a:t>
            </a:r>
            <a:endParaRPr lang="fr-FR" sz="2000" dirty="0"/>
          </a:p>
          <a:p>
            <a:pPr lvl="1"/>
            <a:r>
              <a:rPr lang="fr-FR" sz="2000" u="sng" dirty="0" err="1"/>
              <a:t>write</a:t>
            </a:r>
            <a:r>
              <a:rPr lang="fr-FR" sz="2000" u="sng" dirty="0"/>
              <a:t>-back</a:t>
            </a:r>
            <a:r>
              <a:rPr lang="fr-FR" sz="2000" dirty="0"/>
              <a:t> </a:t>
            </a:r>
            <a:r>
              <a:rPr lang="fr-FR" sz="2000" dirty="0" smtClean="0"/>
              <a:t>--&gt; </a:t>
            </a:r>
            <a:r>
              <a:rPr lang="fr-FR" sz="2000" dirty="0"/>
              <a:t>on marque la ligne de cache comme modifiée et on la sauve en mémoire que sur obligation  (au moment du remplacement</a:t>
            </a:r>
            <a:r>
              <a:rPr lang="fr-FR" sz="2000" dirty="0" smtClean="0"/>
              <a:t>)</a:t>
            </a:r>
          </a:p>
          <a:p>
            <a:pPr lvl="1"/>
            <a:endParaRPr lang="fr-FR" sz="2000" dirty="0"/>
          </a:p>
          <a:p>
            <a:pPr>
              <a:buFont typeface="Wingdings" charset="0"/>
              <a:buChar char="à"/>
            </a:pPr>
            <a:r>
              <a:rPr lang="fr-FR" sz="2000" dirty="0" smtClean="0"/>
              <a:t>couple </a:t>
            </a:r>
            <a:r>
              <a:rPr lang="fr-FR" sz="2000" dirty="0" err="1"/>
              <a:t>write</a:t>
            </a:r>
            <a:r>
              <a:rPr lang="fr-FR" sz="2000" dirty="0"/>
              <a:t>-back+ </a:t>
            </a:r>
            <a:r>
              <a:rPr lang="fr-FR" sz="2000" dirty="0" err="1"/>
              <a:t>write-allocate</a:t>
            </a:r>
            <a:r>
              <a:rPr lang="fr-FR" sz="2000" dirty="0"/>
              <a:t> minimise l’utilisation du </a:t>
            </a:r>
            <a:r>
              <a:rPr lang="fr-FR" sz="2000" dirty="0" smtClean="0"/>
              <a:t>bus</a:t>
            </a:r>
          </a:p>
          <a:p>
            <a:pPr>
              <a:buFont typeface="Wingdings" charset="0"/>
              <a:buChar char="à"/>
            </a:pPr>
            <a:r>
              <a:rPr lang="fr-FR" sz="2000" dirty="0" err="1"/>
              <a:t>write</a:t>
            </a:r>
            <a:r>
              <a:rPr lang="fr-FR" sz="2000" dirty="0"/>
              <a:t>-no </a:t>
            </a:r>
            <a:r>
              <a:rPr lang="fr-FR" sz="2000" dirty="0" err="1"/>
              <a:t>allocate</a:t>
            </a:r>
            <a:r>
              <a:rPr lang="fr-FR" sz="2000" dirty="0"/>
              <a:t> </a:t>
            </a:r>
            <a:r>
              <a:rPr lang="fr-FR" sz="2000" dirty="0" smtClean="0"/>
              <a:t>utile pour </a:t>
            </a:r>
            <a:r>
              <a:rPr lang="fr-FR" sz="2000" dirty="0" err="1" smtClean="0"/>
              <a:t>memcpy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1953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/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(i=0;i&lt;</a:t>
            </a:r>
            <a:r>
              <a:rPr lang="da-DK" sz="2000" dirty="0" err="1"/>
              <a:t>N;i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</a:t>
            </a:r>
            <a:r>
              <a:rPr lang="da-DK" sz="2000" dirty="0"/>
              <a:t>(j=0;j&lt;</a:t>
            </a:r>
            <a:r>
              <a:rPr lang="da-DK" sz="2000" dirty="0" err="1"/>
              <a:t>N;j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</a:t>
            </a:r>
            <a:r>
              <a:rPr lang="da-DK" sz="2000" dirty="0" smtClean="0"/>
              <a:t>;</a:t>
            </a:r>
          </a:p>
          <a:p>
            <a:pPr marL="457200" lvl="1" indent="0">
              <a:buNone/>
            </a:pPr>
            <a:endParaRPr lang="da-DK" sz="2000" dirty="0"/>
          </a:p>
          <a:p>
            <a:pPr marL="57150" indent="0">
              <a:buNone/>
            </a:pPr>
            <a:r>
              <a:rPr lang="da-DK" sz="2400" dirty="0" smtClean="0"/>
              <a:t>Cache </a:t>
            </a:r>
            <a:r>
              <a:rPr lang="da-DK" sz="2400" dirty="0" err="1" smtClean="0"/>
              <a:t>direct</a:t>
            </a:r>
            <a:r>
              <a:rPr lang="da-DK" sz="2400" dirty="0" smtClean="0"/>
              <a:t> 4 </a:t>
            </a:r>
            <a:r>
              <a:rPr lang="da-DK" sz="2400" dirty="0" err="1" smtClean="0"/>
              <a:t>mots</a:t>
            </a:r>
            <a:r>
              <a:rPr lang="da-DK" sz="2400" dirty="0" smtClean="0"/>
              <a:t> / lignes</a:t>
            </a:r>
            <a:endParaRPr lang="da-DK" sz="2400" dirty="0"/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26771"/>
              </p:ext>
            </p:extLst>
          </p:nvPr>
        </p:nvGraphicFramePr>
        <p:xfrm>
          <a:off x="4680815" y="1785695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953756" y="5816840"/>
            <a:ext cx="103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 = 0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4966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/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(i=0;i&lt;</a:t>
            </a:r>
            <a:r>
              <a:rPr lang="da-DK" sz="2000" dirty="0" err="1"/>
              <a:t>N;i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</a:t>
            </a:r>
            <a:r>
              <a:rPr lang="da-DK" sz="2000" dirty="0"/>
              <a:t>(j=0;j&lt;</a:t>
            </a:r>
            <a:r>
              <a:rPr lang="da-DK" sz="2000" dirty="0" err="1"/>
              <a:t>N;j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B[i][j];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663657"/>
              </p:ext>
            </p:extLst>
          </p:nvPr>
        </p:nvGraphicFramePr>
        <p:xfrm>
          <a:off x="4680815" y="1785695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953756" y="5816840"/>
            <a:ext cx="103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 = 0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9765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/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(i=0;i&lt;</a:t>
            </a:r>
            <a:r>
              <a:rPr lang="da-DK" sz="2000" dirty="0" err="1"/>
              <a:t>N;i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</a:t>
            </a:r>
            <a:r>
              <a:rPr lang="da-DK" sz="2000" dirty="0"/>
              <a:t>(j=0;j&lt;</a:t>
            </a:r>
            <a:r>
              <a:rPr lang="da-DK" sz="2000" dirty="0" err="1"/>
              <a:t>N;j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B[i][j];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008576"/>
              </p:ext>
            </p:extLst>
          </p:nvPr>
        </p:nvGraphicFramePr>
        <p:xfrm>
          <a:off x="4680815" y="1785695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0,7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953756" y="5816840"/>
            <a:ext cx="103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 = 4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5240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/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(i=0;i&lt;</a:t>
            </a:r>
            <a:r>
              <a:rPr lang="da-DK" sz="2000" dirty="0" err="1"/>
              <a:t>N;i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</a:t>
            </a:r>
            <a:r>
              <a:rPr lang="da-DK" sz="2000" dirty="0"/>
              <a:t>(j=0;j&lt;</a:t>
            </a:r>
            <a:r>
              <a:rPr lang="da-DK" sz="2000" dirty="0" err="1"/>
              <a:t>N;j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B[i][j];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341738"/>
              </p:ext>
            </p:extLst>
          </p:nvPr>
        </p:nvGraphicFramePr>
        <p:xfrm>
          <a:off x="4680815" y="1785695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0,7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0,11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953756" y="5816840"/>
            <a:ext cx="103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 = 8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644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/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(i=0;i&lt;</a:t>
            </a:r>
            <a:r>
              <a:rPr lang="da-DK" sz="2000" dirty="0" err="1"/>
              <a:t>N;i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</a:t>
            </a:r>
            <a:r>
              <a:rPr lang="da-DK" sz="2000" dirty="0"/>
              <a:t>(j=0;j&lt;</a:t>
            </a:r>
            <a:r>
              <a:rPr lang="da-DK" sz="2000" dirty="0" err="1"/>
              <a:t>N;j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B[i][j];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545311"/>
              </p:ext>
            </p:extLst>
          </p:nvPr>
        </p:nvGraphicFramePr>
        <p:xfrm>
          <a:off x="4680815" y="1785695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0,7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0,11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0,15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953756" y="5816840"/>
            <a:ext cx="103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 = 12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8071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/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(i=0;i&lt;</a:t>
            </a:r>
            <a:r>
              <a:rPr lang="da-DK" sz="2000" dirty="0" err="1"/>
              <a:t>N;i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</a:t>
            </a:r>
            <a:r>
              <a:rPr lang="da-DK" sz="2000" dirty="0"/>
              <a:t>(j=0;j&lt;</a:t>
            </a:r>
            <a:r>
              <a:rPr lang="da-DK" sz="2000" dirty="0" err="1"/>
              <a:t>N;j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</a:t>
            </a:r>
            <a:r>
              <a:rPr lang="da-DK" sz="2000" dirty="0" smtClean="0"/>
              <a:t>;</a:t>
            </a:r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r>
              <a:rPr lang="da-DK" sz="2000" dirty="0" err="1" smtClean="0"/>
              <a:t>Tellement</a:t>
            </a:r>
            <a:r>
              <a:rPr lang="da-DK" sz="2000" dirty="0" smtClean="0"/>
              <a:t> </a:t>
            </a:r>
            <a:r>
              <a:rPr lang="da-DK" sz="2000" dirty="0" err="1" smtClean="0"/>
              <a:t>régulier</a:t>
            </a:r>
            <a:r>
              <a:rPr lang="da-DK" sz="2000" dirty="0" smtClean="0"/>
              <a:t> </a:t>
            </a:r>
            <a:r>
              <a:rPr lang="da-DK" sz="2000" dirty="0" err="1" smtClean="0"/>
              <a:t>que</a:t>
            </a:r>
            <a:r>
              <a:rPr lang="da-DK" sz="2000" dirty="0" smtClean="0"/>
              <a:t> le cache </a:t>
            </a:r>
            <a:r>
              <a:rPr lang="da-DK" sz="2000" dirty="0" err="1" smtClean="0"/>
              <a:t>peut</a:t>
            </a:r>
            <a:r>
              <a:rPr lang="da-DK" sz="2000" dirty="0" smtClean="0"/>
              <a:t> anticiper les </a:t>
            </a:r>
            <a:r>
              <a:rPr lang="da-DK" sz="2000" dirty="0" err="1" smtClean="0"/>
              <a:t>demandes</a:t>
            </a:r>
            <a:endParaRPr lang="da-DK" sz="2000" dirty="0"/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277417"/>
              </p:ext>
            </p:extLst>
          </p:nvPr>
        </p:nvGraphicFramePr>
        <p:xfrm>
          <a:off x="4680815" y="1785695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0,7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0,11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0,15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953756" y="5816840"/>
            <a:ext cx="103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 = 12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4701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/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(i=0;i&lt;</a:t>
            </a:r>
            <a:r>
              <a:rPr lang="da-DK" sz="2000" dirty="0" err="1"/>
              <a:t>N;i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</a:t>
            </a:r>
            <a:r>
              <a:rPr lang="da-DK" sz="2000" dirty="0"/>
              <a:t>(j=0;j&lt;</a:t>
            </a:r>
            <a:r>
              <a:rPr lang="da-DK" sz="2000" dirty="0" err="1"/>
              <a:t>N;j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B[i][j];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907046"/>
              </p:ext>
            </p:extLst>
          </p:nvPr>
        </p:nvGraphicFramePr>
        <p:xfrm>
          <a:off x="4680815" y="1785695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0,7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0,11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0,15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0,19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953756" y="5816840"/>
            <a:ext cx="103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 = 12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4223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/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(i=0;i&lt;</a:t>
            </a:r>
            <a:r>
              <a:rPr lang="da-DK" sz="2000" dirty="0" err="1"/>
              <a:t>N;i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</a:t>
            </a:r>
            <a:r>
              <a:rPr lang="da-DK" sz="2000" dirty="0"/>
              <a:t>(j=0;j&lt;</a:t>
            </a:r>
            <a:r>
              <a:rPr lang="da-DK" sz="2000" dirty="0" err="1"/>
              <a:t>N;j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B[i][j];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87550"/>
              </p:ext>
            </p:extLst>
          </p:nvPr>
        </p:nvGraphicFramePr>
        <p:xfrm>
          <a:off x="4680815" y="1785695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0,7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0,11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0,15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0,19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0,23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953756" y="5816840"/>
            <a:ext cx="103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 = 16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4281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/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(i=0;i&lt;</a:t>
            </a:r>
            <a:r>
              <a:rPr lang="da-DK" sz="2000" dirty="0" err="1"/>
              <a:t>N;i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</a:t>
            </a:r>
            <a:r>
              <a:rPr lang="da-DK" sz="2000" dirty="0"/>
              <a:t>(j=0;j&lt;</a:t>
            </a:r>
            <a:r>
              <a:rPr lang="da-DK" sz="2000" dirty="0" err="1"/>
              <a:t>N;j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B[i][j];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48989"/>
              </p:ext>
            </p:extLst>
          </p:nvPr>
        </p:nvGraphicFramePr>
        <p:xfrm>
          <a:off x="4680815" y="1785695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0,27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0,7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0,11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0,15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0,19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0,23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953756" y="5816840"/>
            <a:ext cx="103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 = 20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9677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2063212"/>
            <a:ext cx="3860800" cy="4546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trouve-t</a:t>
            </a:r>
            <a:r>
              <a:rPr lang="fr-FR" dirty="0"/>
              <a:t>-</a:t>
            </a:r>
            <a:r>
              <a:rPr lang="fr-FR" dirty="0" smtClean="0"/>
              <a:t>on du parallélisme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5046353" cy="4525963"/>
          </a:xfrm>
        </p:spPr>
        <p:txBody>
          <a:bodyPr/>
          <a:lstStyle/>
          <a:p>
            <a:r>
              <a:rPr lang="fr-FR" dirty="0" smtClean="0"/>
              <a:t>Au niveau des circuits</a:t>
            </a:r>
          </a:p>
          <a:p>
            <a:r>
              <a:rPr lang="fr-FR" dirty="0" smtClean="0"/>
              <a:t>Au niveau des instructions</a:t>
            </a:r>
          </a:p>
          <a:p>
            <a:r>
              <a:rPr lang="fr-FR" dirty="0" smtClean="0"/>
              <a:t>Au niveau des threads</a:t>
            </a:r>
          </a:p>
          <a:p>
            <a:pPr lvl="1"/>
            <a:r>
              <a:rPr lang="fr-FR" dirty="0" err="1" smtClean="0"/>
              <a:t>Multicœur</a:t>
            </a:r>
            <a:endParaRPr lang="fr-FR" dirty="0" smtClean="0"/>
          </a:p>
          <a:p>
            <a:pPr lvl="1"/>
            <a:r>
              <a:rPr lang="fr-FR" dirty="0" smtClean="0"/>
              <a:t>Multiprocesseur</a:t>
            </a:r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1790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/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(i=0;i&lt;</a:t>
            </a:r>
            <a:r>
              <a:rPr lang="da-DK" sz="2000" dirty="0" err="1"/>
              <a:t>N;i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</a:t>
            </a:r>
            <a:r>
              <a:rPr lang="da-DK" sz="2000" dirty="0"/>
              <a:t>(j=0;j&lt;</a:t>
            </a:r>
            <a:r>
              <a:rPr lang="da-DK" sz="2000" dirty="0" err="1"/>
              <a:t>N;j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B[i][j];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1270"/>
              </p:ext>
            </p:extLst>
          </p:nvPr>
        </p:nvGraphicFramePr>
        <p:xfrm>
          <a:off x="4680815" y="1785695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0,27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0,28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0,31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0,7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0,11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0,15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0,19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0,23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953756" y="5816840"/>
            <a:ext cx="103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 = 24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5405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/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(i=0;i&lt;</a:t>
            </a:r>
            <a:r>
              <a:rPr lang="da-DK" sz="2000" dirty="0" err="1"/>
              <a:t>N;i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</a:t>
            </a:r>
            <a:r>
              <a:rPr lang="da-DK" sz="2000" dirty="0"/>
              <a:t>(j=0;j&lt;</a:t>
            </a:r>
            <a:r>
              <a:rPr lang="da-DK" sz="2000" dirty="0" err="1"/>
              <a:t>N;j</a:t>
            </a:r>
            <a:r>
              <a:rPr lang="da-DK" sz="2000" dirty="0"/>
              <a:t>++)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</a:t>
            </a:r>
            <a:r>
              <a:rPr lang="da-DK" sz="2000" dirty="0" smtClean="0"/>
              <a:t>;</a:t>
            </a:r>
          </a:p>
          <a:p>
            <a:pPr marL="457200" lvl="1" indent="0">
              <a:buNone/>
            </a:pPr>
            <a:endParaRPr lang="da-DK" sz="2000" dirty="0"/>
          </a:p>
          <a:p>
            <a:pPr marL="57150" indent="0">
              <a:buNone/>
            </a:pPr>
            <a:r>
              <a:rPr lang="da-DK" sz="2400" dirty="0" smtClean="0"/>
              <a:t>Le </a:t>
            </a:r>
            <a:r>
              <a:rPr lang="da-DK" sz="2400" dirty="0" err="1" smtClean="0"/>
              <a:t>nombre</a:t>
            </a:r>
            <a:r>
              <a:rPr lang="da-DK" sz="2400" dirty="0" smtClean="0"/>
              <a:t> </a:t>
            </a:r>
            <a:r>
              <a:rPr lang="da-DK" sz="2400" dirty="0" err="1" smtClean="0"/>
              <a:t>d’accès</a:t>
            </a:r>
            <a:r>
              <a:rPr lang="da-DK" sz="2400" dirty="0" smtClean="0"/>
              <a:t> à la </a:t>
            </a:r>
            <a:r>
              <a:rPr lang="da-DK" sz="2400" dirty="0" err="1" smtClean="0"/>
              <a:t>mémoire</a:t>
            </a:r>
            <a:r>
              <a:rPr lang="da-DK" sz="2400" dirty="0" smtClean="0"/>
              <a:t> </a:t>
            </a:r>
            <a:r>
              <a:rPr lang="da-DK" sz="2400" dirty="0" err="1" smtClean="0"/>
              <a:t>est</a:t>
            </a:r>
            <a:r>
              <a:rPr lang="da-DK" sz="2400" dirty="0" smtClean="0"/>
              <a:t> optimal.</a:t>
            </a:r>
            <a:endParaRPr lang="da-DK" sz="2400" dirty="0"/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509157"/>
              </p:ext>
            </p:extLst>
          </p:nvPr>
        </p:nvGraphicFramePr>
        <p:xfrm>
          <a:off x="4680815" y="1785695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0,27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0,28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0,31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0,33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0,7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0,11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0,15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0,19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0,23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953756" y="5816840"/>
            <a:ext cx="103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 = 28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939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/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</a:t>
            </a:r>
            <a:r>
              <a:rPr lang="da-DK" sz="2000" dirty="0" smtClean="0"/>
              <a:t>(</a:t>
            </a:r>
            <a:r>
              <a:rPr lang="da-DK" sz="2000" b="1" dirty="0" smtClean="0">
                <a:solidFill>
                  <a:srgbClr val="FF0000"/>
                </a:solidFill>
              </a:rPr>
              <a:t>j=</a:t>
            </a:r>
            <a:r>
              <a:rPr lang="da-DK" sz="2000" b="1" dirty="0">
                <a:solidFill>
                  <a:srgbClr val="FF0000"/>
                </a:solidFill>
              </a:rPr>
              <a:t>0</a:t>
            </a:r>
            <a:r>
              <a:rPr lang="da-DK" sz="2000" b="1" dirty="0" smtClean="0">
                <a:solidFill>
                  <a:srgbClr val="FF0000"/>
                </a:solidFill>
              </a:rPr>
              <a:t>;j&lt;</a:t>
            </a:r>
            <a:r>
              <a:rPr lang="da-DK" sz="2000" b="1" dirty="0" err="1">
                <a:solidFill>
                  <a:srgbClr val="FF0000"/>
                </a:solidFill>
              </a:rPr>
              <a:t>N</a:t>
            </a:r>
            <a:r>
              <a:rPr lang="da-DK" sz="2000" b="1" dirty="0" err="1" smtClean="0">
                <a:solidFill>
                  <a:srgbClr val="FF0000"/>
                </a:solidFill>
              </a:rPr>
              <a:t>;j</a:t>
            </a:r>
            <a:r>
              <a:rPr lang="da-DK" sz="2000" b="1" dirty="0" smtClean="0">
                <a:solidFill>
                  <a:srgbClr val="FF0000"/>
                </a:solidFill>
              </a:rPr>
              <a:t>+</a:t>
            </a:r>
            <a:r>
              <a:rPr lang="da-DK" sz="2000" b="1" dirty="0">
                <a:solidFill>
                  <a:srgbClr val="FF0000"/>
                </a:solidFill>
              </a:rPr>
              <a:t>+</a:t>
            </a:r>
            <a:r>
              <a:rPr lang="da-DK" sz="2000" dirty="0"/>
              <a:t>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(</a:t>
            </a:r>
            <a:r>
              <a:rPr lang="da-DK" sz="2000" b="1" dirty="0" smtClean="0">
                <a:solidFill>
                  <a:srgbClr val="FF0000"/>
                </a:solidFill>
              </a:rPr>
              <a:t>i=</a:t>
            </a:r>
            <a:r>
              <a:rPr lang="da-DK" sz="2000" b="1" dirty="0">
                <a:solidFill>
                  <a:srgbClr val="FF0000"/>
                </a:solidFill>
              </a:rPr>
              <a:t>0</a:t>
            </a:r>
            <a:r>
              <a:rPr lang="da-DK" sz="2000" b="1" dirty="0" smtClean="0">
                <a:solidFill>
                  <a:srgbClr val="FF0000"/>
                </a:solidFill>
              </a:rPr>
              <a:t>;i&lt;</a:t>
            </a:r>
            <a:r>
              <a:rPr lang="da-DK" sz="2000" b="1" dirty="0" err="1">
                <a:solidFill>
                  <a:srgbClr val="FF0000"/>
                </a:solidFill>
              </a:rPr>
              <a:t>N</a:t>
            </a:r>
            <a:r>
              <a:rPr lang="da-DK" sz="2000" b="1" dirty="0" err="1" smtClean="0">
                <a:solidFill>
                  <a:srgbClr val="FF0000"/>
                </a:solidFill>
              </a:rPr>
              <a:t>;i</a:t>
            </a:r>
            <a:r>
              <a:rPr lang="da-DK" sz="2000" b="1" dirty="0" smtClean="0">
                <a:solidFill>
                  <a:srgbClr val="FF0000"/>
                </a:solidFill>
              </a:rPr>
              <a:t>+</a:t>
            </a:r>
            <a:r>
              <a:rPr lang="da-DK" sz="2000" b="1" dirty="0">
                <a:solidFill>
                  <a:srgbClr val="FF0000"/>
                </a:solidFill>
              </a:rPr>
              <a:t>+</a:t>
            </a:r>
            <a:r>
              <a:rPr lang="da-DK" sz="2000" dirty="0"/>
              <a:t>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B[i][j];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16644"/>
              </p:ext>
            </p:extLst>
          </p:nvPr>
        </p:nvGraphicFramePr>
        <p:xfrm>
          <a:off x="4833215" y="1852481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0,0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67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/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</a:t>
            </a:r>
            <a:r>
              <a:rPr lang="da-DK" sz="2000" dirty="0" smtClean="0"/>
              <a:t>(</a:t>
            </a:r>
            <a:r>
              <a:rPr lang="da-DK" sz="2000" b="1" dirty="0" smtClean="0">
                <a:solidFill>
                  <a:srgbClr val="FF0000"/>
                </a:solidFill>
              </a:rPr>
              <a:t>j=</a:t>
            </a:r>
            <a:r>
              <a:rPr lang="da-DK" sz="2000" b="1" dirty="0">
                <a:solidFill>
                  <a:srgbClr val="FF0000"/>
                </a:solidFill>
              </a:rPr>
              <a:t>0</a:t>
            </a:r>
            <a:r>
              <a:rPr lang="da-DK" sz="2000" b="1" dirty="0" smtClean="0">
                <a:solidFill>
                  <a:srgbClr val="FF0000"/>
                </a:solidFill>
              </a:rPr>
              <a:t>;j&lt;</a:t>
            </a:r>
            <a:r>
              <a:rPr lang="da-DK" sz="2000" b="1" dirty="0" err="1">
                <a:solidFill>
                  <a:srgbClr val="FF0000"/>
                </a:solidFill>
              </a:rPr>
              <a:t>N</a:t>
            </a:r>
            <a:r>
              <a:rPr lang="da-DK" sz="2000" b="1" dirty="0" err="1" smtClean="0">
                <a:solidFill>
                  <a:srgbClr val="FF0000"/>
                </a:solidFill>
              </a:rPr>
              <a:t>;j</a:t>
            </a:r>
            <a:r>
              <a:rPr lang="da-DK" sz="2000" b="1" dirty="0" smtClean="0">
                <a:solidFill>
                  <a:srgbClr val="FF0000"/>
                </a:solidFill>
              </a:rPr>
              <a:t>+</a:t>
            </a:r>
            <a:r>
              <a:rPr lang="da-DK" sz="2000" b="1" dirty="0">
                <a:solidFill>
                  <a:srgbClr val="FF0000"/>
                </a:solidFill>
              </a:rPr>
              <a:t>+</a:t>
            </a:r>
            <a:r>
              <a:rPr lang="da-DK" sz="2000" dirty="0"/>
              <a:t>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(</a:t>
            </a:r>
            <a:r>
              <a:rPr lang="da-DK" sz="2000" b="1" dirty="0" smtClean="0">
                <a:solidFill>
                  <a:srgbClr val="FF0000"/>
                </a:solidFill>
              </a:rPr>
              <a:t>i=</a:t>
            </a:r>
            <a:r>
              <a:rPr lang="da-DK" sz="2000" b="1" dirty="0">
                <a:solidFill>
                  <a:srgbClr val="FF0000"/>
                </a:solidFill>
              </a:rPr>
              <a:t>0</a:t>
            </a:r>
            <a:r>
              <a:rPr lang="da-DK" sz="2000" b="1" dirty="0" smtClean="0">
                <a:solidFill>
                  <a:srgbClr val="FF0000"/>
                </a:solidFill>
              </a:rPr>
              <a:t>;i&lt;</a:t>
            </a:r>
            <a:r>
              <a:rPr lang="da-DK" sz="2000" b="1" dirty="0" err="1">
                <a:solidFill>
                  <a:srgbClr val="FF0000"/>
                </a:solidFill>
              </a:rPr>
              <a:t>N</a:t>
            </a:r>
            <a:r>
              <a:rPr lang="da-DK" sz="2000" b="1" dirty="0" err="1" smtClean="0">
                <a:solidFill>
                  <a:srgbClr val="FF0000"/>
                </a:solidFill>
              </a:rPr>
              <a:t>;i</a:t>
            </a:r>
            <a:r>
              <a:rPr lang="da-DK" sz="2000" b="1" dirty="0" smtClean="0">
                <a:solidFill>
                  <a:srgbClr val="FF0000"/>
                </a:solidFill>
              </a:rPr>
              <a:t>+</a:t>
            </a:r>
            <a:r>
              <a:rPr lang="da-DK" sz="2000" b="1" dirty="0">
                <a:solidFill>
                  <a:srgbClr val="FF0000"/>
                </a:solidFill>
              </a:rPr>
              <a:t>+</a:t>
            </a:r>
            <a:r>
              <a:rPr lang="da-DK" sz="2000" dirty="0"/>
              <a:t>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B[i][j];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73045"/>
              </p:ext>
            </p:extLst>
          </p:nvPr>
        </p:nvGraphicFramePr>
        <p:xfrm>
          <a:off x="4833215" y="1852481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1,0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1,3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07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>
            <a:normAutofit/>
          </a:bodyPr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</a:t>
            </a:r>
            <a:r>
              <a:rPr lang="da-DK" sz="2000" dirty="0" smtClean="0"/>
              <a:t>(</a:t>
            </a:r>
            <a:r>
              <a:rPr lang="da-DK" sz="2000" b="1" dirty="0" smtClean="0">
                <a:solidFill>
                  <a:srgbClr val="FF0000"/>
                </a:solidFill>
              </a:rPr>
              <a:t>j=</a:t>
            </a:r>
            <a:r>
              <a:rPr lang="da-DK" sz="2000" b="1" dirty="0">
                <a:solidFill>
                  <a:srgbClr val="FF0000"/>
                </a:solidFill>
              </a:rPr>
              <a:t>0</a:t>
            </a:r>
            <a:r>
              <a:rPr lang="da-DK" sz="2000" b="1" dirty="0" smtClean="0">
                <a:solidFill>
                  <a:srgbClr val="FF0000"/>
                </a:solidFill>
              </a:rPr>
              <a:t>;j&lt;</a:t>
            </a:r>
            <a:r>
              <a:rPr lang="da-DK" sz="2000" b="1" dirty="0" err="1">
                <a:solidFill>
                  <a:srgbClr val="FF0000"/>
                </a:solidFill>
              </a:rPr>
              <a:t>N</a:t>
            </a:r>
            <a:r>
              <a:rPr lang="da-DK" sz="2000" b="1" dirty="0" err="1" smtClean="0">
                <a:solidFill>
                  <a:srgbClr val="FF0000"/>
                </a:solidFill>
              </a:rPr>
              <a:t>;j</a:t>
            </a:r>
            <a:r>
              <a:rPr lang="da-DK" sz="2000" b="1" dirty="0" smtClean="0">
                <a:solidFill>
                  <a:srgbClr val="FF0000"/>
                </a:solidFill>
              </a:rPr>
              <a:t>+</a:t>
            </a:r>
            <a:r>
              <a:rPr lang="da-DK" sz="2000" b="1" dirty="0">
                <a:solidFill>
                  <a:srgbClr val="FF0000"/>
                </a:solidFill>
              </a:rPr>
              <a:t>+</a:t>
            </a:r>
            <a:r>
              <a:rPr lang="da-DK" sz="2000" dirty="0"/>
              <a:t>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(</a:t>
            </a:r>
            <a:r>
              <a:rPr lang="da-DK" sz="2000" b="1" dirty="0" smtClean="0">
                <a:solidFill>
                  <a:srgbClr val="FF0000"/>
                </a:solidFill>
              </a:rPr>
              <a:t>i=</a:t>
            </a:r>
            <a:r>
              <a:rPr lang="da-DK" sz="2000" b="1" dirty="0">
                <a:solidFill>
                  <a:srgbClr val="FF0000"/>
                </a:solidFill>
              </a:rPr>
              <a:t>0</a:t>
            </a:r>
            <a:r>
              <a:rPr lang="da-DK" sz="2000" b="1" dirty="0" smtClean="0">
                <a:solidFill>
                  <a:srgbClr val="FF0000"/>
                </a:solidFill>
              </a:rPr>
              <a:t>;i&lt;</a:t>
            </a:r>
            <a:r>
              <a:rPr lang="da-DK" sz="2000" b="1" dirty="0" err="1">
                <a:solidFill>
                  <a:srgbClr val="FF0000"/>
                </a:solidFill>
              </a:rPr>
              <a:t>N</a:t>
            </a:r>
            <a:r>
              <a:rPr lang="da-DK" sz="2000" b="1" dirty="0" err="1" smtClean="0">
                <a:solidFill>
                  <a:srgbClr val="FF0000"/>
                </a:solidFill>
              </a:rPr>
              <a:t>;i</a:t>
            </a:r>
            <a:r>
              <a:rPr lang="da-DK" sz="2000" b="1" dirty="0" smtClean="0">
                <a:solidFill>
                  <a:srgbClr val="FF0000"/>
                </a:solidFill>
              </a:rPr>
              <a:t>+</a:t>
            </a:r>
            <a:r>
              <a:rPr lang="da-DK" sz="2000" b="1" dirty="0">
                <a:solidFill>
                  <a:srgbClr val="FF0000"/>
                </a:solidFill>
              </a:rPr>
              <a:t>+</a:t>
            </a:r>
            <a:r>
              <a:rPr lang="da-DK" sz="2000" dirty="0"/>
              <a:t>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B[i][j];</a:t>
            </a:r>
          </a:p>
          <a:p>
            <a:pPr marL="457200" lvl="1" indent="0">
              <a:buNone/>
            </a:pPr>
            <a:endParaRPr lang="fr-FR" sz="20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63308"/>
              </p:ext>
            </p:extLst>
          </p:nvPr>
        </p:nvGraphicFramePr>
        <p:xfrm>
          <a:off x="4833215" y="1852481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2,0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2,3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91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Cache</a:t>
            </a:r>
            <a:br>
              <a:rPr lang="fr-FR" dirty="0" smtClean="0"/>
            </a:br>
            <a:r>
              <a:rPr lang="fr-FR" dirty="0" smtClean="0"/>
              <a:t>Optimisation des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615" cy="4525963"/>
          </a:xfrm>
        </p:spPr>
        <p:txBody>
          <a:bodyPr numCol="1">
            <a:normAutofit fontScale="77500" lnSpcReduction="20000"/>
          </a:bodyPr>
          <a:lstStyle/>
          <a:p>
            <a:r>
              <a:rPr lang="fr-FR" dirty="0" smtClean="0"/>
              <a:t>Parcours séquentiel d’un tableau</a:t>
            </a:r>
          </a:p>
          <a:p>
            <a:pPr marL="457200" lvl="1" indent="0">
              <a:buNone/>
            </a:pPr>
            <a:r>
              <a:rPr lang="fr-FR" sz="2000" dirty="0"/>
              <a:t>#</a:t>
            </a:r>
            <a:r>
              <a:rPr lang="fr-FR" sz="2000" dirty="0" err="1"/>
              <a:t>define</a:t>
            </a:r>
            <a:r>
              <a:rPr lang="fr-FR" sz="2000" dirty="0"/>
              <a:t> N 8192</a:t>
            </a:r>
          </a:p>
          <a:p>
            <a:pPr marL="457200" lvl="1" indent="0">
              <a:buNone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da-DK" sz="2000" dirty="0"/>
              <a:t> for </a:t>
            </a:r>
            <a:r>
              <a:rPr lang="da-DK" sz="2000" dirty="0" smtClean="0"/>
              <a:t>(</a:t>
            </a:r>
            <a:r>
              <a:rPr lang="da-DK" sz="2000" b="1" dirty="0" smtClean="0">
                <a:solidFill>
                  <a:srgbClr val="FF0000"/>
                </a:solidFill>
              </a:rPr>
              <a:t>j=</a:t>
            </a:r>
            <a:r>
              <a:rPr lang="da-DK" sz="2000" b="1" dirty="0">
                <a:solidFill>
                  <a:srgbClr val="FF0000"/>
                </a:solidFill>
              </a:rPr>
              <a:t>0</a:t>
            </a:r>
            <a:r>
              <a:rPr lang="da-DK" sz="2000" b="1" dirty="0" smtClean="0">
                <a:solidFill>
                  <a:srgbClr val="FF0000"/>
                </a:solidFill>
              </a:rPr>
              <a:t>;j&lt;</a:t>
            </a:r>
            <a:r>
              <a:rPr lang="da-DK" sz="2000" b="1" dirty="0" err="1">
                <a:solidFill>
                  <a:srgbClr val="FF0000"/>
                </a:solidFill>
              </a:rPr>
              <a:t>N</a:t>
            </a:r>
            <a:r>
              <a:rPr lang="da-DK" sz="2000" b="1" dirty="0" err="1" smtClean="0">
                <a:solidFill>
                  <a:srgbClr val="FF0000"/>
                </a:solidFill>
              </a:rPr>
              <a:t>;j</a:t>
            </a:r>
            <a:r>
              <a:rPr lang="da-DK" sz="2000" b="1" dirty="0" smtClean="0">
                <a:solidFill>
                  <a:srgbClr val="FF0000"/>
                </a:solidFill>
              </a:rPr>
              <a:t>+</a:t>
            </a:r>
            <a:r>
              <a:rPr lang="da-DK" sz="2000" b="1" dirty="0">
                <a:solidFill>
                  <a:srgbClr val="FF0000"/>
                </a:solidFill>
              </a:rPr>
              <a:t>+</a:t>
            </a:r>
            <a:r>
              <a:rPr lang="da-DK" sz="2000" dirty="0"/>
              <a:t>)</a:t>
            </a:r>
          </a:p>
          <a:p>
            <a:pPr marL="457200" lvl="1" indent="0">
              <a:buNone/>
            </a:pPr>
            <a:r>
              <a:rPr lang="da-DK" sz="2000" dirty="0"/>
              <a:t>       </a:t>
            </a:r>
            <a:r>
              <a:rPr lang="da-DK" sz="2000" dirty="0" smtClean="0"/>
              <a:t>for (</a:t>
            </a:r>
            <a:r>
              <a:rPr lang="da-DK" sz="2000" b="1" dirty="0" smtClean="0">
                <a:solidFill>
                  <a:srgbClr val="FF0000"/>
                </a:solidFill>
              </a:rPr>
              <a:t>i=</a:t>
            </a:r>
            <a:r>
              <a:rPr lang="da-DK" sz="2000" b="1" dirty="0">
                <a:solidFill>
                  <a:srgbClr val="FF0000"/>
                </a:solidFill>
              </a:rPr>
              <a:t>0</a:t>
            </a:r>
            <a:r>
              <a:rPr lang="da-DK" sz="2000" b="1" dirty="0" smtClean="0">
                <a:solidFill>
                  <a:srgbClr val="FF0000"/>
                </a:solidFill>
              </a:rPr>
              <a:t>;i&lt;</a:t>
            </a:r>
            <a:r>
              <a:rPr lang="da-DK" sz="2000" b="1" dirty="0" err="1">
                <a:solidFill>
                  <a:srgbClr val="FF0000"/>
                </a:solidFill>
              </a:rPr>
              <a:t>N</a:t>
            </a:r>
            <a:r>
              <a:rPr lang="da-DK" sz="2000" b="1" dirty="0" err="1" smtClean="0">
                <a:solidFill>
                  <a:srgbClr val="FF0000"/>
                </a:solidFill>
              </a:rPr>
              <a:t>;i</a:t>
            </a:r>
            <a:r>
              <a:rPr lang="da-DK" sz="2000" b="1" dirty="0" smtClean="0">
                <a:solidFill>
                  <a:srgbClr val="FF0000"/>
                </a:solidFill>
              </a:rPr>
              <a:t>+</a:t>
            </a:r>
            <a:r>
              <a:rPr lang="da-DK" sz="2000" b="1" dirty="0">
                <a:solidFill>
                  <a:srgbClr val="FF0000"/>
                </a:solidFill>
              </a:rPr>
              <a:t>+</a:t>
            </a:r>
            <a:r>
              <a:rPr lang="da-DK" sz="2000" dirty="0"/>
              <a:t>)</a:t>
            </a:r>
          </a:p>
          <a:p>
            <a:pPr marL="457200" lvl="1" indent="0">
              <a:buNone/>
            </a:pPr>
            <a:r>
              <a:rPr lang="da-DK" sz="2000" dirty="0"/>
              <a:t>           </a:t>
            </a:r>
            <a:r>
              <a:rPr lang="da-DK" sz="2000" dirty="0" smtClean="0"/>
              <a:t>C</a:t>
            </a:r>
            <a:r>
              <a:rPr lang="da-DK" sz="2000" dirty="0"/>
              <a:t>[i][j] = A[i][j] + B[i][j];</a:t>
            </a:r>
          </a:p>
          <a:p>
            <a:pPr marL="457200" lvl="1" indent="0">
              <a:buNone/>
            </a:pPr>
            <a:endParaRPr lang="fr-FR" sz="2000" dirty="0"/>
          </a:p>
          <a:p>
            <a:pPr marL="57150" indent="0">
              <a:buNone/>
            </a:pPr>
            <a:r>
              <a:rPr lang="fr-FR" dirty="0" smtClean="0"/>
              <a:t>Contre productif :</a:t>
            </a:r>
          </a:p>
          <a:p>
            <a:pPr marL="914400" lvl="1" indent="-457200"/>
            <a:r>
              <a:rPr lang="fr-FR" dirty="0" smtClean="0"/>
              <a:t>1 défaut de cache par lecture</a:t>
            </a:r>
          </a:p>
          <a:p>
            <a:pPr marL="914400" lvl="1" indent="-457200"/>
            <a:r>
              <a:rPr lang="fr-FR" dirty="0" smtClean="0"/>
              <a:t>Et rapidement 1 défaut de TLB par lecture</a:t>
            </a:r>
          </a:p>
          <a:p>
            <a:pPr marL="57150" indent="0">
              <a:buNone/>
            </a:pPr>
            <a:r>
              <a:rPr lang="fr-FR" dirty="0"/>
              <a:t>	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522649"/>
              </p:ext>
            </p:extLst>
          </p:nvPr>
        </p:nvGraphicFramePr>
        <p:xfrm>
          <a:off x="4833215" y="1852481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2,0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2,3</a:t>
                      </a:r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51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Application </a:t>
            </a:r>
            <a:br>
              <a:rPr lang="fr-FR" dirty="0" smtClean="0"/>
            </a:br>
            <a:r>
              <a:rPr lang="fr-FR" dirty="0" smtClean="0"/>
              <a:t>jeu de la vie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Stockage et parcours minimisant le nombre de défaut de cache</a:t>
            </a:r>
          </a:p>
          <a:p>
            <a:pPr marL="342900" lvl="1" indent="-342900">
              <a:buFont typeface="Arial"/>
              <a:buChar char="•"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342900" lvl="1" indent="-342900">
              <a:buFont typeface="Arial"/>
              <a:buChar char="•"/>
            </a:pPr>
            <a:endParaRPr lang="fr-FR" sz="2000" dirty="0"/>
          </a:p>
          <a:p>
            <a:pPr marL="342900" lvl="1" indent="-342900">
              <a:buFont typeface="Arial"/>
              <a:buChar char="•"/>
            </a:pPr>
            <a:r>
              <a:rPr lang="fr-FR" sz="2000" dirty="0"/>
              <a:t>v</a:t>
            </a:r>
            <a:r>
              <a:rPr lang="fr-FR" sz="2000" dirty="0" smtClean="0"/>
              <a:t>oisin[i][j] = A[i][j-1] + A[i-1][j] + A[i+1][j] …</a:t>
            </a:r>
            <a:endParaRPr lang="fr-FR" sz="2000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19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Application </a:t>
            </a:r>
            <a:br>
              <a:rPr lang="fr-FR" dirty="0" smtClean="0"/>
            </a:br>
            <a:r>
              <a:rPr lang="fr-FR" dirty="0" smtClean="0"/>
              <a:t>jeu de la vie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Stockage </a:t>
            </a:r>
            <a:r>
              <a:rPr lang="fr-FR" dirty="0"/>
              <a:t>et parcours</a:t>
            </a:r>
            <a:r>
              <a:rPr lang="fr-FR" dirty="0" smtClean="0"/>
              <a:t> minimisant le nombre de défaut de cache</a:t>
            </a:r>
          </a:p>
          <a:p>
            <a:pPr marL="342900" lvl="1" indent="-342900">
              <a:buFont typeface="Arial"/>
              <a:buChar char="•"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342900" lvl="1" indent="-342900">
              <a:buFont typeface="Arial"/>
              <a:buChar char="•"/>
            </a:pPr>
            <a:endParaRPr lang="fr-FR" sz="2000" dirty="0"/>
          </a:p>
          <a:p>
            <a:pPr marL="342900" lvl="1" indent="-342900">
              <a:buFont typeface="Arial"/>
              <a:buChar char="•"/>
            </a:pPr>
            <a:r>
              <a:rPr lang="fr-FR" sz="2000" dirty="0"/>
              <a:t>v</a:t>
            </a:r>
            <a:r>
              <a:rPr lang="fr-FR" sz="2000" dirty="0" smtClean="0"/>
              <a:t>oisin[i][j] = A</a:t>
            </a:r>
            <a:r>
              <a:rPr lang="fr-FR" sz="2000" dirty="0"/>
              <a:t>[i+1][j</a:t>
            </a:r>
            <a:r>
              <a:rPr lang="fr-FR" sz="2000" dirty="0" smtClean="0"/>
              <a:t>] + A[i][j-1] + A[i-1][j] +…</a:t>
            </a:r>
            <a:endParaRPr lang="fr-FR" sz="2000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Bonne occupation du cache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579332"/>
              </p:ext>
            </p:extLst>
          </p:nvPr>
        </p:nvGraphicFramePr>
        <p:xfrm>
          <a:off x="5273108" y="3112705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>
            <a:off x="3579905" y="3702583"/>
            <a:ext cx="2169020" cy="1008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556199" y="3702583"/>
            <a:ext cx="1807219" cy="707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2717425" y="3702583"/>
            <a:ext cx="3645993" cy="1431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28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Application </a:t>
            </a:r>
            <a:br>
              <a:rPr lang="fr-FR" dirty="0" smtClean="0"/>
            </a:br>
            <a:r>
              <a:rPr lang="fr-FR" dirty="0" smtClean="0"/>
              <a:t>jeu de la vie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Stockage </a:t>
            </a:r>
            <a:r>
              <a:rPr lang="fr-FR" dirty="0"/>
              <a:t>et </a:t>
            </a:r>
            <a:r>
              <a:rPr lang="fr-FR" dirty="0" smtClean="0"/>
              <a:t>parcours minimisant le nombre de défaut de cache</a:t>
            </a:r>
          </a:p>
          <a:p>
            <a:pPr marL="342900" lvl="1" indent="-342900">
              <a:buFont typeface="Arial"/>
              <a:buChar char="•"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342900" lvl="1" indent="-342900">
              <a:buFont typeface="Arial"/>
              <a:buChar char="•"/>
            </a:pPr>
            <a:endParaRPr lang="fr-FR" sz="2000" dirty="0"/>
          </a:p>
          <a:p>
            <a:pPr marL="342900" lvl="1" indent="-342900">
              <a:buFont typeface="Arial"/>
              <a:buChar char="•"/>
            </a:pPr>
            <a:r>
              <a:rPr lang="fr-FR" sz="2000" dirty="0"/>
              <a:t>v</a:t>
            </a:r>
            <a:r>
              <a:rPr lang="fr-FR" sz="2000" dirty="0" smtClean="0"/>
              <a:t>oisin[i][j] = A</a:t>
            </a:r>
            <a:r>
              <a:rPr lang="fr-FR" sz="2000" dirty="0"/>
              <a:t>[i+1][j</a:t>
            </a:r>
            <a:r>
              <a:rPr lang="fr-FR" sz="2000" dirty="0" smtClean="0"/>
              <a:t>] + A[i][j-1] + A[i-1][j] +…</a:t>
            </a:r>
            <a:endParaRPr lang="fr-FR" sz="2000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Bonne occupation du cache</a:t>
            </a:r>
          </a:p>
          <a:p>
            <a:r>
              <a:rPr lang="fr-FR" dirty="0" smtClean="0"/>
              <a:t>si N = 4…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399332"/>
              </p:ext>
            </p:extLst>
          </p:nvPr>
        </p:nvGraphicFramePr>
        <p:xfrm>
          <a:off x="5273108" y="3112705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>
            <a:off x="3579905" y="3702583"/>
            <a:ext cx="2169020" cy="1008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556199" y="3702583"/>
            <a:ext cx="1807219" cy="707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2717425" y="3702583"/>
            <a:ext cx="3645993" cy="1431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53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Application </a:t>
            </a:r>
            <a:br>
              <a:rPr lang="fr-FR" dirty="0" smtClean="0"/>
            </a:br>
            <a:r>
              <a:rPr lang="fr-FR" dirty="0" smtClean="0"/>
              <a:t>jeu de la vie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Stockage </a:t>
            </a:r>
            <a:r>
              <a:rPr lang="fr-FR" dirty="0"/>
              <a:t>et </a:t>
            </a:r>
            <a:r>
              <a:rPr lang="fr-FR" dirty="0" smtClean="0"/>
              <a:t>parcours minimisant le nombre de défaut de cache</a:t>
            </a:r>
          </a:p>
          <a:p>
            <a:pPr marL="342900" lvl="1" indent="-342900">
              <a:buFont typeface="Arial"/>
              <a:buChar char="•"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342900" lvl="1" indent="-342900">
              <a:buFont typeface="Arial"/>
              <a:buChar char="•"/>
            </a:pPr>
            <a:endParaRPr lang="fr-FR" sz="2000" dirty="0"/>
          </a:p>
          <a:p>
            <a:pPr marL="342900" lvl="1" indent="-342900">
              <a:buFont typeface="Arial"/>
              <a:buChar char="•"/>
            </a:pPr>
            <a:r>
              <a:rPr lang="fr-FR" sz="2000" dirty="0"/>
              <a:t>v</a:t>
            </a:r>
            <a:r>
              <a:rPr lang="fr-FR" sz="2000" dirty="0" smtClean="0"/>
              <a:t>oisin[i][j] = A[i][j-1] + A[i-1][j] + A[i+1][j] …</a:t>
            </a:r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Lorsque N = taille du cache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80551"/>
              </p:ext>
            </p:extLst>
          </p:nvPr>
        </p:nvGraphicFramePr>
        <p:xfrm>
          <a:off x="5273108" y="3112705"/>
          <a:ext cx="3356608" cy="29260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>
            <a:off x="4524320" y="3714039"/>
            <a:ext cx="1880065" cy="996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3782547" y="3714039"/>
            <a:ext cx="2457973" cy="1108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2717425" y="3702583"/>
            <a:ext cx="2894946" cy="1108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75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606" y="2627861"/>
            <a:ext cx="5603076" cy="39964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trouve-t</a:t>
            </a:r>
            <a:r>
              <a:rPr lang="fr-FR" dirty="0"/>
              <a:t>-</a:t>
            </a:r>
            <a:r>
              <a:rPr lang="fr-FR" dirty="0" smtClean="0"/>
              <a:t>on du parallélisme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5046353" cy="4525963"/>
          </a:xfrm>
        </p:spPr>
        <p:txBody>
          <a:bodyPr/>
          <a:lstStyle/>
          <a:p>
            <a:r>
              <a:rPr lang="fr-FR" dirty="0" smtClean="0"/>
              <a:t>Au niveau des circuits</a:t>
            </a:r>
          </a:p>
          <a:p>
            <a:r>
              <a:rPr lang="fr-FR" dirty="0" smtClean="0"/>
              <a:t>Au niveau des instructions</a:t>
            </a:r>
          </a:p>
          <a:p>
            <a:r>
              <a:rPr lang="fr-FR" dirty="0" smtClean="0"/>
              <a:t>Au niveau des threads</a:t>
            </a:r>
          </a:p>
          <a:p>
            <a:pPr lvl="1"/>
            <a:r>
              <a:rPr lang="fr-FR" dirty="0" err="1" smtClean="0"/>
              <a:t>Multicœur</a:t>
            </a:r>
            <a:endParaRPr lang="fr-FR" dirty="0" smtClean="0"/>
          </a:p>
          <a:p>
            <a:pPr lvl="1"/>
            <a:r>
              <a:rPr lang="fr-FR" dirty="0" smtClean="0"/>
              <a:t>Multiprocesseur</a:t>
            </a:r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7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Application </a:t>
            </a:r>
            <a:br>
              <a:rPr lang="fr-FR" dirty="0" smtClean="0"/>
            </a:br>
            <a:r>
              <a:rPr lang="fr-FR" dirty="0" smtClean="0"/>
              <a:t>jeu de la vie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Stockage </a:t>
            </a:r>
            <a:r>
              <a:rPr lang="fr-FR" dirty="0"/>
              <a:t>et </a:t>
            </a:r>
            <a:r>
              <a:rPr lang="fr-FR" dirty="0" smtClean="0"/>
              <a:t>parcours minimisant le nombre de défaut de cache</a:t>
            </a:r>
          </a:p>
          <a:p>
            <a:pPr marL="342900" lvl="1" indent="-342900">
              <a:buFont typeface="Arial"/>
              <a:buChar char="•"/>
            </a:pPr>
            <a:r>
              <a:rPr lang="fr-FR" sz="2000" dirty="0" err="1"/>
              <a:t>typedef</a:t>
            </a:r>
            <a:r>
              <a:rPr lang="fr-FR" sz="2000" dirty="0"/>
              <a:t> long matrix[N][N]</a:t>
            </a:r>
            <a:r>
              <a:rPr lang="fr-FR" sz="2000" dirty="0" smtClean="0"/>
              <a:t>;</a:t>
            </a:r>
          </a:p>
          <a:p>
            <a:pPr marL="342900" lvl="1" indent="-342900">
              <a:buFont typeface="Arial"/>
              <a:buChar char="•"/>
            </a:pPr>
            <a:endParaRPr lang="fr-FR" sz="2000" dirty="0"/>
          </a:p>
          <a:p>
            <a:pPr marL="342900" lvl="1" indent="-342900">
              <a:buFont typeface="Arial"/>
              <a:buChar char="•"/>
            </a:pPr>
            <a:r>
              <a:rPr lang="fr-FR" sz="2000" dirty="0"/>
              <a:t>v</a:t>
            </a:r>
            <a:r>
              <a:rPr lang="fr-FR" sz="2000" dirty="0" smtClean="0"/>
              <a:t>oisin[i][j] = A[i][j-1] + A[i-1][j] + A[i+1][j] …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Lorsque N = taille du cache</a:t>
            </a:r>
          </a:p>
          <a:p>
            <a:pPr lvl="1"/>
            <a:r>
              <a:rPr lang="fr-FR" dirty="0" smtClean="0"/>
              <a:t>Sauf si associativité &gt; 3</a:t>
            </a:r>
          </a:p>
          <a:p>
            <a:pPr lvl="1"/>
            <a:r>
              <a:rPr lang="fr-FR" dirty="0" smtClean="0"/>
              <a:t> et politique LRU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80724"/>
              </p:ext>
            </p:extLst>
          </p:nvPr>
        </p:nvGraphicFramePr>
        <p:xfrm>
          <a:off x="5273108" y="3112705"/>
          <a:ext cx="3356608" cy="292608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>
            <a:off x="4524320" y="3714039"/>
            <a:ext cx="1880065" cy="996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3782547" y="3714039"/>
            <a:ext cx="2457973" cy="110821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2717425" y="3702583"/>
            <a:ext cx="2894946" cy="1108219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64036"/>
              </p:ext>
            </p:extLst>
          </p:nvPr>
        </p:nvGraphicFramePr>
        <p:xfrm>
          <a:off x="5425508" y="3265105"/>
          <a:ext cx="3356608" cy="2926080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4293"/>
              </p:ext>
            </p:extLst>
          </p:nvPr>
        </p:nvGraphicFramePr>
        <p:xfrm>
          <a:off x="5577908" y="3417505"/>
          <a:ext cx="3356608" cy="292608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839152"/>
                <a:gridCol w="839152"/>
                <a:gridCol w="839152"/>
                <a:gridCol w="839152"/>
              </a:tblGrid>
              <a:tr h="3454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00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Optimisation</a:t>
            </a:r>
            <a:br>
              <a:rPr lang="fr-FR" dirty="0" smtClean="0"/>
            </a:br>
            <a:r>
              <a:rPr lang="fr-FR" dirty="0" smtClean="0"/>
              <a:t>Cache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262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Minimiser le nombre de défaut de cache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éutiliser les données chargées dans le cache</a:t>
            </a:r>
          </a:p>
          <a:p>
            <a:pPr lvl="2"/>
            <a:r>
              <a:rPr lang="fr-FR" dirty="0"/>
              <a:t>Adapter les structures de </a:t>
            </a:r>
            <a:r>
              <a:rPr lang="fr-FR" dirty="0" smtClean="0"/>
              <a:t>données</a:t>
            </a:r>
          </a:p>
          <a:p>
            <a:pPr lvl="1"/>
            <a:r>
              <a:rPr lang="fr-FR" dirty="0" smtClean="0"/>
              <a:t>Limiter le nombre de tableaux utilisés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Techniques de pavage (</a:t>
            </a:r>
            <a:r>
              <a:rPr lang="fr-FR" dirty="0" err="1" smtClean="0"/>
              <a:t>tiling</a:t>
            </a:r>
            <a:r>
              <a:rPr lang="fr-FR" dirty="0" smtClean="0"/>
              <a:t>) </a:t>
            </a:r>
            <a:endParaRPr lang="fr-FR" dirty="0"/>
          </a:p>
          <a:p>
            <a:pPr marL="914400" lvl="2" indent="0">
              <a:buNone/>
            </a:pPr>
            <a:r>
              <a:rPr lang="fr-FR" dirty="0"/>
              <a:t>f</a:t>
            </a:r>
            <a:r>
              <a:rPr lang="fr-FR" dirty="0" smtClean="0"/>
              <a:t>or( I =; …; I+=TI)</a:t>
            </a:r>
          </a:p>
          <a:p>
            <a:pPr marL="914400" lvl="2" indent="0">
              <a:buNone/>
            </a:pPr>
            <a:r>
              <a:rPr lang="fr-FR" dirty="0"/>
              <a:t>	for( </a:t>
            </a:r>
            <a:r>
              <a:rPr lang="fr-FR" dirty="0" smtClean="0"/>
              <a:t>J </a:t>
            </a:r>
            <a:r>
              <a:rPr lang="fr-FR" dirty="0"/>
              <a:t>=; …; </a:t>
            </a:r>
            <a:r>
              <a:rPr lang="fr-FR" dirty="0" smtClean="0"/>
              <a:t>J+</a:t>
            </a:r>
            <a:r>
              <a:rPr lang="fr-FR" dirty="0"/>
              <a:t>=</a:t>
            </a:r>
            <a:r>
              <a:rPr lang="fr-FR" dirty="0" smtClean="0"/>
              <a:t>TJ)</a:t>
            </a:r>
          </a:p>
          <a:p>
            <a:pPr marL="914400" lvl="2" indent="0"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/>
              <a:t>for( </a:t>
            </a:r>
            <a:r>
              <a:rPr lang="fr-FR" dirty="0" smtClean="0"/>
              <a:t>i = I; i &lt; I + TI ; i++)</a:t>
            </a:r>
            <a:endParaRPr lang="fr-FR" dirty="0"/>
          </a:p>
          <a:p>
            <a:pPr marL="914400" lvl="2" indent="0">
              <a:buNone/>
            </a:pPr>
            <a:r>
              <a:rPr lang="fr-FR" dirty="0" smtClean="0"/>
              <a:t>		</a:t>
            </a:r>
            <a:r>
              <a:rPr lang="fr-FR" dirty="0"/>
              <a:t>	for( </a:t>
            </a:r>
            <a:r>
              <a:rPr lang="fr-FR" dirty="0" smtClean="0"/>
              <a:t>j </a:t>
            </a:r>
            <a:r>
              <a:rPr lang="fr-FR" dirty="0"/>
              <a:t>= </a:t>
            </a:r>
            <a:r>
              <a:rPr lang="fr-FR" dirty="0" smtClean="0"/>
              <a:t>J; j </a:t>
            </a:r>
            <a:r>
              <a:rPr lang="fr-FR" dirty="0"/>
              <a:t>&lt; </a:t>
            </a:r>
            <a:r>
              <a:rPr lang="fr-FR" dirty="0" smtClean="0"/>
              <a:t>J </a:t>
            </a:r>
            <a:r>
              <a:rPr lang="fr-FR" dirty="0"/>
              <a:t>+ </a:t>
            </a:r>
            <a:r>
              <a:rPr lang="fr-FR" dirty="0" smtClean="0"/>
              <a:t>TJ </a:t>
            </a:r>
            <a:r>
              <a:rPr lang="fr-FR" dirty="0"/>
              <a:t>; </a:t>
            </a:r>
            <a:r>
              <a:rPr lang="fr-FR" dirty="0" smtClean="0"/>
              <a:t>j+</a:t>
            </a:r>
            <a:r>
              <a:rPr lang="fr-FR" dirty="0"/>
              <a:t>+)</a:t>
            </a:r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13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Optimisation</a:t>
            </a:r>
            <a:br>
              <a:rPr lang="fr-FR" dirty="0" smtClean="0"/>
            </a:br>
            <a:r>
              <a:rPr lang="fr-FR" dirty="0" smtClean="0"/>
              <a:t>Cache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262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Minimiser le nombre de défaut de cache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éutiliser les données chargées dans le cache</a:t>
            </a:r>
          </a:p>
          <a:p>
            <a:pPr lvl="2"/>
            <a:r>
              <a:rPr lang="fr-FR" dirty="0" smtClean="0"/>
              <a:t>Adapter les structures de données</a:t>
            </a:r>
          </a:p>
          <a:p>
            <a:pPr lvl="1"/>
            <a:r>
              <a:rPr lang="fr-FR" dirty="0" smtClean="0"/>
              <a:t>Limiter le nombre de tableaux utilisés 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Techniques de pavage (</a:t>
            </a:r>
            <a:r>
              <a:rPr lang="fr-FR" dirty="0" err="1" smtClean="0"/>
              <a:t>tiling</a:t>
            </a:r>
            <a:r>
              <a:rPr lang="fr-FR" dirty="0" smtClean="0"/>
              <a:t>) </a:t>
            </a:r>
            <a:endParaRPr lang="fr-FR" dirty="0"/>
          </a:p>
          <a:p>
            <a:pPr marL="914400" lvl="2" indent="0">
              <a:buNone/>
            </a:pPr>
            <a:r>
              <a:rPr lang="fr-FR" dirty="0"/>
              <a:t>f</a:t>
            </a:r>
            <a:r>
              <a:rPr lang="fr-FR" dirty="0" smtClean="0"/>
              <a:t>or( I =; …; I+=TI)</a:t>
            </a:r>
          </a:p>
          <a:p>
            <a:pPr marL="914400" lvl="2" indent="0">
              <a:buNone/>
            </a:pPr>
            <a:r>
              <a:rPr lang="fr-FR" dirty="0"/>
              <a:t>	for( </a:t>
            </a:r>
            <a:r>
              <a:rPr lang="fr-FR" dirty="0" smtClean="0"/>
              <a:t>J </a:t>
            </a:r>
            <a:r>
              <a:rPr lang="fr-FR" dirty="0"/>
              <a:t>=; …; </a:t>
            </a:r>
            <a:r>
              <a:rPr lang="fr-FR" dirty="0" smtClean="0"/>
              <a:t>J+</a:t>
            </a:r>
            <a:r>
              <a:rPr lang="fr-FR" dirty="0"/>
              <a:t>=</a:t>
            </a:r>
            <a:r>
              <a:rPr lang="fr-FR" dirty="0" smtClean="0"/>
              <a:t>TJ)</a:t>
            </a:r>
          </a:p>
          <a:p>
            <a:pPr marL="914400" lvl="2" indent="0"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/>
              <a:t>for( </a:t>
            </a:r>
            <a:r>
              <a:rPr lang="fr-FR" dirty="0" smtClean="0"/>
              <a:t>i = I; i &lt; I + TI ; i++)</a:t>
            </a:r>
            <a:endParaRPr lang="fr-FR" dirty="0"/>
          </a:p>
          <a:p>
            <a:pPr marL="914400" lvl="2" indent="0">
              <a:buNone/>
            </a:pPr>
            <a:r>
              <a:rPr lang="fr-FR" dirty="0" smtClean="0"/>
              <a:t>		</a:t>
            </a:r>
            <a:r>
              <a:rPr lang="fr-FR" dirty="0"/>
              <a:t>	for( </a:t>
            </a:r>
            <a:r>
              <a:rPr lang="fr-FR" dirty="0" smtClean="0"/>
              <a:t>j </a:t>
            </a:r>
            <a:r>
              <a:rPr lang="fr-FR" dirty="0"/>
              <a:t>= </a:t>
            </a:r>
            <a:r>
              <a:rPr lang="fr-FR" dirty="0" smtClean="0"/>
              <a:t>J; j </a:t>
            </a:r>
            <a:r>
              <a:rPr lang="fr-FR" dirty="0"/>
              <a:t>&lt; </a:t>
            </a:r>
            <a:r>
              <a:rPr lang="fr-FR" dirty="0" smtClean="0"/>
              <a:t>J </a:t>
            </a:r>
            <a:r>
              <a:rPr lang="fr-FR" dirty="0"/>
              <a:t>+ </a:t>
            </a:r>
            <a:r>
              <a:rPr lang="fr-FR" dirty="0" smtClean="0"/>
              <a:t>TJ </a:t>
            </a:r>
            <a:r>
              <a:rPr lang="fr-FR" dirty="0"/>
              <a:t>; </a:t>
            </a:r>
            <a:r>
              <a:rPr lang="fr-FR" dirty="0" smtClean="0"/>
              <a:t>j+</a:t>
            </a:r>
            <a:r>
              <a:rPr lang="fr-FR" dirty="0"/>
              <a:t>+)</a:t>
            </a:r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12" name="Imag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7737" y="4318002"/>
            <a:ext cx="6086289" cy="270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267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Optimisation cache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D</a:t>
            </a:r>
            <a:r>
              <a:rPr lang="fr-FR" dirty="0" smtClean="0"/>
              <a:t>eux </a:t>
            </a:r>
            <a:r>
              <a:rPr lang="fr-FR" dirty="0"/>
              <a:t>styles de programmation adaptés aux caches :</a:t>
            </a:r>
          </a:p>
          <a:p>
            <a:pPr lvl="1"/>
            <a:r>
              <a:rPr lang="fr-FR" dirty="0"/>
              <a:t>algorithmes </a:t>
            </a:r>
            <a:r>
              <a:rPr lang="fr-FR" i="1" dirty="0"/>
              <a:t>cache </a:t>
            </a:r>
            <a:r>
              <a:rPr lang="fr-FR" i="1" dirty="0" err="1"/>
              <a:t>conscious</a:t>
            </a:r>
            <a:r>
              <a:rPr lang="fr-FR" i="1" dirty="0"/>
              <a:t>,</a:t>
            </a:r>
            <a:r>
              <a:rPr lang="fr-FR" dirty="0"/>
              <a:t> tenant compte de la taille du cache</a:t>
            </a:r>
          </a:p>
          <a:p>
            <a:pPr lvl="1"/>
            <a:r>
              <a:rPr lang="fr-FR" dirty="0"/>
              <a:t>algorithmes </a:t>
            </a:r>
            <a:r>
              <a:rPr lang="fr-FR" i="1" dirty="0"/>
              <a:t>cache </a:t>
            </a:r>
            <a:r>
              <a:rPr lang="fr-FR" i="1" dirty="0" err="1"/>
              <a:t>oblivious</a:t>
            </a:r>
            <a:r>
              <a:rPr lang="fr-FR" i="1" dirty="0"/>
              <a:t>,</a:t>
            </a:r>
            <a:r>
              <a:rPr lang="fr-FR" dirty="0"/>
              <a:t> pensés pour optimiser la localité du travail (</a:t>
            </a:r>
            <a:r>
              <a:rPr lang="fr-FR" dirty="0" err="1"/>
              <a:t>Dived</a:t>
            </a:r>
            <a:r>
              <a:rPr lang="fr-FR" dirty="0"/>
              <a:t> &amp; </a:t>
            </a:r>
            <a:r>
              <a:rPr lang="fr-FR" dirty="0" err="1"/>
              <a:t>Conquer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Les scientifiques utilisent des bibliothèques spécialisées caches-</a:t>
            </a:r>
            <a:r>
              <a:rPr lang="fr-FR" dirty="0" err="1"/>
              <a:t>conscious</a:t>
            </a:r>
            <a:r>
              <a:rPr lang="fr-FR" dirty="0"/>
              <a:t> les "basic 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algebra</a:t>
            </a:r>
            <a:r>
              <a:rPr lang="fr-FR" dirty="0"/>
              <a:t> system" BLAS.</a:t>
            </a:r>
          </a:p>
          <a:p>
            <a:pPr lvl="2"/>
            <a:r>
              <a:rPr lang="fr-FR" dirty="0"/>
              <a:t>BLAS1 : vecteur </a:t>
            </a:r>
            <a:r>
              <a:rPr lang="fr-FR" dirty="0" smtClean="0"/>
              <a:t>   </a:t>
            </a:r>
            <a:r>
              <a:rPr lang="fr-FR" dirty="0"/>
              <a:t>	 	 </a:t>
            </a:r>
            <a:r>
              <a:rPr lang="fr-FR" dirty="0" smtClean="0"/>
              <a:t>	mémoire O</a:t>
            </a:r>
            <a:r>
              <a:rPr lang="fr-FR" dirty="0"/>
              <a:t>(N)  </a:t>
            </a:r>
            <a:r>
              <a:rPr lang="fr-FR" dirty="0" smtClean="0"/>
              <a:t>  pour  </a:t>
            </a:r>
            <a:r>
              <a:rPr lang="fr-FR" dirty="0"/>
              <a:t>O(N</a:t>
            </a:r>
            <a:r>
              <a:rPr lang="fr-FR" dirty="0" smtClean="0"/>
              <a:t>) opérations</a:t>
            </a:r>
            <a:endParaRPr lang="fr-FR" dirty="0"/>
          </a:p>
          <a:p>
            <a:pPr lvl="2"/>
            <a:r>
              <a:rPr lang="fr-FR" dirty="0"/>
              <a:t>BLAS2 : vecteur </a:t>
            </a:r>
            <a:r>
              <a:rPr lang="fr-FR" dirty="0" smtClean="0"/>
              <a:t>matrice	mémoire </a:t>
            </a:r>
            <a:r>
              <a:rPr lang="fr-FR" dirty="0"/>
              <a:t>O(N^2) pour O(N^2) opérations</a:t>
            </a:r>
          </a:p>
          <a:p>
            <a:pPr lvl="2"/>
            <a:r>
              <a:rPr lang="fr-FR" dirty="0"/>
              <a:t>BLAS3 : matrice matrice     </a:t>
            </a:r>
            <a:r>
              <a:rPr lang="fr-FR" dirty="0" smtClean="0"/>
              <a:t>	mémoire </a:t>
            </a:r>
            <a:r>
              <a:rPr lang="fr-FR" dirty="0"/>
              <a:t>O(N^2) pour O(N^3) opérations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BLAS de niveau 3 permettent de mieux exploiter les caches : on peut obtenir des facteurs 10 en performance.  </a:t>
            </a:r>
            <a:endParaRPr lang="fr-FR" dirty="0" smtClean="0"/>
          </a:p>
          <a:p>
            <a:pPr lvl="1"/>
            <a:r>
              <a:rPr lang="fr-FR" dirty="0" smtClean="0"/>
              <a:t>Ramener </a:t>
            </a:r>
            <a:r>
              <a:rPr lang="fr-FR" dirty="0"/>
              <a:t>le problème à des opérations matrice / matrice quitte à faire plus d'opérations. </a:t>
            </a:r>
            <a:endParaRPr lang="fr-FR" dirty="0" smtClean="0"/>
          </a:p>
          <a:p>
            <a:pPr lvl="1"/>
            <a:r>
              <a:rPr lang="fr-FR" dirty="0" smtClean="0"/>
              <a:t>Facilite la </a:t>
            </a:r>
            <a:r>
              <a:rPr lang="fr-FR" i="1" dirty="0" smtClean="0"/>
              <a:t>portabilité des performances</a:t>
            </a:r>
          </a:p>
        </p:txBody>
      </p:sp>
    </p:spTree>
    <p:extLst>
      <p:ext uri="{BB962C8B-B14F-4D97-AF65-F5344CB8AC3E}">
        <p14:creationId xmlns:p14="http://schemas.microsoft.com/office/powerpoint/2010/main" val="225573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807135"/>
            <a:ext cx="8229600" cy="39969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Historique Pentium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69046"/>
              </p:ext>
            </p:extLst>
          </p:nvPr>
        </p:nvGraphicFramePr>
        <p:xfrm>
          <a:off x="713048" y="1115382"/>
          <a:ext cx="3489809" cy="15697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060816"/>
                <a:gridCol w="755911"/>
                <a:gridCol w="1249772"/>
                <a:gridCol w="42331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486, Pentium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Pentium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14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PIII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10-12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Core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12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P-Pro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Core-2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14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PIV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20 31 (45)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Nehalem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16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3323"/>
              </p:ext>
            </p:extLst>
          </p:nvPr>
        </p:nvGraphicFramePr>
        <p:xfrm>
          <a:off x="4409059" y="1115382"/>
          <a:ext cx="4640578" cy="15697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99321"/>
                <a:gridCol w="2439072"/>
                <a:gridCol w="1702185"/>
              </a:tblGrid>
              <a:tr h="31394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1989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Pipeline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486</a:t>
                      </a:r>
                      <a:endParaRPr lang="fr-FR" sz="11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1993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MMX, </a:t>
                      </a:r>
                      <a:r>
                        <a:rPr lang="fr-FR" sz="1100" dirty="0" err="1" smtClean="0"/>
                        <a:t>Superscalaire</a:t>
                      </a:r>
                      <a:r>
                        <a:rPr lang="fr-FR" sz="1100" dirty="0" smtClean="0"/>
                        <a:t>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Pentium, Pentium MMX</a:t>
                      </a:r>
                      <a:endParaRPr lang="fr-FR" sz="11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1995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OoO</a:t>
                      </a:r>
                      <a:r>
                        <a:rPr lang="fr-FR" sz="1100" dirty="0" smtClean="0"/>
                        <a:t>, </a:t>
                      </a:r>
                      <a:r>
                        <a:rPr lang="fr-FR" sz="1100" dirty="0" err="1" smtClean="0"/>
                        <a:t>renomage</a:t>
                      </a:r>
                      <a:r>
                        <a:rPr lang="fr-FR" sz="1100" dirty="0" smtClean="0"/>
                        <a:t>, évaluation spéculative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Pentium-pro</a:t>
                      </a:r>
                      <a:endParaRPr lang="fr-FR" sz="11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2000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Hyper-threading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Pentium 4</a:t>
                      </a:r>
                      <a:endParaRPr lang="fr-FR" sz="11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2005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Multicore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Pentium D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32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9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cœur du </a:t>
            </a:r>
            <a:r>
              <a:rPr lang="fr-FR" dirty="0" err="1" smtClean="0"/>
              <a:t>Nehalem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5" r="27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132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Pentium vs </a:t>
            </a:r>
            <a:r>
              <a:rPr lang="fr-FR" dirty="0" err="1" smtClean="0"/>
              <a:t>Nehalem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1"/>
          <a:stretch/>
        </p:blipFill>
        <p:spPr>
          <a:xfrm>
            <a:off x="564445" y="1284553"/>
            <a:ext cx="4543778" cy="4870276"/>
          </a:xfr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5" r="2745"/>
          <a:stretch>
            <a:fillRect/>
          </a:stretch>
        </p:blipFill>
        <p:spPr>
          <a:xfrm>
            <a:off x="5583286" y="3173087"/>
            <a:ext cx="2857083" cy="15712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88346" y="4744373"/>
            <a:ext cx="187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~1/10 du pentium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91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fr-FR" dirty="0" err="1" smtClean="0"/>
              <a:t>Nehalem</a:t>
            </a:r>
            <a:endParaRPr lang="fr-FR" dirty="0"/>
          </a:p>
        </p:txBody>
      </p:sp>
      <p:sp>
        <p:nvSpPr>
          <p:cNvPr id="7" name="Espace réservé du texte vertical 6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396" y="567319"/>
            <a:ext cx="6272212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508092" y="6391856"/>
            <a:ext cx="263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128 µ</a:t>
            </a:r>
            <a:r>
              <a:rPr lang="fr-FR" dirty="0" err="1" smtClean="0"/>
              <a:t>inst</a:t>
            </a:r>
            <a:r>
              <a:rPr lang="fr-FR" dirty="0" smtClean="0"/>
              <a:t> en même temps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38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vertical 4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fr-FR" dirty="0" smtClean="0"/>
              <a:t>Barcelona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8" b="-10011"/>
          <a:stretch/>
        </p:blipFill>
        <p:spPr bwMode="auto">
          <a:xfrm>
            <a:off x="0" y="885825"/>
            <a:ext cx="7308850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135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685" y="3360618"/>
            <a:ext cx="5304775" cy="29575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trouve-t</a:t>
            </a:r>
            <a:r>
              <a:rPr lang="fr-FR" dirty="0"/>
              <a:t>-</a:t>
            </a:r>
            <a:r>
              <a:rPr lang="fr-FR" dirty="0" smtClean="0"/>
              <a:t>on du parallélisme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5046353" cy="4525963"/>
          </a:xfrm>
        </p:spPr>
        <p:txBody>
          <a:bodyPr/>
          <a:lstStyle/>
          <a:p>
            <a:r>
              <a:rPr lang="fr-FR" dirty="0" smtClean="0"/>
              <a:t>Au niveau des circuits</a:t>
            </a:r>
          </a:p>
          <a:p>
            <a:r>
              <a:rPr lang="fr-FR" dirty="0" smtClean="0"/>
              <a:t>Au niveau des instructions</a:t>
            </a:r>
          </a:p>
          <a:p>
            <a:r>
              <a:rPr lang="fr-FR" dirty="0" smtClean="0"/>
              <a:t>Au niveau des threads</a:t>
            </a:r>
          </a:p>
          <a:p>
            <a:pPr lvl="1"/>
            <a:r>
              <a:rPr lang="fr-FR" dirty="0" err="1" smtClean="0"/>
              <a:t>Multicœur</a:t>
            </a:r>
            <a:endParaRPr lang="fr-FR" dirty="0" smtClean="0"/>
          </a:p>
          <a:p>
            <a:pPr lvl="1"/>
            <a:r>
              <a:rPr lang="fr-FR" dirty="0" smtClean="0"/>
              <a:t>Multiprocesseur</a:t>
            </a:r>
          </a:p>
          <a:p>
            <a:r>
              <a:rPr lang="fr-FR" dirty="0" smtClean="0"/>
              <a:t>Au niveau des </a:t>
            </a:r>
            <a:br>
              <a:rPr lang="fr-FR" dirty="0" smtClean="0"/>
            </a:br>
            <a:r>
              <a:rPr lang="fr-FR" dirty="0" smtClean="0"/>
              <a:t>données</a:t>
            </a:r>
          </a:p>
          <a:p>
            <a:pPr lvl="1"/>
            <a:r>
              <a:rPr lang="fr-FR" dirty="0" smtClean="0"/>
              <a:t>Unité vectorielle</a:t>
            </a:r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6487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490" y="1585601"/>
            <a:ext cx="5143500" cy="508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trouve-t</a:t>
            </a:r>
            <a:r>
              <a:rPr lang="fr-FR" dirty="0"/>
              <a:t>-</a:t>
            </a:r>
            <a:r>
              <a:rPr lang="fr-FR" dirty="0" smtClean="0"/>
              <a:t>on du parallélisme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5046353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Au niveau des circuits</a:t>
            </a:r>
          </a:p>
          <a:p>
            <a:r>
              <a:rPr lang="fr-FR" dirty="0" smtClean="0"/>
              <a:t>Au niveau des instructions</a:t>
            </a:r>
          </a:p>
          <a:p>
            <a:r>
              <a:rPr lang="fr-FR" dirty="0" smtClean="0"/>
              <a:t>Au niveau des threads</a:t>
            </a:r>
          </a:p>
          <a:p>
            <a:pPr lvl="1"/>
            <a:r>
              <a:rPr lang="fr-FR" dirty="0" err="1" smtClean="0"/>
              <a:t>Multicœur</a:t>
            </a:r>
            <a:endParaRPr lang="fr-FR" dirty="0" smtClean="0"/>
          </a:p>
          <a:p>
            <a:pPr lvl="1"/>
            <a:r>
              <a:rPr lang="fr-FR" dirty="0" smtClean="0"/>
              <a:t>Multiprocesseur</a:t>
            </a:r>
          </a:p>
          <a:p>
            <a:r>
              <a:rPr lang="fr-FR" dirty="0" smtClean="0"/>
              <a:t>Au niveau des </a:t>
            </a:r>
            <a:br>
              <a:rPr lang="fr-FR" dirty="0" smtClean="0"/>
            </a:br>
            <a:r>
              <a:rPr lang="fr-FR" dirty="0" smtClean="0"/>
              <a:t>données</a:t>
            </a:r>
          </a:p>
          <a:p>
            <a:pPr lvl="1"/>
            <a:r>
              <a:rPr lang="fr-FR" dirty="0"/>
              <a:t>Unité vectorielle</a:t>
            </a:r>
          </a:p>
          <a:p>
            <a:pPr lvl="1"/>
            <a:r>
              <a:rPr lang="fr-FR" dirty="0" smtClean="0"/>
              <a:t>Accélérateur</a:t>
            </a:r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7537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3644</Words>
  <Application>Microsoft Macintosh PowerPoint</Application>
  <PresentationFormat>Présentation à l'écran (4:3)</PresentationFormat>
  <Paragraphs>1054</Paragraphs>
  <Slides>79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79</vt:i4>
      </vt:variant>
    </vt:vector>
  </HeadingPairs>
  <TitlesOfParts>
    <vt:vector size="80" baseType="lpstr">
      <vt:lpstr>Thème Office</vt:lpstr>
      <vt:lpstr>Architecture des ordinateurs à mémoire commune</vt:lpstr>
      <vt:lpstr>Où trouve-t-on du parallélisme </vt:lpstr>
      <vt:lpstr>Où trouve-t-on du parallélisme </vt:lpstr>
      <vt:lpstr>Où trouve-t-on du parallélisme </vt:lpstr>
      <vt:lpstr>Où trouve-t-on du parallélisme </vt:lpstr>
      <vt:lpstr>Où trouve-t-on du parallélisme </vt:lpstr>
      <vt:lpstr>Où trouve-t-on du parallélisme </vt:lpstr>
      <vt:lpstr>Où trouve-t-on du parallélisme </vt:lpstr>
      <vt:lpstr>Où trouve-t-on du parallélisme </vt:lpstr>
      <vt:lpstr>Plan du Chapitre</vt:lpstr>
      <vt:lpstr>Pipeline</vt:lpstr>
      <vt:lpstr>Pipeline</vt:lpstr>
      <vt:lpstr>Intérêts du pipeline</vt:lpstr>
      <vt:lpstr>Intérêts du pipeline</vt:lpstr>
      <vt:lpstr>Intérêts du pipeline</vt:lpstr>
      <vt:lpstr>Les ALU U et V du Pentium</vt:lpstr>
      <vt:lpstr>Pipeline Origine des bulles</vt:lpstr>
      <vt:lpstr>Influence de la profondeur du pipeline (INTEL)</vt:lpstr>
      <vt:lpstr>Dépendances de données</vt:lpstr>
      <vt:lpstr>Dépendances de données</vt:lpstr>
      <vt:lpstr>Dépendances de données</vt:lpstr>
      <vt:lpstr>Optimisation du pipeline OoO</vt:lpstr>
      <vt:lpstr>Dépendances de données Renommage</vt:lpstr>
      <vt:lpstr>Nehalem</vt:lpstr>
      <vt:lpstr>Dépendances de données Aliasing</vt:lpstr>
      <vt:lpstr>Optimisation du pipeline Évaluation spéculative</vt:lpstr>
      <vt:lpstr>Optimisations des branchements Éviter les branchements ;-) </vt:lpstr>
      <vt:lpstr>Optimisations des branchements Prédire le branchement </vt:lpstr>
      <vt:lpstr>Optimisations des branchements Prédire le branchement  </vt:lpstr>
      <vt:lpstr>Optimisations des branchements Prédire le branchement  </vt:lpstr>
      <vt:lpstr>Prédire le branchement Branch Target Buffer </vt:lpstr>
      <vt:lpstr>Branch Target Buffer  + global history</vt:lpstr>
      <vt:lpstr>Branch Target Buffer  + global history</vt:lpstr>
      <vt:lpstr>Branch Target Buffer  + global history</vt:lpstr>
      <vt:lpstr>Cache</vt:lpstr>
      <vt:lpstr>Cache  Performances mesurées</vt:lpstr>
      <vt:lpstr>Cache direct</vt:lpstr>
      <vt:lpstr>Cache direct</vt:lpstr>
      <vt:lpstr>Cache direct</vt:lpstr>
      <vt:lpstr>Cache direct</vt:lpstr>
      <vt:lpstr>Cache direct</vt:lpstr>
      <vt:lpstr>Cache 2 associatif</vt:lpstr>
      <vt:lpstr>Cache 2 associatif</vt:lpstr>
      <vt:lpstr>Cache 2 associatif</vt:lpstr>
      <vt:lpstr>Cache 2 associatif</vt:lpstr>
      <vt:lpstr>Cache associatif</vt:lpstr>
      <vt:lpstr>Cache associatif</vt:lpstr>
      <vt:lpstr>Cache</vt:lpstr>
      <vt:lpstr>Opteron</vt:lpstr>
      <vt:lpstr>Cache Occupation du bus</vt:lpstr>
      <vt:lpstr>Cache Optimisation des programmes</vt:lpstr>
      <vt:lpstr>Cache Optimisation des programmes</vt:lpstr>
      <vt:lpstr>Cache Optimisation des programmes</vt:lpstr>
      <vt:lpstr>Cache Optimisation des programmes</vt:lpstr>
      <vt:lpstr>Cache Optimisation des programmes</vt:lpstr>
      <vt:lpstr>Cache Optimisation des programmes</vt:lpstr>
      <vt:lpstr>Cache Optimisation des programmes</vt:lpstr>
      <vt:lpstr>Cache Optimisation des programmes</vt:lpstr>
      <vt:lpstr>Cache Optimisation des programmes</vt:lpstr>
      <vt:lpstr>Cache Optimisation des programmes</vt:lpstr>
      <vt:lpstr>Cache Optimisation des programmes</vt:lpstr>
      <vt:lpstr>Cache Optimisation des programmes</vt:lpstr>
      <vt:lpstr>Cache Optimisation des programmes</vt:lpstr>
      <vt:lpstr>Cache Optimisation des programmes</vt:lpstr>
      <vt:lpstr>Cache Optimisation des programmes</vt:lpstr>
      <vt:lpstr>Application  jeu de la vie</vt:lpstr>
      <vt:lpstr>Application  jeu de la vie</vt:lpstr>
      <vt:lpstr>Application  jeu de la vie</vt:lpstr>
      <vt:lpstr>Application  jeu de la vie</vt:lpstr>
      <vt:lpstr>Application  jeu de la vie</vt:lpstr>
      <vt:lpstr>Optimisation Cache</vt:lpstr>
      <vt:lpstr>Optimisation Cache</vt:lpstr>
      <vt:lpstr>Optimisation cache </vt:lpstr>
      <vt:lpstr>Historique Pentium</vt:lpstr>
      <vt:lpstr>Historique</vt:lpstr>
      <vt:lpstr>1 cœur du Nehalem</vt:lpstr>
      <vt:lpstr>Pentium vs Nehalem</vt:lpstr>
      <vt:lpstr>Nehalem</vt:lpstr>
      <vt:lpstr>Barcelona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des ordinateurs à mémoire commune</dc:title>
  <dc:creator>Pierre-André Wacrenier</dc:creator>
  <cp:lastModifiedBy>Pierre-André Wacrenier</cp:lastModifiedBy>
  <cp:revision>1</cp:revision>
  <dcterms:created xsi:type="dcterms:W3CDTF">2011-02-09T10:24:34Z</dcterms:created>
  <dcterms:modified xsi:type="dcterms:W3CDTF">2011-02-09T10:25:08Z</dcterms:modified>
</cp:coreProperties>
</file>