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9" r:id="rId59"/>
    <p:sldId id="336" r:id="rId60"/>
    <p:sldId id="332" r:id="rId61"/>
    <p:sldId id="335" r:id="rId62"/>
    <p:sldId id="337" r:id="rId63"/>
    <p:sldId id="339" r:id="rId64"/>
    <p:sldId id="340" r:id="rId65"/>
    <p:sldId id="322" r:id="rId66"/>
    <p:sldId id="323" r:id="rId67"/>
    <p:sldId id="333" r:id="rId68"/>
    <p:sldId id="334" r:id="rId69"/>
    <p:sldId id="321" r:id="rId70"/>
    <p:sldId id="331" r:id="rId71"/>
    <p:sldId id="324" r:id="rId72"/>
    <p:sldId id="326" r:id="rId73"/>
    <p:sldId id="327" r:id="rId74"/>
    <p:sldId id="329" r:id="rId75"/>
    <p:sldId id="320" r:id="rId76"/>
    <p:sldId id="314" r:id="rId77"/>
    <p:sldId id="316" r:id="rId78"/>
    <p:sldId id="317" r:id="rId79"/>
    <p:sldId id="318" r:id="rId8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7" d="100"/>
          <a:sy n="37" d="100"/>
        </p:scale>
        <p:origin x="-120" y="-8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E490B-6944-E746-8037-DF5C6271483D}" type="datetimeFigureOut">
              <a:rPr lang="fr-FR" smtClean="0"/>
              <a:t>09/02/11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B0486-99D6-2F4B-A894-9ACEE9285CE8}" type="slidenum">
              <a:rPr lang="fr-FR" smtClean="0"/>
              <a:t>‹#›</a:t>
            </a:fld>
            <a:endParaRPr lang="fr-FR"/>
          </a:p>
        </p:txBody>
      </p:sp>
    </p:spTree>
    <p:extLst>
      <p:ext uri="{BB962C8B-B14F-4D97-AF65-F5344CB8AC3E}">
        <p14:creationId xmlns:p14="http://schemas.microsoft.com/office/powerpoint/2010/main" val="2018010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780D3B-F217-C441-9D55-656177271B18}" type="slidenum">
              <a:rPr lang="fr-FR" smtClean="0"/>
              <a:t>12</a:t>
            </a:fld>
            <a:endParaRPr lang="fr-FR"/>
          </a:p>
        </p:txBody>
      </p:sp>
    </p:spTree>
    <p:extLst>
      <p:ext uri="{BB962C8B-B14F-4D97-AF65-F5344CB8AC3E}">
        <p14:creationId xmlns:p14="http://schemas.microsoft.com/office/powerpoint/2010/main" val="138292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780D3B-F217-C441-9D55-656177271B18}" type="slidenum">
              <a:rPr lang="fr-FR" smtClean="0"/>
              <a:t>13</a:t>
            </a:fld>
            <a:endParaRPr lang="fr-FR"/>
          </a:p>
        </p:txBody>
      </p:sp>
    </p:spTree>
    <p:extLst>
      <p:ext uri="{BB962C8B-B14F-4D97-AF65-F5344CB8AC3E}">
        <p14:creationId xmlns:p14="http://schemas.microsoft.com/office/powerpoint/2010/main" val="138292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780D3B-F217-C441-9D55-656177271B18}" type="slidenum">
              <a:rPr lang="fr-FR" smtClean="0"/>
              <a:t>14</a:t>
            </a:fld>
            <a:endParaRPr lang="fr-FR"/>
          </a:p>
        </p:txBody>
      </p:sp>
    </p:spTree>
    <p:extLst>
      <p:ext uri="{BB962C8B-B14F-4D97-AF65-F5344CB8AC3E}">
        <p14:creationId xmlns:p14="http://schemas.microsoft.com/office/powerpoint/2010/main" val="138292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9B0486-99D6-2F4B-A894-9ACEE9285CE8}" type="slidenum">
              <a:rPr lang="fr-FR" smtClean="0"/>
              <a:t>69</a:t>
            </a:fld>
            <a:endParaRPr lang="fr-FR"/>
          </a:p>
        </p:txBody>
      </p:sp>
    </p:spTree>
    <p:extLst>
      <p:ext uri="{BB962C8B-B14F-4D97-AF65-F5344CB8AC3E}">
        <p14:creationId xmlns:p14="http://schemas.microsoft.com/office/powerpoint/2010/main" val="190139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1340EE6-745E-AF41-BBD4-2636AB038DCC}"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196670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40EE6-745E-AF41-BBD4-2636AB038DCC}"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190472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40EE6-745E-AF41-BBD4-2636AB038DCC}"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308007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340EE6-745E-AF41-BBD4-2636AB038DCC}"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35545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1340EE6-745E-AF41-BBD4-2636AB038DCC}" type="datetimeFigureOut">
              <a:rPr lang="fr-FR" smtClean="0"/>
              <a:t>09/02/11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206936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1340EE6-745E-AF41-BBD4-2636AB038DCC}" type="datetimeFigureOut">
              <a:rPr lang="fr-FR" smtClean="0"/>
              <a:t>09/02/11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317017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1340EE6-745E-AF41-BBD4-2636AB038DCC}" type="datetimeFigureOut">
              <a:rPr lang="fr-FR" smtClean="0"/>
              <a:t>09/02/11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398462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1340EE6-745E-AF41-BBD4-2636AB038DCC}" type="datetimeFigureOut">
              <a:rPr lang="fr-FR" smtClean="0"/>
              <a:t>09/02/11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3013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340EE6-745E-AF41-BBD4-2636AB038DCC}" type="datetimeFigureOut">
              <a:rPr lang="fr-FR" smtClean="0"/>
              <a:t>09/02/11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367859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340EE6-745E-AF41-BBD4-2636AB038DCC}" type="datetimeFigureOut">
              <a:rPr lang="fr-FR" smtClean="0"/>
              <a:t>09/02/11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93123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1340EE6-745E-AF41-BBD4-2636AB038DCC}" type="datetimeFigureOut">
              <a:rPr lang="fr-FR" smtClean="0"/>
              <a:t>09/02/11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1A6930-EF30-6E48-9826-E7685900B21C}" type="slidenum">
              <a:rPr lang="fr-FR" smtClean="0"/>
              <a:t>‹#›</a:t>
            </a:fld>
            <a:endParaRPr lang="fr-FR"/>
          </a:p>
        </p:txBody>
      </p:sp>
    </p:spTree>
    <p:extLst>
      <p:ext uri="{BB962C8B-B14F-4D97-AF65-F5344CB8AC3E}">
        <p14:creationId xmlns:p14="http://schemas.microsoft.com/office/powerpoint/2010/main" val="3752242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40EE6-745E-AF41-BBD4-2636AB038DCC}" type="datetimeFigureOut">
              <a:rPr lang="fr-FR" smtClean="0"/>
              <a:t>09/02/11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A6930-EF30-6E48-9826-E7685900B21C}" type="slidenum">
              <a:rPr lang="fr-FR" smtClean="0"/>
              <a:t>‹#›</a:t>
            </a:fld>
            <a:endParaRPr lang="fr-FR"/>
          </a:p>
        </p:txBody>
      </p:sp>
    </p:spTree>
    <p:extLst>
      <p:ext uri="{BB962C8B-B14F-4D97-AF65-F5344CB8AC3E}">
        <p14:creationId xmlns:p14="http://schemas.microsoft.com/office/powerpoint/2010/main" val="3817141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 Id="rId3" Type="http://schemas.openxmlformats.org/officeDocument/2006/relationships/image" Target="../media/image21.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Thread </a:t>
            </a:r>
            <a:r>
              <a:rPr lang="fr-FR" dirty="0" err="1" smtClean="0"/>
              <a:t>Level</a:t>
            </a:r>
            <a:r>
              <a:rPr lang="fr-FR" dirty="0" smtClean="0"/>
              <a:t> </a:t>
            </a:r>
            <a:r>
              <a:rPr lang="fr-FR" dirty="0" err="1" smtClean="0"/>
              <a:t>Parallelism</a:t>
            </a:r>
            <a:endParaRPr lang="fr-FR" dirty="0"/>
          </a:p>
        </p:txBody>
      </p:sp>
      <p:sp>
        <p:nvSpPr>
          <p:cNvPr id="3" name="Espace réservé du contenu 2"/>
          <p:cNvSpPr>
            <a:spLocks noGrp="1"/>
          </p:cNvSpPr>
          <p:nvPr>
            <p:ph idx="1"/>
          </p:nvPr>
        </p:nvSpPr>
        <p:spPr/>
        <p:txBody>
          <a:bodyPr>
            <a:normAutofit lnSpcReduction="10000"/>
          </a:bodyPr>
          <a:lstStyle/>
          <a:p>
            <a:r>
              <a:rPr lang="fr-FR" dirty="0" err="1" smtClean="0"/>
              <a:t>OoO</a:t>
            </a:r>
            <a:r>
              <a:rPr lang="fr-FR" dirty="0" smtClean="0"/>
              <a:t> &amp; Cie ne peuvent rien contre les défauts de cache </a:t>
            </a:r>
          </a:p>
          <a:p>
            <a:endParaRPr lang="fr-FR" dirty="0"/>
          </a:p>
          <a:p>
            <a:endParaRPr lang="fr-FR" dirty="0" smtClean="0"/>
          </a:p>
          <a:p>
            <a:endParaRPr lang="fr-FR" dirty="0"/>
          </a:p>
          <a:p>
            <a:endParaRPr lang="fr-FR" dirty="0" smtClean="0"/>
          </a:p>
          <a:p>
            <a:r>
              <a:rPr lang="fr-FR" dirty="0" err="1" smtClean="0"/>
              <a:t>Prefetching</a:t>
            </a:r>
            <a:endParaRPr lang="fr-FR" dirty="0" smtClean="0"/>
          </a:p>
          <a:p>
            <a:r>
              <a:rPr lang="fr-FR" dirty="0" smtClean="0"/>
              <a:t>Multithreading au niveau du pipeline</a:t>
            </a:r>
          </a:p>
          <a:p>
            <a:pPr lvl="1"/>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438066243"/>
              </p:ext>
            </p:extLst>
          </p:nvPr>
        </p:nvGraphicFramePr>
        <p:xfrm>
          <a:off x="1179689" y="2604348"/>
          <a:ext cx="6096000" cy="2123440"/>
        </p:xfrm>
        <a:graphic>
          <a:graphicData uri="http://schemas.openxmlformats.org/drawingml/2006/table">
            <a:tbl>
              <a:tblPr firstRow="1" bandRow="1">
                <a:tableStyleId>{5C22544A-7EE6-4342-B048-85BDC9FD1C3A}</a:tableStyleId>
              </a:tblPr>
              <a:tblGrid>
                <a:gridCol w="903111"/>
                <a:gridCol w="804333"/>
                <a:gridCol w="1481667"/>
                <a:gridCol w="2906889"/>
              </a:tblGrid>
              <a:tr h="370840">
                <a:tc>
                  <a:txBody>
                    <a:bodyPr/>
                    <a:lstStyle/>
                    <a:p>
                      <a:r>
                        <a:rPr lang="fr-FR" dirty="0" smtClean="0"/>
                        <a:t>niveau</a:t>
                      </a:r>
                      <a:endParaRPr lang="fr-FR" dirty="0"/>
                    </a:p>
                  </a:txBody>
                  <a:tcPr/>
                </a:tc>
                <a:tc>
                  <a:txBody>
                    <a:bodyPr/>
                    <a:lstStyle/>
                    <a:p>
                      <a:r>
                        <a:rPr lang="fr-FR" dirty="0" smtClean="0"/>
                        <a:t>temps</a:t>
                      </a:r>
                      <a:endParaRPr lang="fr-FR" dirty="0"/>
                    </a:p>
                  </a:txBody>
                  <a:tcPr/>
                </a:tc>
                <a:tc>
                  <a:txBody>
                    <a:bodyPr/>
                    <a:lstStyle/>
                    <a:p>
                      <a:r>
                        <a:rPr lang="fr-FR" dirty="0" smtClean="0"/>
                        <a:t>cycles 2,5GHz</a:t>
                      </a:r>
                      <a:endParaRPr lang="fr-FR" dirty="0"/>
                    </a:p>
                  </a:txBody>
                  <a:tcPr/>
                </a:tc>
                <a:tc>
                  <a:txBody>
                    <a:bodyPr/>
                    <a:lstStyle/>
                    <a:p>
                      <a:r>
                        <a:rPr lang="fr-FR" dirty="0" smtClean="0"/>
                        <a:t>Exemple (cycles)</a:t>
                      </a:r>
                      <a:endParaRPr lang="fr-FR" dirty="0"/>
                    </a:p>
                  </a:txBody>
                  <a:tcPr/>
                </a:tc>
              </a:tr>
              <a:tr h="370840">
                <a:tc>
                  <a:txBody>
                    <a:bodyPr/>
                    <a:lstStyle/>
                    <a:p>
                      <a:r>
                        <a:rPr lang="fr-FR" dirty="0" smtClean="0"/>
                        <a:t>L1</a:t>
                      </a:r>
                      <a:endParaRPr lang="fr-FR" dirty="0"/>
                    </a:p>
                  </a:txBody>
                  <a:tcPr/>
                </a:tc>
                <a:tc>
                  <a:txBody>
                    <a:bodyPr/>
                    <a:lstStyle/>
                    <a:p>
                      <a:r>
                        <a:rPr lang="fr-FR" baseline="0" dirty="0" smtClean="0"/>
                        <a:t> &lt;1ns</a:t>
                      </a:r>
                      <a:endParaRPr lang="fr-FR" dirty="0"/>
                    </a:p>
                  </a:txBody>
                  <a:tcPr/>
                </a:tc>
                <a:tc>
                  <a:txBody>
                    <a:bodyPr/>
                    <a:lstStyle/>
                    <a:p>
                      <a:r>
                        <a:rPr lang="fr-FR" dirty="0" smtClean="0"/>
                        <a:t>2-4</a:t>
                      </a:r>
                      <a:endParaRPr lang="fr-FR" dirty="0"/>
                    </a:p>
                  </a:txBody>
                  <a:tcPr/>
                </a:tc>
                <a:tc>
                  <a:txBody>
                    <a:bodyPr/>
                    <a:lstStyle/>
                    <a:p>
                      <a:r>
                        <a:rPr lang="fr-FR" dirty="0" err="1" smtClean="0"/>
                        <a:t>Nehalem</a:t>
                      </a:r>
                      <a:r>
                        <a:rPr lang="fr-FR" dirty="0" smtClean="0"/>
                        <a:t> 4</a:t>
                      </a:r>
                      <a:endParaRPr lang="fr-FR" dirty="0"/>
                    </a:p>
                  </a:txBody>
                  <a:tcPr/>
                </a:tc>
              </a:tr>
              <a:tr h="370840">
                <a:tc>
                  <a:txBody>
                    <a:bodyPr/>
                    <a:lstStyle/>
                    <a:p>
                      <a:r>
                        <a:rPr lang="fr-FR" dirty="0" smtClean="0"/>
                        <a:t>L2</a:t>
                      </a:r>
                      <a:endParaRPr lang="fr-FR" dirty="0"/>
                    </a:p>
                  </a:txBody>
                  <a:tcPr/>
                </a:tc>
                <a:tc>
                  <a:txBody>
                    <a:bodyPr/>
                    <a:lstStyle/>
                    <a:p>
                      <a:r>
                        <a:rPr lang="fr-FR" dirty="0" smtClean="0"/>
                        <a:t>2-5ns</a:t>
                      </a:r>
                      <a:endParaRPr lang="fr-FR" dirty="0"/>
                    </a:p>
                  </a:txBody>
                  <a:tcPr/>
                </a:tc>
                <a:tc>
                  <a:txBody>
                    <a:bodyPr/>
                    <a:lstStyle/>
                    <a:p>
                      <a:r>
                        <a:rPr lang="fr-FR" dirty="0" smtClean="0"/>
                        <a:t>8-20</a:t>
                      </a:r>
                      <a:endParaRPr lang="fr-FR" dirty="0"/>
                    </a:p>
                  </a:txBody>
                  <a:tcPr/>
                </a:tc>
                <a:tc>
                  <a:txBody>
                    <a:bodyPr/>
                    <a:lstStyle/>
                    <a:p>
                      <a:r>
                        <a:rPr lang="fr-FR" dirty="0" err="1" smtClean="0"/>
                        <a:t>Nehalem</a:t>
                      </a:r>
                      <a:r>
                        <a:rPr lang="fr-FR" dirty="0" smtClean="0"/>
                        <a:t> 10, </a:t>
                      </a:r>
                      <a:r>
                        <a:rPr lang="fr-FR" dirty="0" err="1" smtClean="0"/>
                        <a:t>Opteron</a:t>
                      </a:r>
                      <a:r>
                        <a:rPr lang="fr-FR" dirty="0" smtClean="0"/>
                        <a:t> 7,</a:t>
                      </a:r>
                    </a:p>
                    <a:p>
                      <a:r>
                        <a:rPr lang="fr-FR" dirty="0" smtClean="0"/>
                        <a:t>PIV 22, Core-2 14</a:t>
                      </a:r>
                      <a:endParaRPr lang="fr-FR" dirty="0"/>
                    </a:p>
                  </a:txBody>
                  <a:tcPr/>
                </a:tc>
              </a:tr>
              <a:tr h="370840">
                <a:tc>
                  <a:txBody>
                    <a:bodyPr/>
                    <a:lstStyle/>
                    <a:p>
                      <a:r>
                        <a:rPr lang="fr-FR" dirty="0" smtClean="0"/>
                        <a:t>L3</a:t>
                      </a:r>
                      <a:endParaRPr lang="fr-FR" dirty="0"/>
                    </a:p>
                  </a:txBody>
                  <a:tcPr/>
                </a:tc>
                <a:tc>
                  <a:txBody>
                    <a:bodyPr/>
                    <a:lstStyle/>
                    <a:p>
                      <a:r>
                        <a:rPr lang="fr-FR" dirty="0" smtClean="0"/>
                        <a:t>10ns</a:t>
                      </a:r>
                      <a:endParaRPr lang="fr-FR" dirty="0"/>
                    </a:p>
                  </a:txBody>
                  <a:tcPr/>
                </a:tc>
                <a:tc>
                  <a:txBody>
                    <a:bodyPr/>
                    <a:lstStyle/>
                    <a:p>
                      <a:r>
                        <a:rPr lang="fr-FR" dirty="0" smtClean="0"/>
                        <a:t>40</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Nehalem</a:t>
                      </a:r>
                      <a:r>
                        <a:rPr lang="fr-FR" dirty="0" smtClean="0"/>
                        <a:t> 40</a:t>
                      </a:r>
                    </a:p>
                  </a:txBody>
                  <a:tcPr/>
                </a:tc>
              </a:tr>
              <a:tr h="370840">
                <a:tc>
                  <a:txBody>
                    <a:bodyPr/>
                    <a:lstStyle/>
                    <a:p>
                      <a:r>
                        <a:rPr lang="fr-FR" dirty="0" err="1" smtClean="0"/>
                        <a:t>Mem</a:t>
                      </a:r>
                      <a:endParaRPr lang="fr-FR" dirty="0"/>
                    </a:p>
                  </a:txBody>
                  <a:tcPr/>
                </a:tc>
                <a:tc>
                  <a:txBody>
                    <a:bodyPr/>
                    <a:lstStyle/>
                    <a:p>
                      <a:r>
                        <a:rPr lang="fr-FR" dirty="0" smtClean="0"/>
                        <a:t>60ns</a:t>
                      </a:r>
                      <a:endParaRPr lang="fr-FR" dirty="0"/>
                    </a:p>
                  </a:txBody>
                  <a:tcPr/>
                </a:tc>
                <a:tc>
                  <a:txBody>
                    <a:bodyPr/>
                    <a:lstStyle/>
                    <a:p>
                      <a:r>
                        <a:rPr lang="fr-FR" dirty="0" smtClean="0"/>
                        <a:t>240</a:t>
                      </a:r>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4515283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SMP </a:t>
            </a:r>
            <a:endParaRPr lang="fr-FR" dirty="0"/>
          </a:p>
        </p:txBody>
      </p:sp>
      <p:sp>
        <p:nvSpPr>
          <p:cNvPr id="3" name="Espace réservé du contenu 2"/>
          <p:cNvSpPr>
            <a:spLocks noGrp="1"/>
          </p:cNvSpPr>
          <p:nvPr>
            <p:ph idx="1"/>
          </p:nvPr>
        </p:nvSpPr>
        <p:spPr/>
        <p:txBody>
          <a:bodyPr/>
          <a:lstStyle/>
          <a:p>
            <a:r>
              <a:rPr lang="fr-FR" dirty="0" err="1" smtClean="0"/>
              <a:t>Graup</a:t>
            </a:r>
            <a:r>
              <a:rPr lang="fr-FR" dirty="0" smtClean="0"/>
              <a:t> : le cache L2 est devant </a:t>
            </a:r>
            <a:r>
              <a:rPr lang="fr-FR" dirty="0"/>
              <a:t>la mémoire</a:t>
            </a:r>
          </a:p>
        </p:txBody>
      </p:sp>
      <p:pic>
        <p:nvPicPr>
          <p:cNvPr id="4" name="Image 3"/>
          <p:cNvPicPr/>
          <p:nvPr/>
        </p:nvPicPr>
        <p:blipFill rotWithShape="1">
          <a:blip r:embed="rId2" cstate="screen">
            <a:extLst>
              <a:ext uri="{28A0092B-C50C-407E-A947-70E740481C1C}">
                <a14:useLocalDpi xmlns:a14="http://schemas.microsoft.com/office/drawing/2010/main"/>
              </a:ext>
            </a:extLst>
          </a:blip>
          <a:srcRect/>
          <a:stretch/>
        </p:blipFill>
        <p:spPr bwMode="auto">
          <a:xfrm>
            <a:off x="258925" y="2253010"/>
            <a:ext cx="4069839" cy="3591140"/>
          </a:xfrm>
          <a:prstGeom prst="rect">
            <a:avLst/>
          </a:prstGeom>
          <a:noFill/>
          <a:ln w="9525">
            <a:noFill/>
            <a:miter lim="800000"/>
            <a:headEnd/>
            <a:tailEnd/>
          </a:ln>
        </p:spPr>
      </p:pic>
      <p:pic>
        <p:nvPicPr>
          <p:cNvPr id="5" name="Image 4"/>
          <p:cNvPicPr/>
          <p:nvPr/>
        </p:nvPicPr>
        <p:blipFill rotWithShape="1">
          <a:blip r:embed="rId3" cstate="screen">
            <a:extLst>
              <a:ext uri="{28A0092B-C50C-407E-A947-70E740481C1C}">
                <a14:useLocalDpi xmlns:a14="http://schemas.microsoft.com/office/drawing/2010/main"/>
              </a:ext>
            </a:extLst>
          </a:blip>
          <a:srcRect/>
          <a:stretch/>
        </p:blipFill>
        <p:spPr bwMode="auto">
          <a:xfrm>
            <a:off x="4890298" y="2143765"/>
            <a:ext cx="3796502" cy="3700385"/>
          </a:xfrm>
          <a:prstGeom prst="rect">
            <a:avLst/>
          </a:prstGeom>
          <a:noFill/>
          <a:ln w="9525">
            <a:noFill/>
            <a:miter lim="800000"/>
            <a:headEnd/>
            <a:tailEnd/>
          </a:ln>
        </p:spPr>
      </p:pic>
    </p:spTree>
    <p:extLst>
      <p:ext uri="{BB962C8B-B14F-4D97-AF65-F5344CB8AC3E}">
        <p14:creationId xmlns:p14="http://schemas.microsoft.com/office/powerpoint/2010/main" val="129872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SMP</a:t>
            </a:r>
            <a:br>
              <a:rPr lang="fr-FR" dirty="0" smtClean="0"/>
            </a:br>
            <a:r>
              <a:rPr lang="fr-FR" dirty="0" smtClean="0"/>
              <a:t>synchronisation de la mémoire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Une même donnée peut être à la fois :</a:t>
            </a:r>
          </a:p>
          <a:p>
            <a:pPr lvl="1"/>
            <a:r>
              <a:rPr lang="fr-FR" dirty="0" smtClean="0"/>
              <a:t>En mémoire,</a:t>
            </a:r>
          </a:p>
          <a:p>
            <a:pPr lvl="1"/>
            <a:r>
              <a:rPr lang="fr-FR" dirty="0" smtClean="0"/>
              <a:t>Dans un cache, dans des caches,</a:t>
            </a:r>
          </a:p>
          <a:p>
            <a:pPr lvl="1"/>
            <a:r>
              <a:rPr lang="fr-FR" dirty="0" smtClean="0"/>
              <a:t>Dans un registre, dans des registres,</a:t>
            </a:r>
          </a:p>
          <a:p>
            <a:r>
              <a:rPr lang="fr-FR" dirty="0" smtClean="0"/>
              <a:t>Quelle est la bonne version ?</a:t>
            </a:r>
          </a:p>
          <a:p>
            <a:pPr lvl="1"/>
            <a:r>
              <a:rPr lang="fr-FR" dirty="0" smtClean="0"/>
              <a:t>Faire en sorte qu’il n’y ait qu’une version</a:t>
            </a:r>
          </a:p>
          <a:p>
            <a:pPr lvl="2"/>
            <a:r>
              <a:rPr lang="fr-FR" dirty="0" smtClean="0"/>
              <a:t>Seulement aux yeux du programmeur</a:t>
            </a:r>
          </a:p>
          <a:p>
            <a:pPr lvl="2"/>
            <a:r>
              <a:rPr lang="fr-FR" dirty="0"/>
              <a:t>Donner au programmeur la même vision de la mémoire que sur une machine monoprocesseur programmée à l’aide de threads (exécutés en séquence)</a:t>
            </a:r>
            <a:r>
              <a:rPr lang="fr-FR" dirty="0" smtClean="0"/>
              <a:t>.</a:t>
            </a:r>
            <a:endParaRPr lang="fr-FR" dirty="0"/>
          </a:p>
        </p:txBody>
      </p:sp>
    </p:spTree>
    <p:extLst>
      <p:ext uri="{BB962C8B-B14F-4D97-AF65-F5344CB8AC3E}">
        <p14:creationId xmlns:p14="http://schemas.microsoft.com/office/powerpoint/2010/main" val="63563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SMP</a:t>
            </a:r>
            <a:br>
              <a:rPr lang="fr-FR" dirty="0" smtClean="0"/>
            </a:br>
            <a:r>
              <a:rPr lang="fr-FR" dirty="0" smtClean="0"/>
              <a:t>synchronisation de la mémoire</a:t>
            </a:r>
            <a:endParaRPr lang="fr-FR" dirty="0"/>
          </a:p>
        </p:txBody>
      </p:sp>
      <p:sp>
        <p:nvSpPr>
          <p:cNvPr id="3" name="Espace réservé du contenu 2"/>
          <p:cNvSpPr>
            <a:spLocks noGrp="1"/>
          </p:cNvSpPr>
          <p:nvPr>
            <p:ph idx="1"/>
          </p:nvPr>
        </p:nvSpPr>
        <p:spPr/>
        <p:txBody>
          <a:bodyPr>
            <a:normAutofit fontScale="85000" lnSpcReduction="10000"/>
          </a:bodyPr>
          <a:lstStyle/>
          <a:p>
            <a:pPr>
              <a:buFont typeface="Wingdings" charset="0"/>
              <a:buChar char="à"/>
            </a:pPr>
            <a:r>
              <a:rPr lang="fr-FR" dirty="0" smtClean="0">
                <a:sym typeface="Wingdings"/>
              </a:rPr>
              <a:t> </a:t>
            </a:r>
            <a:r>
              <a:rPr lang="fr-FR" dirty="0" smtClean="0"/>
              <a:t>Consistance </a:t>
            </a:r>
            <a:r>
              <a:rPr lang="fr-FR" dirty="0"/>
              <a:t>séquentielle (</a:t>
            </a:r>
            <a:r>
              <a:rPr lang="fr-FR" dirty="0" err="1"/>
              <a:t>Lamport</a:t>
            </a:r>
            <a:r>
              <a:rPr lang="fr-FR" dirty="0"/>
              <a:t> 1979),  Sémantique de l'entrelacement </a:t>
            </a:r>
            <a:r>
              <a:rPr lang="fr-FR" dirty="0" smtClean="0"/>
              <a:t>:</a:t>
            </a:r>
            <a:endParaRPr lang="fr-FR" i="1" dirty="0"/>
          </a:p>
          <a:p>
            <a:pPr marL="0" indent="0">
              <a:buNone/>
            </a:pPr>
            <a:r>
              <a:rPr lang="fr-FR" i="1" dirty="0" smtClean="0"/>
              <a:t>«</a:t>
            </a:r>
            <a:r>
              <a:rPr lang="fr-FR" i="1" dirty="0"/>
              <a:t> </a:t>
            </a:r>
            <a:r>
              <a:rPr lang="fr-FR" sz="2600" i="1" dirty="0"/>
              <a:t>Un multiprocesseur est séquentiellement consistant si toute exécution résulte d'un entrelacement des séquences d'instructions exécutées par les processeurs et qui préserve chacune des séquences. En particulier tous les processeurs voient les écritures dans le même ordre. »</a:t>
            </a:r>
            <a:endParaRPr lang="fr-FR" sz="2600" dirty="0"/>
          </a:p>
          <a:p>
            <a:r>
              <a:rPr lang="fr-FR" dirty="0" smtClean="0"/>
              <a:t>Exemple : au départ  </a:t>
            </a:r>
            <a:r>
              <a:rPr lang="fr-FR" sz="2600" dirty="0" smtClean="0"/>
              <a:t>{ </a:t>
            </a:r>
            <a:r>
              <a:rPr lang="fr-FR" sz="2600" dirty="0"/>
              <a:t>x </a:t>
            </a:r>
            <a:r>
              <a:rPr lang="fr-FR" sz="2600" dirty="0" smtClean="0"/>
              <a:t>= 0, y = 0} </a:t>
            </a:r>
            <a:r>
              <a:rPr lang="fr-FR" dirty="0" smtClean="0"/>
              <a:t>on lance 2 threads :</a:t>
            </a:r>
          </a:p>
          <a:p>
            <a:pPr marL="857250" lvl="2" indent="0">
              <a:buNone/>
            </a:pPr>
            <a:r>
              <a:rPr lang="fr-FR" dirty="0" smtClean="0"/>
              <a:t>T1    { x </a:t>
            </a:r>
            <a:r>
              <a:rPr lang="fr-FR" dirty="0"/>
              <a:t>= </a:t>
            </a:r>
            <a:r>
              <a:rPr lang="fr-FR" dirty="0" smtClean="0"/>
              <a:t>1 ;</a:t>
            </a:r>
            <a:r>
              <a:rPr lang="fr-FR" dirty="0"/>
              <a:t>	</a:t>
            </a:r>
            <a:r>
              <a:rPr lang="fr-FR" dirty="0" err="1" smtClean="0"/>
              <a:t>print</a:t>
            </a:r>
            <a:r>
              <a:rPr lang="fr-FR" dirty="0" smtClean="0"/>
              <a:t> y }      </a:t>
            </a:r>
            <a:endParaRPr lang="fr-FR" dirty="0"/>
          </a:p>
          <a:p>
            <a:pPr marL="857250" lvl="2" indent="0">
              <a:buNone/>
            </a:pPr>
            <a:r>
              <a:rPr lang="fr-FR" dirty="0" smtClean="0"/>
              <a:t>T2     { y </a:t>
            </a:r>
            <a:r>
              <a:rPr lang="fr-FR" dirty="0"/>
              <a:t>= </a:t>
            </a:r>
            <a:r>
              <a:rPr lang="fr-FR" dirty="0" smtClean="0"/>
              <a:t>1; </a:t>
            </a:r>
            <a:r>
              <a:rPr lang="fr-FR" dirty="0" err="1" smtClean="0"/>
              <a:t>print</a:t>
            </a:r>
            <a:r>
              <a:rPr lang="fr-FR" dirty="0" smtClean="0"/>
              <a:t> x }</a:t>
            </a:r>
          </a:p>
          <a:p>
            <a:pPr marL="857250" lvl="2" indent="0">
              <a:buNone/>
            </a:pPr>
            <a:endParaRPr lang="fr-FR" dirty="0" smtClean="0"/>
          </a:p>
          <a:p>
            <a:pPr marL="457200" lvl="1" indent="0">
              <a:buNone/>
            </a:pPr>
            <a:r>
              <a:rPr lang="fr-FR" dirty="0" smtClean="0"/>
              <a:t>On ne devrait pas voir 0 0.</a:t>
            </a:r>
            <a:endParaRPr lang="fr-FR" dirty="0"/>
          </a:p>
        </p:txBody>
      </p:sp>
    </p:spTree>
    <p:extLst>
      <p:ext uri="{BB962C8B-B14F-4D97-AF65-F5344CB8AC3E}">
        <p14:creationId xmlns:p14="http://schemas.microsoft.com/office/powerpoint/2010/main" val="158746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SMP</a:t>
            </a:r>
            <a:br>
              <a:rPr lang="fr-FR" dirty="0" smtClean="0"/>
            </a:br>
            <a:r>
              <a:rPr lang="fr-FR" dirty="0" smtClean="0"/>
              <a:t>synchronisation de la mémoire</a:t>
            </a:r>
            <a:endParaRPr lang="fr-FR" dirty="0"/>
          </a:p>
        </p:txBody>
      </p:sp>
      <p:sp>
        <p:nvSpPr>
          <p:cNvPr id="3" name="Espace réservé du contenu 2"/>
          <p:cNvSpPr>
            <a:spLocks noGrp="1"/>
          </p:cNvSpPr>
          <p:nvPr>
            <p:ph idx="1"/>
          </p:nvPr>
        </p:nvSpPr>
        <p:spPr/>
        <p:txBody>
          <a:bodyPr>
            <a:normAutofit fontScale="85000" lnSpcReduction="10000"/>
          </a:bodyPr>
          <a:lstStyle/>
          <a:p>
            <a:pPr>
              <a:buFont typeface="Wingdings" charset="0"/>
              <a:buChar char="à"/>
            </a:pPr>
            <a:r>
              <a:rPr lang="fr-FR" dirty="0" smtClean="0">
                <a:sym typeface="Wingdings"/>
              </a:rPr>
              <a:t> </a:t>
            </a:r>
            <a:r>
              <a:rPr lang="fr-FR" dirty="0" smtClean="0"/>
              <a:t>Consistance </a:t>
            </a:r>
            <a:r>
              <a:rPr lang="fr-FR" dirty="0"/>
              <a:t>séquentielle (</a:t>
            </a:r>
            <a:r>
              <a:rPr lang="fr-FR" dirty="0" err="1"/>
              <a:t>Lamport</a:t>
            </a:r>
            <a:r>
              <a:rPr lang="fr-FR" dirty="0"/>
              <a:t> 1979),  Sémantique de l'entrelacement </a:t>
            </a:r>
            <a:r>
              <a:rPr lang="fr-FR" dirty="0" smtClean="0"/>
              <a:t>:</a:t>
            </a:r>
            <a:endParaRPr lang="fr-FR" i="1" dirty="0"/>
          </a:p>
          <a:p>
            <a:pPr marL="0" indent="0">
              <a:buNone/>
            </a:pPr>
            <a:r>
              <a:rPr lang="fr-FR" i="1" dirty="0" smtClean="0"/>
              <a:t>«</a:t>
            </a:r>
            <a:r>
              <a:rPr lang="fr-FR" i="1" dirty="0"/>
              <a:t> </a:t>
            </a:r>
            <a:r>
              <a:rPr lang="fr-FR" sz="2600" i="1" dirty="0"/>
              <a:t>Un multiprocesseur est séquentiellement consistant si toute exécution résulte d'un entrelacement des séquences d'instructions exécutées par les processeurs et qui préserve chacune des séquences. En particulier tous les processeurs voient les écritures dans le même ordre. »</a:t>
            </a:r>
            <a:endParaRPr lang="fr-FR" sz="2600" dirty="0"/>
          </a:p>
          <a:p>
            <a:r>
              <a:rPr lang="fr-FR" dirty="0" smtClean="0"/>
              <a:t>Exemple : au départ  </a:t>
            </a:r>
            <a:r>
              <a:rPr lang="fr-FR" sz="2600" dirty="0" smtClean="0"/>
              <a:t>{ </a:t>
            </a:r>
            <a:r>
              <a:rPr lang="fr-FR" sz="2600" dirty="0"/>
              <a:t>x </a:t>
            </a:r>
            <a:r>
              <a:rPr lang="fr-FR" sz="2600" dirty="0" smtClean="0"/>
              <a:t>= 0, y = 0} </a:t>
            </a:r>
            <a:r>
              <a:rPr lang="fr-FR" dirty="0" smtClean="0"/>
              <a:t>on lance 2 threads : </a:t>
            </a:r>
          </a:p>
          <a:p>
            <a:pPr marL="857250" lvl="2" indent="0">
              <a:buNone/>
            </a:pPr>
            <a:r>
              <a:rPr lang="fr-FR" dirty="0" smtClean="0"/>
              <a:t>T1    { x </a:t>
            </a:r>
            <a:r>
              <a:rPr lang="fr-FR" dirty="0"/>
              <a:t>= </a:t>
            </a:r>
            <a:r>
              <a:rPr lang="fr-FR" dirty="0" smtClean="0"/>
              <a:t>1 ;</a:t>
            </a:r>
            <a:r>
              <a:rPr lang="fr-FR" dirty="0"/>
              <a:t>	</a:t>
            </a:r>
            <a:r>
              <a:rPr lang="fr-FR" dirty="0" err="1" smtClean="0"/>
              <a:t>print</a:t>
            </a:r>
            <a:r>
              <a:rPr lang="fr-FR" dirty="0" smtClean="0"/>
              <a:t> y }      </a:t>
            </a:r>
            <a:endParaRPr lang="fr-FR" dirty="0"/>
          </a:p>
          <a:p>
            <a:pPr marL="857250" lvl="2" indent="0">
              <a:buNone/>
            </a:pPr>
            <a:r>
              <a:rPr lang="fr-FR" dirty="0" smtClean="0"/>
              <a:t>T2     { y </a:t>
            </a:r>
            <a:r>
              <a:rPr lang="fr-FR" dirty="0"/>
              <a:t>= </a:t>
            </a:r>
            <a:r>
              <a:rPr lang="fr-FR" dirty="0" smtClean="0"/>
              <a:t>1; </a:t>
            </a:r>
            <a:r>
              <a:rPr lang="fr-FR" dirty="0" err="1" smtClean="0"/>
              <a:t>print</a:t>
            </a:r>
            <a:r>
              <a:rPr lang="fr-FR" dirty="0" smtClean="0"/>
              <a:t> x }</a:t>
            </a:r>
          </a:p>
          <a:p>
            <a:pPr marL="857250" lvl="2" indent="0">
              <a:buNone/>
            </a:pPr>
            <a:endParaRPr lang="fr-FR" dirty="0" smtClean="0"/>
          </a:p>
          <a:p>
            <a:pPr marL="457200" lvl="1" indent="0">
              <a:buNone/>
            </a:pPr>
            <a:r>
              <a:rPr lang="fr-FR" dirty="0" smtClean="0"/>
              <a:t>On ne devrait pas voir 0 0. </a:t>
            </a:r>
            <a:endParaRPr lang="fr-FR" dirty="0"/>
          </a:p>
        </p:txBody>
      </p:sp>
      <p:sp>
        <p:nvSpPr>
          <p:cNvPr id="4" name="Explosion 1 3"/>
          <p:cNvSpPr/>
          <p:nvPr/>
        </p:nvSpPr>
        <p:spPr>
          <a:xfrm>
            <a:off x="4902290" y="4683512"/>
            <a:ext cx="2935912" cy="180240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Compilateur + </a:t>
            </a:r>
          </a:p>
          <a:p>
            <a:pPr algn="ctr"/>
            <a:r>
              <a:rPr lang="fr-FR" dirty="0" err="1" smtClean="0"/>
              <a:t>OoO</a:t>
            </a:r>
            <a:endParaRPr lang="fr-FR" dirty="0"/>
          </a:p>
        </p:txBody>
      </p:sp>
    </p:spTree>
    <p:extLst>
      <p:ext uri="{BB962C8B-B14F-4D97-AF65-F5344CB8AC3E}">
        <p14:creationId xmlns:p14="http://schemas.microsoft.com/office/powerpoint/2010/main" val="86102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SMP</a:t>
            </a:r>
            <a:br>
              <a:rPr lang="fr-FR" dirty="0" smtClean="0"/>
            </a:br>
            <a:r>
              <a:rPr lang="fr-FR" dirty="0" smtClean="0"/>
              <a:t>synchronisation de la mémoire</a:t>
            </a:r>
            <a:endParaRPr lang="fr-FR" dirty="0"/>
          </a:p>
        </p:txBody>
      </p:sp>
      <p:sp>
        <p:nvSpPr>
          <p:cNvPr id="3" name="Espace réservé du contenu 2"/>
          <p:cNvSpPr>
            <a:spLocks noGrp="1"/>
          </p:cNvSpPr>
          <p:nvPr>
            <p:ph idx="1"/>
          </p:nvPr>
        </p:nvSpPr>
        <p:spPr/>
        <p:txBody>
          <a:bodyPr>
            <a:normAutofit fontScale="85000" lnSpcReduction="10000"/>
          </a:bodyPr>
          <a:lstStyle/>
          <a:p>
            <a:pPr>
              <a:buFont typeface="Wingdings" charset="0"/>
              <a:buChar char="à"/>
            </a:pPr>
            <a:r>
              <a:rPr lang="fr-FR" dirty="0" smtClean="0">
                <a:sym typeface="Wingdings"/>
              </a:rPr>
              <a:t> </a:t>
            </a:r>
            <a:r>
              <a:rPr lang="fr-FR" dirty="0" smtClean="0"/>
              <a:t>Consistance </a:t>
            </a:r>
            <a:r>
              <a:rPr lang="fr-FR" dirty="0"/>
              <a:t>séquentielle (</a:t>
            </a:r>
            <a:r>
              <a:rPr lang="fr-FR" dirty="0" err="1"/>
              <a:t>Lamport</a:t>
            </a:r>
            <a:r>
              <a:rPr lang="fr-FR" dirty="0"/>
              <a:t> 1979),  Sémantique de l'entrelacement </a:t>
            </a:r>
            <a:r>
              <a:rPr lang="fr-FR" dirty="0" smtClean="0"/>
              <a:t>:</a:t>
            </a:r>
            <a:endParaRPr lang="fr-FR" i="1" dirty="0"/>
          </a:p>
          <a:p>
            <a:pPr marL="0" indent="0">
              <a:buNone/>
            </a:pPr>
            <a:r>
              <a:rPr lang="fr-FR" i="1" dirty="0" smtClean="0"/>
              <a:t>«</a:t>
            </a:r>
            <a:r>
              <a:rPr lang="fr-FR" i="1" dirty="0"/>
              <a:t> </a:t>
            </a:r>
            <a:r>
              <a:rPr lang="fr-FR" sz="2600" i="1" dirty="0"/>
              <a:t>Un multiprocesseur est séquentiellement consistant si toute exécution résulte d'un entrelacement des séquences d'instructions exécutées par les processeurs et qui préserve chacune des séquences. En particulier tous les processeurs voient les écritures dans le même ordre. »</a:t>
            </a:r>
            <a:endParaRPr lang="fr-FR" sz="2600" dirty="0"/>
          </a:p>
          <a:p>
            <a:r>
              <a:rPr lang="fr-FR" dirty="0" smtClean="0"/>
              <a:t>Exemple : au départ  </a:t>
            </a:r>
            <a:r>
              <a:rPr lang="fr-FR" sz="2600" dirty="0" smtClean="0"/>
              <a:t>{ </a:t>
            </a:r>
            <a:r>
              <a:rPr lang="fr-FR" sz="2600" dirty="0"/>
              <a:t>x </a:t>
            </a:r>
            <a:r>
              <a:rPr lang="fr-FR" sz="2600" dirty="0" smtClean="0"/>
              <a:t>= 0, y = 0} </a:t>
            </a:r>
            <a:r>
              <a:rPr lang="fr-FR" dirty="0" smtClean="0"/>
              <a:t>on lance 2 threads : </a:t>
            </a:r>
          </a:p>
          <a:p>
            <a:pPr marL="857250" lvl="2" indent="0">
              <a:buNone/>
            </a:pPr>
            <a:r>
              <a:rPr lang="fr-FR" dirty="0" smtClean="0"/>
              <a:t>T1    { x </a:t>
            </a:r>
            <a:r>
              <a:rPr lang="fr-FR" dirty="0"/>
              <a:t>= </a:t>
            </a:r>
            <a:r>
              <a:rPr lang="fr-FR" dirty="0" smtClean="0"/>
              <a:t>1 ;</a:t>
            </a:r>
            <a:r>
              <a:rPr lang="fr-FR" dirty="0"/>
              <a:t>	</a:t>
            </a:r>
            <a:r>
              <a:rPr lang="fr-FR" dirty="0" err="1" smtClean="0"/>
              <a:t>print</a:t>
            </a:r>
            <a:r>
              <a:rPr lang="fr-FR" dirty="0" smtClean="0"/>
              <a:t> y }      </a:t>
            </a:r>
            <a:endParaRPr lang="fr-FR" dirty="0"/>
          </a:p>
          <a:p>
            <a:pPr marL="857250" lvl="2" indent="0">
              <a:buNone/>
            </a:pPr>
            <a:r>
              <a:rPr lang="fr-FR" dirty="0" smtClean="0"/>
              <a:t>T2     { y </a:t>
            </a:r>
            <a:r>
              <a:rPr lang="fr-FR" dirty="0"/>
              <a:t>= </a:t>
            </a:r>
            <a:r>
              <a:rPr lang="fr-FR" dirty="0" smtClean="0"/>
              <a:t>1; </a:t>
            </a:r>
            <a:r>
              <a:rPr lang="fr-FR" dirty="0" err="1" smtClean="0"/>
              <a:t>print</a:t>
            </a:r>
            <a:r>
              <a:rPr lang="fr-FR" dirty="0" smtClean="0"/>
              <a:t> x }</a:t>
            </a:r>
          </a:p>
          <a:p>
            <a:pPr marL="857250" lvl="2" indent="0">
              <a:buNone/>
            </a:pPr>
            <a:endParaRPr lang="fr-FR" dirty="0" smtClean="0"/>
          </a:p>
          <a:p>
            <a:pPr marL="457200" lvl="1" indent="0">
              <a:buNone/>
            </a:pPr>
            <a:r>
              <a:rPr lang="fr-FR" dirty="0" smtClean="0"/>
              <a:t>On ne devrait pas voir 0 0. </a:t>
            </a:r>
            <a:endParaRPr lang="fr-FR" dirty="0"/>
          </a:p>
        </p:txBody>
      </p:sp>
      <p:sp>
        <p:nvSpPr>
          <p:cNvPr id="4" name="Explosion 1 3"/>
          <p:cNvSpPr/>
          <p:nvPr/>
        </p:nvSpPr>
        <p:spPr>
          <a:xfrm>
            <a:off x="4724769" y="4437730"/>
            <a:ext cx="3331919" cy="219838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Barrières</a:t>
            </a:r>
          </a:p>
          <a:p>
            <a:pPr algn="ctr"/>
            <a:r>
              <a:rPr lang="fr-FR" dirty="0" smtClean="0"/>
              <a:t>Mémoires</a:t>
            </a:r>
          </a:p>
        </p:txBody>
      </p:sp>
    </p:spTree>
    <p:extLst>
      <p:ext uri="{BB962C8B-B14F-4D97-AF65-F5344CB8AC3E}">
        <p14:creationId xmlns:p14="http://schemas.microsoft.com/office/powerpoint/2010/main" val="337600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528616" y="2042669"/>
            <a:ext cx="2518638" cy="369332"/>
          </a:xfrm>
          <a:prstGeom prst="rect">
            <a:avLst/>
          </a:prstGeom>
          <a:noFill/>
        </p:spPr>
        <p:txBody>
          <a:bodyPr wrap="none" rtlCol="0">
            <a:spAutoFit/>
          </a:bodyPr>
          <a:lstStyle/>
          <a:p>
            <a:r>
              <a:rPr lang="fr-FR" dirty="0" smtClean="0"/>
              <a:t>Mémoire cache à 1 octet</a:t>
            </a:r>
            <a:endParaRPr lang="fr-FR" dirty="0"/>
          </a:p>
        </p:txBody>
      </p:sp>
    </p:spTree>
    <p:extLst>
      <p:ext uri="{BB962C8B-B14F-4D97-AF65-F5344CB8AC3E}">
        <p14:creationId xmlns:p14="http://schemas.microsoft.com/office/powerpoint/2010/main" val="240189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477377" cy="369332"/>
          </a:xfrm>
          <a:prstGeom prst="rect">
            <a:avLst/>
          </a:prstGeom>
          <a:noFill/>
        </p:spPr>
        <p:txBody>
          <a:bodyPr wrap="none" rtlCol="0">
            <a:spAutoFit/>
          </a:bodyPr>
          <a:lstStyle/>
          <a:p>
            <a:r>
              <a:rPr lang="fr-FR" dirty="0" smtClean="0"/>
              <a:t>A ?</a:t>
            </a:r>
            <a:endParaRPr lang="fr-FR" dirty="0"/>
          </a:p>
        </p:txBody>
      </p:sp>
    </p:spTree>
    <p:extLst>
      <p:ext uri="{BB962C8B-B14F-4D97-AF65-F5344CB8AC3E}">
        <p14:creationId xmlns:p14="http://schemas.microsoft.com/office/powerpoint/2010/main" val="369317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477377" cy="369332"/>
          </a:xfrm>
          <a:prstGeom prst="rect">
            <a:avLst/>
          </a:prstGeom>
          <a:noFill/>
        </p:spPr>
        <p:txBody>
          <a:bodyPr wrap="none" rtlCol="0">
            <a:spAutoFit/>
          </a:bodyPr>
          <a:lstStyle/>
          <a:p>
            <a:r>
              <a:rPr lang="fr-FR" dirty="0" smtClean="0"/>
              <a:t>A ?</a:t>
            </a:r>
            <a:endParaRPr lang="fr-FR" dirty="0"/>
          </a:p>
        </p:txBody>
      </p:sp>
      <p:sp>
        <p:nvSpPr>
          <p:cNvPr id="11" name="ZoneTexte 10"/>
          <p:cNvSpPr txBox="1"/>
          <p:nvPr/>
        </p:nvSpPr>
        <p:spPr>
          <a:xfrm>
            <a:off x="4304670" y="4391982"/>
            <a:ext cx="477377" cy="369332"/>
          </a:xfrm>
          <a:prstGeom prst="rect">
            <a:avLst/>
          </a:prstGeom>
          <a:noFill/>
        </p:spPr>
        <p:txBody>
          <a:bodyPr wrap="none" rtlCol="0">
            <a:spAutoFit/>
          </a:bodyPr>
          <a:lstStyle/>
          <a:p>
            <a:r>
              <a:rPr lang="fr-FR" dirty="0" smtClean="0"/>
              <a:t>A ?</a:t>
            </a:r>
            <a:endParaRPr lang="fr-FR" dirty="0"/>
          </a:p>
        </p:txBody>
      </p:sp>
    </p:spTree>
    <p:extLst>
      <p:ext uri="{BB962C8B-B14F-4D97-AF65-F5344CB8AC3E}">
        <p14:creationId xmlns:p14="http://schemas.microsoft.com/office/powerpoint/2010/main" val="363487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477377" cy="369332"/>
          </a:xfrm>
          <a:prstGeom prst="rect">
            <a:avLst/>
          </a:prstGeom>
          <a:noFill/>
        </p:spPr>
        <p:txBody>
          <a:bodyPr wrap="none" rtlCol="0">
            <a:spAutoFit/>
          </a:bodyPr>
          <a:lstStyle/>
          <a:p>
            <a:r>
              <a:rPr lang="fr-FR" dirty="0" smtClean="0"/>
              <a:t>A ?</a:t>
            </a:r>
            <a:endParaRPr lang="fr-FR" dirty="0"/>
          </a:p>
        </p:txBody>
      </p:sp>
      <p:sp>
        <p:nvSpPr>
          <p:cNvPr id="11" name="ZoneTexte 10"/>
          <p:cNvSpPr txBox="1"/>
          <p:nvPr/>
        </p:nvSpPr>
        <p:spPr>
          <a:xfrm>
            <a:off x="4304670" y="4391982"/>
            <a:ext cx="550188" cy="369332"/>
          </a:xfrm>
          <a:prstGeom prst="rect">
            <a:avLst/>
          </a:prstGeom>
          <a:noFill/>
        </p:spPr>
        <p:txBody>
          <a:bodyPr wrap="none" rtlCol="0">
            <a:spAutoFit/>
          </a:bodyPr>
          <a:lstStyle/>
          <a:p>
            <a:r>
              <a:rPr lang="fr-FR" dirty="0" smtClean="0"/>
              <a:t>A=0</a:t>
            </a:r>
            <a:endParaRPr lang="fr-FR" dirty="0"/>
          </a:p>
        </p:txBody>
      </p:sp>
    </p:spTree>
    <p:extLst>
      <p:ext uri="{BB962C8B-B14F-4D97-AF65-F5344CB8AC3E}">
        <p14:creationId xmlns:p14="http://schemas.microsoft.com/office/powerpoint/2010/main" val="413407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A=0</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550188" cy="369332"/>
          </a:xfrm>
          <a:prstGeom prst="rect">
            <a:avLst/>
          </a:prstGeom>
          <a:noFill/>
        </p:spPr>
        <p:txBody>
          <a:bodyPr wrap="none" rtlCol="0">
            <a:spAutoFit/>
          </a:bodyPr>
          <a:lstStyle/>
          <a:p>
            <a:r>
              <a:rPr lang="fr-FR" dirty="0" smtClean="0"/>
              <a:t>A=0</a:t>
            </a:r>
            <a:endParaRPr lang="fr-FR" dirty="0"/>
          </a:p>
        </p:txBody>
      </p:sp>
    </p:spTree>
    <p:extLst>
      <p:ext uri="{BB962C8B-B14F-4D97-AF65-F5344CB8AC3E}">
        <p14:creationId xmlns:p14="http://schemas.microsoft.com/office/powerpoint/2010/main" val="359702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Multithreading</a:t>
            </a:r>
            <a:endParaRPr lang="fr-FR"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rcRect t="-8767" b="-8767"/>
          <a:stretch>
            <a:fillRect/>
          </a:stretch>
        </p:blipFill>
        <p:spPr/>
      </p:pic>
    </p:spTree>
    <p:extLst>
      <p:ext uri="{BB962C8B-B14F-4D97-AF65-F5344CB8AC3E}">
        <p14:creationId xmlns:p14="http://schemas.microsoft.com/office/powerpoint/2010/main" val="1624321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A=1</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550188" cy="369332"/>
          </a:xfrm>
          <a:prstGeom prst="rect">
            <a:avLst/>
          </a:prstGeom>
          <a:noFill/>
        </p:spPr>
        <p:txBody>
          <a:bodyPr wrap="none" rtlCol="0">
            <a:spAutoFit/>
          </a:bodyPr>
          <a:lstStyle/>
          <a:p>
            <a:r>
              <a:rPr lang="fr-FR" dirty="0" smtClean="0"/>
              <a:t>A=1</a:t>
            </a:r>
            <a:endParaRPr lang="fr-FR" dirty="0"/>
          </a:p>
        </p:txBody>
      </p:sp>
    </p:spTree>
    <p:extLst>
      <p:ext uri="{BB962C8B-B14F-4D97-AF65-F5344CB8AC3E}">
        <p14:creationId xmlns:p14="http://schemas.microsoft.com/office/powerpoint/2010/main" val="63798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550188" cy="369332"/>
          </a:xfrm>
          <a:prstGeom prst="rect">
            <a:avLst/>
          </a:prstGeom>
          <a:noFill/>
        </p:spPr>
        <p:txBody>
          <a:bodyPr wrap="none" rtlCol="0">
            <a:spAutoFit/>
          </a:bodyPr>
          <a:lstStyle/>
          <a:p>
            <a:r>
              <a:rPr lang="fr-FR" dirty="0" smtClean="0"/>
              <a:t>A=2</a:t>
            </a:r>
            <a:endParaRPr lang="fr-FR" dirty="0"/>
          </a:p>
        </p:txBody>
      </p:sp>
    </p:spTree>
    <p:extLst>
      <p:ext uri="{BB962C8B-B14F-4D97-AF65-F5344CB8AC3E}">
        <p14:creationId xmlns:p14="http://schemas.microsoft.com/office/powerpoint/2010/main" val="6472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550188" cy="369332"/>
          </a:xfrm>
          <a:prstGeom prst="rect">
            <a:avLst/>
          </a:prstGeom>
          <a:noFill/>
        </p:spPr>
        <p:txBody>
          <a:bodyPr wrap="none" rtlCol="0">
            <a:spAutoFit/>
          </a:bodyPr>
          <a:lstStyle/>
          <a:p>
            <a:r>
              <a:rPr lang="fr-FR" dirty="0" smtClean="0"/>
              <a:t>A=2</a:t>
            </a:r>
            <a:endParaRPr lang="fr-FR" dirty="0"/>
          </a:p>
        </p:txBody>
      </p:sp>
      <p:sp>
        <p:nvSpPr>
          <p:cNvPr id="4" name="ZoneTexte 3"/>
          <p:cNvSpPr txBox="1"/>
          <p:nvPr/>
        </p:nvSpPr>
        <p:spPr>
          <a:xfrm>
            <a:off x="5931243" y="2134328"/>
            <a:ext cx="425192" cy="369332"/>
          </a:xfrm>
          <a:prstGeom prst="rect">
            <a:avLst/>
          </a:prstGeom>
          <a:noFill/>
        </p:spPr>
        <p:txBody>
          <a:bodyPr wrap="none" rtlCol="0">
            <a:spAutoFit/>
          </a:bodyPr>
          <a:lstStyle/>
          <a:p>
            <a:r>
              <a:rPr lang="fr-FR" dirty="0" smtClean="0"/>
              <a:t>A?</a:t>
            </a:r>
            <a:endParaRPr lang="fr-FR" dirty="0"/>
          </a:p>
        </p:txBody>
      </p:sp>
    </p:spTree>
    <p:extLst>
      <p:ext uri="{BB962C8B-B14F-4D97-AF65-F5344CB8AC3E}">
        <p14:creationId xmlns:p14="http://schemas.microsoft.com/office/powerpoint/2010/main" val="358896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4330763" y="4216279"/>
            <a:ext cx="425192" cy="369332"/>
          </a:xfrm>
          <a:prstGeom prst="rect">
            <a:avLst/>
          </a:prstGeom>
          <a:noFill/>
        </p:spPr>
        <p:txBody>
          <a:bodyPr wrap="none" rtlCol="0">
            <a:spAutoFit/>
          </a:bodyPr>
          <a:lstStyle/>
          <a:p>
            <a:r>
              <a:rPr lang="fr-FR" dirty="0" smtClean="0"/>
              <a:t>A?</a:t>
            </a:r>
            <a:endParaRPr lang="fr-FR" dirty="0"/>
          </a:p>
        </p:txBody>
      </p:sp>
      <p:sp>
        <p:nvSpPr>
          <p:cNvPr id="13" name="ZoneTexte 12"/>
          <p:cNvSpPr txBox="1"/>
          <p:nvPr/>
        </p:nvSpPr>
        <p:spPr>
          <a:xfrm>
            <a:off x="5847752" y="2139993"/>
            <a:ext cx="425192" cy="369332"/>
          </a:xfrm>
          <a:prstGeom prst="rect">
            <a:avLst/>
          </a:prstGeom>
          <a:noFill/>
        </p:spPr>
        <p:txBody>
          <a:bodyPr wrap="none" rtlCol="0">
            <a:spAutoFit/>
          </a:bodyPr>
          <a:lstStyle/>
          <a:p>
            <a:r>
              <a:rPr lang="fr-FR" dirty="0" smtClean="0"/>
              <a:t>A?</a:t>
            </a:r>
            <a:endParaRPr lang="fr-FR" dirty="0"/>
          </a:p>
        </p:txBody>
      </p:sp>
    </p:spTree>
    <p:extLst>
      <p:ext uri="{BB962C8B-B14F-4D97-AF65-F5344CB8AC3E}">
        <p14:creationId xmlns:p14="http://schemas.microsoft.com/office/powerpoint/2010/main" val="4200241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3292680" y="4216279"/>
            <a:ext cx="550188" cy="369332"/>
          </a:xfrm>
          <a:prstGeom prst="rect">
            <a:avLst/>
          </a:prstGeom>
          <a:noFill/>
        </p:spPr>
        <p:txBody>
          <a:bodyPr wrap="none" rtlCol="0">
            <a:spAutoFit/>
          </a:bodyPr>
          <a:lstStyle/>
          <a:p>
            <a:r>
              <a:rPr lang="fr-FR" dirty="0" smtClean="0"/>
              <a:t>A=2</a:t>
            </a:r>
            <a:endParaRPr lang="fr-FR" dirty="0"/>
          </a:p>
        </p:txBody>
      </p:sp>
      <p:sp>
        <p:nvSpPr>
          <p:cNvPr id="13" name="ZoneTexte 12"/>
          <p:cNvSpPr txBox="1"/>
          <p:nvPr/>
        </p:nvSpPr>
        <p:spPr>
          <a:xfrm>
            <a:off x="5847752" y="2139993"/>
            <a:ext cx="425192" cy="369332"/>
          </a:xfrm>
          <a:prstGeom prst="rect">
            <a:avLst/>
          </a:prstGeom>
          <a:noFill/>
        </p:spPr>
        <p:txBody>
          <a:bodyPr wrap="none" rtlCol="0">
            <a:spAutoFit/>
          </a:bodyPr>
          <a:lstStyle/>
          <a:p>
            <a:r>
              <a:rPr lang="fr-FR" dirty="0" smtClean="0"/>
              <a:t>A?</a:t>
            </a:r>
            <a:endParaRPr lang="fr-FR" dirty="0"/>
          </a:p>
        </p:txBody>
      </p:sp>
    </p:spTree>
    <p:extLst>
      <p:ext uri="{BB962C8B-B14F-4D97-AF65-F5344CB8AC3E}">
        <p14:creationId xmlns:p14="http://schemas.microsoft.com/office/powerpoint/2010/main" val="3867962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A=2</a:t>
            </a: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0000"/>
                </a:solidFill>
              </a:rPr>
              <a:t>A=2</a:t>
            </a:r>
            <a:r>
              <a:rPr lang="fr-FR" dirty="0" smtClean="0"/>
              <a:t>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4543359" y="4706423"/>
            <a:ext cx="550188" cy="369332"/>
          </a:xfrm>
          <a:prstGeom prst="rect">
            <a:avLst/>
          </a:prstGeom>
          <a:noFill/>
        </p:spPr>
        <p:txBody>
          <a:bodyPr wrap="none" rtlCol="0">
            <a:spAutoFit/>
          </a:bodyPr>
          <a:lstStyle/>
          <a:p>
            <a:r>
              <a:rPr lang="fr-FR" dirty="0" smtClean="0"/>
              <a:t>A=2</a:t>
            </a:r>
            <a:endParaRPr lang="fr-FR" dirty="0"/>
          </a:p>
        </p:txBody>
      </p:sp>
      <p:sp>
        <p:nvSpPr>
          <p:cNvPr id="13" name="ZoneTexte 12"/>
          <p:cNvSpPr txBox="1"/>
          <p:nvPr/>
        </p:nvSpPr>
        <p:spPr>
          <a:xfrm>
            <a:off x="5847752" y="2139993"/>
            <a:ext cx="550188" cy="369332"/>
          </a:xfrm>
          <a:prstGeom prst="rect">
            <a:avLst/>
          </a:prstGeom>
          <a:noFill/>
        </p:spPr>
        <p:txBody>
          <a:bodyPr wrap="none" rtlCol="0">
            <a:spAutoFit/>
          </a:bodyPr>
          <a:lstStyle/>
          <a:p>
            <a:r>
              <a:rPr lang="fr-FR" dirty="0" smtClean="0"/>
              <a:t>A=2</a:t>
            </a:r>
            <a:endParaRPr lang="fr-FR" dirty="0"/>
          </a:p>
        </p:txBody>
      </p:sp>
      <p:sp>
        <p:nvSpPr>
          <p:cNvPr id="14" name="ZoneTexte 13"/>
          <p:cNvSpPr txBox="1"/>
          <p:nvPr/>
        </p:nvSpPr>
        <p:spPr>
          <a:xfrm>
            <a:off x="6029714" y="4125557"/>
            <a:ext cx="550188" cy="369332"/>
          </a:xfrm>
          <a:prstGeom prst="rect">
            <a:avLst/>
          </a:prstGeom>
          <a:noFill/>
        </p:spPr>
        <p:txBody>
          <a:bodyPr wrap="none" rtlCol="0">
            <a:spAutoFit/>
          </a:bodyPr>
          <a:lstStyle/>
          <a:p>
            <a:r>
              <a:rPr lang="fr-FR" dirty="0" smtClean="0"/>
              <a:t>A=2</a:t>
            </a:r>
            <a:endParaRPr lang="fr-FR" dirty="0"/>
          </a:p>
        </p:txBody>
      </p:sp>
    </p:spTree>
    <p:extLst>
      <p:ext uri="{BB962C8B-B14F-4D97-AF65-F5344CB8AC3E}">
        <p14:creationId xmlns:p14="http://schemas.microsoft.com/office/powerpoint/2010/main" val="414850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A=3</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A=2</a:t>
            </a: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chemeClr val="bg1"/>
                </a:solidFill>
              </a:rPr>
              <a:t>A=2</a:t>
            </a:r>
            <a:r>
              <a:rPr lang="fr-FR" dirty="0" smtClean="0"/>
              <a:t>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3292680" y="4216279"/>
            <a:ext cx="1101571" cy="369332"/>
          </a:xfrm>
          <a:prstGeom prst="rect">
            <a:avLst/>
          </a:prstGeom>
          <a:noFill/>
        </p:spPr>
        <p:txBody>
          <a:bodyPr wrap="none" rtlCol="0">
            <a:spAutoFit/>
          </a:bodyPr>
          <a:lstStyle/>
          <a:p>
            <a:r>
              <a:rPr lang="fr-FR" dirty="0" smtClean="0"/>
              <a:t>A invalide</a:t>
            </a:r>
            <a:endParaRPr lang="fr-FR" dirty="0"/>
          </a:p>
        </p:txBody>
      </p:sp>
      <p:sp>
        <p:nvSpPr>
          <p:cNvPr id="3" name="ZoneTexte 2"/>
          <p:cNvSpPr txBox="1"/>
          <p:nvPr/>
        </p:nvSpPr>
        <p:spPr>
          <a:xfrm>
            <a:off x="2914957" y="2131628"/>
            <a:ext cx="550188" cy="369332"/>
          </a:xfrm>
          <a:prstGeom prst="rect">
            <a:avLst/>
          </a:prstGeom>
          <a:noFill/>
        </p:spPr>
        <p:txBody>
          <a:bodyPr wrap="none" rtlCol="0">
            <a:spAutoFit/>
          </a:bodyPr>
          <a:lstStyle/>
          <a:p>
            <a:r>
              <a:rPr lang="fr-FR" dirty="0" smtClean="0"/>
              <a:t>A=3</a:t>
            </a:r>
            <a:endParaRPr lang="fr-FR" dirty="0"/>
          </a:p>
        </p:txBody>
      </p:sp>
    </p:spTree>
    <p:extLst>
      <p:ext uri="{BB962C8B-B14F-4D97-AF65-F5344CB8AC3E}">
        <p14:creationId xmlns:p14="http://schemas.microsoft.com/office/powerpoint/2010/main" val="3399768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A=3</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A=2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6060347" y="4203185"/>
            <a:ext cx="1101571" cy="369332"/>
          </a:xfrm>
          <a:prstGeom prst="rect">
            <a:avLst/>
          </a:prstGeom>
          <a:noFill/>
        </p:spPr>
        <p:txBody>
          <a:bodyPr wrap="none" rtlCol="0">
            <a:spAutoFit/>
          </a:bodyPr>
          <a:lstStyle/>
          <a:p>
            <a:r>
              <a:rPr lang="fr-FR" dirty="0" smtClean="0"/>
              <a:t>A invalide</a:t>
            </a:r>
            <a:endParaRPr lang="fr-FR" dirty="0"/>
          </a:p>
        </p:txBody>
      </p:sp>
      <p:sp>
        <p:nvSpPr>
          <p:cNvPr id="3" name="ZoneTexte 2"/>
          <p:cNvSpPr txBox="1"/>
          <p:nvPr/>
        </p:nvSpPr>
        <p:spPr>
          <a:xfrm>
            <a:off x="2914957" y="2131628"/>
            <a:ext cx="550188" cy="369332"/>
          </a:xfrm>
          <a:prstGeom prst="rect">
            <a:avLst/>
          </a:prstGeom>
          <a:noFill/>
        </p:spPr>
        <p:txBody>
          <a:bodyPr wrap="none" rtlCol="0">
            <a:spAutoFit/>
          </a:bodyPr>
          <a:lstStyle/>
          <a:p>
            <a:r>
              <a:rPr lang="fr-FR" dirty="0" smtClean="0"/>
              <a:t>A=3</a:t>
            </a:r>
            <a:endParaRPr lang="fr-FR" dirty="0"/>
          </a:p>
        </p:txBody>
      </p:sp>
    </p:spTree>
    <p:extLst>
      <p:ext uri="{BB962C8B-B14F-4D97-AF65-F5344CB8AC3E}">
        <p14:creationId xmlns:p14="http://schemas.microsoft.com/office/powerpoint/2010/main" val="286738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A=3</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A=2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14957" y="2131628"/>
            <a:ext cx="417189" cy="369332"/>
          </a:xfrm>
          <a:prstGeom prst="rect">
            <a:avLst/>
          </a:prstGeom>
          <a:noFill/>
        </p:spPr>
        <p:txBody>
          <a:bodyPr wrap="none" rtlCol="0">
            <a:spAutoFit/>
          </a:bodyPr>
          <a:lstStyle/>
          <a:p>
            <a:r>
              <a:rPr lang="fr-FR" dirty="0" smtClean="0"/>
              <a:t>B?</a:t>
            </a:r>
            <a:endParaRPr lang="fr-FR" dirty="0"/>
          </a:p>
        </p:txBody>
      </p:sp>
    </p:spTree>
    <p:extLst>
      <p:ext uri="{BB962C8B-B14F-4D97-AF65-F5344CB8AC3E}">
        <p14:creationId xmlns:p14="http://schemas.microsoft.com/office/powerpoint/2010/main" val="105498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A=2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14957" y="2131628"/>
            <a:ext cx="417189" cy="369332"/>
          </a:xfrm>
          <a:prstGeom prst="rect">
            <a:avLst/>
          </a:prstGeom>
          <a:noFill/>
        </p:spPr>
        <p:txBody>
          <a:bodyPr wrap="none" rtlCol="0">
            <a:spAutoFit/>
          </a:bodyPr>
          <a:lstStyle/>
          <a:p>
            <a:r>
              <a:rPr lang="fr-FR" dirty="0" smtClean="0"/>
              <a:t>B?</a:t>
            </a:r>
            <a:endParaRPr lang="fr-FR" dirty="0"/>
          </a:p>
        </p:txBody>
      </p:sp>
      <p:sp>
        <p:nvSpPr>
          <p:cNvPr id="11" name="ZoneTexte 10"/>
          <p:cNvSpPr txBox="1"/>
          <p:nvPr/>
        </p:nvSpPr>
        <p:spPr>
          <a:xfrm>
            <a:off x="3810048" y="4207316"/>
            <a:ext cx="892492" cy="369332"/>
          </a:xfrm>
          <a:prstGeom prst="rect">
            <a:avLst/>
          </a:prstGeom>
          <a:noFill/>
        </p:spPr>
        <p:txBody>
          <a:bodyPr wrap="none" rtlCol="0">
            <a:spAutoFit/>
          </a:bodyPr>
          <a:lstStyle/>
          <a:p>
            <a:r>
              <a:rPr lang="fr-FR" dirty="0" smtClean="0"/>
              <a:t>A=3, B?</a:t>
            </a:r>
            <a:endParaRPr lang="fr-FR" dirty="0"/>
          </a:p>
        </p:txBody>
      </p:sp>
    </p:spTree>
    <p:extLst>
      <p:ext uri="{BB962C8B-B14F-4D97-AF65-F5344CB8AC3E}">
        <p14:creationId xmlns:p14="http://schemas.microsoft.com/office/powerpoint/2010/main" val="173084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Multithreading</a:t>
            </a:r>
            <a:br>
              <a:rPr lang="fr-FR" dirty="0" smtClean="0"/>
            </a:br>
            <a:r>
              <a:rPr lang="fr-FR" dirty="0" err="1" smtClean="0"/>
              <a:t>Coarse</a:t>
            </a:r>
            <a:r>
              <a:rPr lang="fr-FR" dirty="0" smtClean="0"/>
              <a:t> </a:t>
            </a:r>
            <a:r>
              <a:rPr lang="fr-FR" dirty="0" err="1" smtClean="0"/>
              <a:t>Grained</a:t>
            </a:r>
            <a:r>
              <a:rPr lang="fr-FR" dirty="0" smtClean="0"/>
              <a:t> MT</a:t>
            </a:r>
            <a:endParaRPr lang="fr-FR"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rcRect t="-8767" b="-8767"/>
          <a:stretch>
            <a:fillRect/>
          </a:stretch>
        </p:blipFill>
        <p:spPr/>
      </p:pic>
      <p:sp>
        <p:nvSpPr>
          <p:cNvPr id="3" name="ZoneTexte 2"/>
          <p:cNvSpPr txBox="1"/>
          <p:nvPr/>
        </p:nvSpPr>
        <p:spPr>
          <a:xfrm>
            <a:off x="3919101" y="2020874"/>
            <a:ext cx="3714269" cy="646331"/>
          </a:xfrm>
          <a:prstGeom prst="rect">
            <a:avLst/>
          </a:prstGeom>
          <a:noFill/>
        </p:spPr>
        <p:txBody>
          <a:bodyPr wrap="square" rtlCol="0">
            <a:spAutoFit/>
          </a:bodyPr>
          <a:lstStyle/>
          <a:p>
            <a:r>
              <a:rPr lang="fr-FR" dirty="0" smtClean="0"/>
              <a:t>Masquer la latence mémoire et le swap entre deux threads</a:t>
            </a:r>
            <a:endParaRPr lang="fr-FR" dirty="0"/>
          </a:p>
        </p:txBody>
      </p:sp>
      <p:sp>
        <p:nvSpPr>
          <p:cNvPr id="5" name="ZoneTexte 4"/>
          <p:cNvSpPr txBox="1"/>
          <p:nvPr/>
        </p:nvSpPr>
        <p:spPr>
          <a:xfrm>
            <a:off x="4588216" y="5530095"/>
            <a:ext cx="3632337" cy="369332"/>
          </a:xfrm>
          <a:prstGeom prst="rect">
            <a:avLst/>
          </a:prstGeom>
          <a:noFill/>
        </p:spPr>
        <p:txBody>
          <a:bodyPr wrap="square" rtlCol="0">
            <a:spAutoFit/>
          </a:bodyPr>
          <a:lstStyle/>
          <a:p>
            <a:r>
              <a:rPr lang="fr-FR" dirty="0" smtClean="0"/>
              <a:t>IBM STAR RS64-IV (POWER4 - 2000)</a:t>
            </a:r>
            <a:endParaRPr lang="fr-FR" dirty="0"/>
          </a:p>
        </p:txBody>
      </p:sp>
    </p:spTree>
    <p:extLst>
      <p:ext uri="{BB962C8B-B14F-4D97-AF65-F5344CB8AC3E}">
        <p14:creationId xmlns:p14="http://schemas.microsoft.com/office/powerpoint/2010/main" val="21571043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3013277"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A=3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14957" y="2131628"/>
            <a:ext cx="417189" cy="369332"/>
          </a:xfrm>
          <a:prstGeom prst="rect">
            <a:avLst/>
          </a:prstGeom>
          <a:noFill/>
        </p:spPr>
        <p:txBody>
          <a:bodyPr wrap="none" rtlCol="0">
            <a:spAutoFit/>
          </a:bodyPr>
          <a:lstStyle/>
          <a:p>
            <a:r>
              <a:rPr lang="fr-FR" dirty="0" smtClean="0"/>
              <a:t>B?</a:t>
            </a:r>
            <a:endParaRPr lang="fr-FR" dirty="0"/>
          </a:p>
        </p:txBody>
      </p:sp>
      <p:sp>
        <p:nvSpPr>
          <p:cNvPr id="11" name="ZoneTexte 10"/>
          <p:cNvSpPr txBox="1"/>
          <p:nvPr/>
        </p:nvSpPr>
        <p:spPr>
          <a:xfrm>
            <a:off x="3810048" y="4207316"/>
            <a:ext cx="542186" cy="369332"/>
          </a:xfrm>
          <a:prstGeom prst="rect">
            <a:avLst/>
          </a:prstGeom>
          <a:noFill/>
        </p:spPr>
        <p:txBody>
          <a:bodyPr wrap="none" rtlCol="0">
            <a:spAutoFit/>
          </a:bodyPr>
          <a:lstStyle/>
          <a:p>
            <a:r>
              <a:rPr lang="fr-FR" dirty="0" smtClean="0"/>
              <a:t>B=0</a:t>
            </a:r>
            <a:endParaRPr lang="fr-FR" dirty="0"/>
          </a:p>
        </p:txBody>
      </p:sp>
    </p:spTree>
    <p:extLst>
      <p:ext uri="{BB962C8B-B14F-4D97-AF65-F5344CB8AC3E}">
        <p14:creationId xmlns:p14="http://schemas.microsoft.com/office/powerpoint/2010/main" val="767595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81170"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B=0</a:t>
            </a:r>
            <a:endParaRPr lang="fr-FR" dirty="0"/>
          </a:p>
        </p:txBody>
      </p:sp>
      <p:sp>
        <p:nvSpPr>
          <p:cNvPr id="9" name="Rectangle 8"/>
          <p:cNvSpPr/>
          <p:nvPr/>
        </p:nvSpPr>
        <p:spPr>
          <a:xfrm>
            <a:off x="5324236" y="2540242"/>
            <a:ext cx="1374791" cy="138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p:nvSpPr>
        <p:spPr>
          <a:xfrm>
            <a:off x="3013277"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A=3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68566"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14957" y="2131628"/>
            <a:ext cx="542186" cy="369332"/>
          </a:xfrm>
          <a:prstGeom prst="rect">
            <a:avLst/>
          </a:prstGeom>
          <a:noFill/>
        </p:spPr>
        <p:txBody>
          <a:bodyPr wrap="none" rtlCol="0">
            <a:spAutoFit/>
          </a:bodyPr>
          <a:lstStyle/>
          <a:p>
            <a:r>
              <a:rPr lang="fr-FR" dirty="0" smtClean="0"/>
              <a:t>B=0</a:t>
            </a:r>
            <a:endParaRPr lang="fr-FR" dirty="0"/>
          </a:p>
        </p:txBody>
      </p:sp>
      <p:sp>
        <p:nvSpPr>
          <p:cNvPr id="11" name="ZoneTexte 10"/>
          <p:cNvSpPr txBox="1"/>
          <p:nvPr/>
        </p:nvSpPr>
        <p:spPr>
          <a:xfrm>
            <a:off x="3810048" y="4207316"/>
            <a:ext cx="542186" cy="369332"/>
          </a:xfrm>
          <a:prstGeom prst="rect">
            <a:avLst/>
          </a:prstGeom>
          <a:noFill/>
        </p:spPr>
        <p:txBody>
          <a:bodyPr wrap="none" rtlCol="0">
            <a:spAutoFit/>
          </a:bodyPr>
          <a:lstStyle/>
          <a:p>
            <a:r>
              <a:rPr lang="fr-FR" dirty="0" smtClean="0"/>
              <a:t>B=0</a:t>
            </a:r>
            <a:endParaRPr lang="fr-FR" dirty="0"/>
          </a:p>
        </p:txBody>
      </p:sp>
    </p:spTree>
    <p:extLst>
      <p:ext uri="{BB962C8B-B14F-4D97-AF65-F5344CB8AC3E}">
        <p14:creationId xmlns:p14="http://schemas.microsoft.com/office/powerpoint/2010/main" val="2990728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Protocole </a:t>
            </a:r>
            <a:br>
              <a:rPr lang="fr-FR" dirty="0" smtClean="0"/>
            </a:br>
            <a:r>
              <a:rPr lang="fr-FR" dirty="0" err="1" smtClean="0"/>
              <a:t>Modified</a:t>
            </a:r>
            <a:r>
              <a:rPr lang="fr-FR" dirty="0" smtClean="0"/>
              <a:t> </a:t>
            </a:r>
            <a:r>
              <a:rPr lang="fr-FR" dirty="0" err="1" smtClean="0"/>
              <a:t>Shared</a:t>
            </a:r>
            <a:r>
              <a:rPr lang="fr-FR" dirty="0" smtClean="0"/>
              <a:t> </a:t>
            </a:r>
            <a:r>
              <a:rPr lang="fr-FR" dirty="0" err="1" smtClean="0"/>
              <a:t>Invalid</a:t>
            </a:r>
            <a:r>
              <a:rPr lang="fr-FR" dirty="0"/>
              <a:t> </a:t>
            </a:r>
            <a:r>
              <a:rPr lang="fr-FR" dirty="0" smtClean="0"/>
              <a:t>(MSI)</a:t>
            </a:r>
            <a:endParaRPr lang="fr-FR" dirty="0"/>
          </a:p>
        </p:txBody>
      </p:sp>
      <p:sp>
        <p:nvSpPr>
          <p:cNvPr id="5" name="Ellipse 4"/>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t>
            </a:r>
            <a:endParaRPr lang="fr-FR" dirty="0"/>
          </a:p>
        </p:txBody>
      </p:sp>
      <p:sp>
        <p:nvSpPr>
          <p:cNvPr id="7" name="Ellipse 6"/>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a:t>
            </a:r>
            <a:endParaRPr lang="fr-FR" dirty="0"/>
          </a:p>
        </p:txBody>
      </p:sp>
      <p:sp>
        <p:nvSpPr>
          <p:cNvPr id="8" name="Ellipse 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a:t>
            </a:r>
            <a:endParaRPr lang="fr-FR" dirty="0"/>
          </a:p>
        </p:txBody>
      </p:sp>
      <p:cxnSp>
        <p:nvCxnSpPr>
          <p:cNvPr id="11" name="Connecteur en arc 10"/>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cteur en arc 32"/>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0" name="Connecteur en arc 49"/>
          <p:cNvCxnSpPr>
            <a:stCxn id="8" idx="5"/>
            <a:endCxn id="5"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3" name="Connecteur en arc 52"/>
          <p:cNvCxnSpPr>
            <a:stCxn id="5" idx="1"/>
            <a:endCxn id="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Connecteur en arc 69"/>
          <p:cNvCxnSpPr>
            <a:stCxn id="5" idx="2"/>
            <a:endCxn id="7"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Connecteur en arc 72"/>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4" name="ZoneTexte 73"/>
          <p:cNvSpPr txBox="1"/>
          <p:nvPr/>
        </p:nvSpPr>
        <p:spPr>
          <a:xfrm>
            <a:off x="5775218" y="3849643"/>
            <a:ext cx="1307156" cy="646331"/>
          </a:xfrm>
          <a:prstGeom prst="rect">
            <a:avLst/>
          </a:prstGeom>
          <a:noFill/>
        </p:spPr>
        <p:txBody>
          <a:bodyPr wrap="none" rtlCol="0">
            <a:spAutoFit/>
          </a:bodyPr>
          <a:lstStyle/>
          <a:p>
            <a:r>
              <a:rPr lang="fr-FR" dirty="0" smtClean="0"/>
              <a:t>Pr </a:t>
            </a:r>
            <a:r>
              <a:rPr lang="fr-FR" dirty="0" err="1" smtClean="0"/>
              <a:t>Wr</a:t>
            </a:r>
            <a:r>
              <a:rPr lang="fr-FR" dirty="0" smtClean="0"/>
              <a:t> </a:t>
            </a:r>
          </a:p>
          <a:p>
            <a:r>
              <a:rPr lang="fr-FR" dirty="0" smtClean="0"/>
              <a:t>/ Bus </a:t>
            </a:r>
            <a:r>
              <a:rPr lang="fr-FR" dirty="0" err="1" smtClean="0"/>
              <a:t>ReadX</a:t>
            </a:r>
            <a:r>
              <a:rPr lang="fr-FR" dirty="0" smtClean="0"/>
              <a:t> </a:t>
            </a:r>
            <a:endParaRPr lang="fr-FR" dirty="0"/>
          </a:p>
        </p:txBody>
      </p:sp>
      <p:sp>
        <p:nvSpPr>
          <p:cNvPr id="75" name="Rectangle 74"/>
          <p:cNvSpPr/>
          <p:nvPr/>
        </p:nvSpPr>
        <p:spPr>
          <a:xfrm>
            <a:off x="4709838" y="2779417"/>
            <a:ext cx="999680" cy="646331"/>
          </a:xfrm>
          <a:prstGeom prst="rect">
            <a:avLst/>
          </a:prstGeom>
        </p:spPr>
        <p:txBody>
          <a:bodyPr wrap="none">
            <a:spAutoFit/>
          </a:bodyPr>
          <a:lstStyle/>
          <a:p>
            <a:r>
              <a:rPr lang="fr-FR" dirty="0"/>
              <a:t>Pr </a:t>
            </a:r>
            <a:r>
              <a:rPr lang="fr-FR" dirty="0" err="1" smtClean="0"/>
              <a:t>Wr</a:t>
            </a:r>
            <a:endParaRPr lang="fr-FR" dirty="0" smtClean="0"/>
          </a:p>
          <a:p>
            <a:r>
              <a:rPr lang="fr-FR" dirty="0" smtClean="0"/>
              <a:t> </a:t>
            </a:r>
            <a:r>
              <a:rPr lang="fr-FR" dirty="0"/>
              <a:t>/ </a:t>
            </a:r>
            <a:r>
              <a:rPr lang="fr-FR" dirty="0" err="1" smtClean="0"/>
              <a:t>Invalid</a:t>
            </a:r>
            <a:r>
              <a:rPr lang="fr-FR" dirty="0" smtClean="0"/>
              <a:t> </a:t>
            </a:r>
            <a:endParaRPr lang="fr-FR" dirty="0"/>
          </a:p>
        </p:txBody>
      </p:sp>
      <p:sp>
        <p:nvSpPr>
          <p:cNvPr id="76" name="ZoneTexte 75"/>
          <p:cNvSpPr txBox="1"/>
          <p:nvPr/>
        </p:nvSpPr>
        <p:spPr>
          <a:xfrm>
            <a:off x="1587127" y="3530660"/>
            <a:ext cx="1165816" cy="646331"/>
          </a:xfrm>
          <a:prstGeom prst="rect">
            <a:avLst/>
          </a:prstGeom>
          <a:noFill/>
        </p:spPr>
        <p:txBody>
          <a:bodyPr wrap="none" rtlCol="0">
            <a:spAutoFit/>
          </a:bodyPr>
          <a:lstStyle/>
          <a:p>
            <a:r>
              <a:rPr lang="fr-FR" dirty="0" smtClean="0"/>
              <a:t>Bus </a:t>
            </a:r>
            <a:r>
              <a:rPr lang="fr-FR" dirty="0" err="1" smtClean="0"/>
              <a:t>ReadX</a:t>
            </a:r>
            <a:r>
              <a:rPr lang="fr-FR" dirty="0" smtClean="0"/>
              <a:t> </a:t>
            </a:r>
          </a:p>
          <a:p>
            <a:r>
              <a:rPr lang="fr-FR" dirty="0" smtClean="0"/>
              <a:t>/ Flush</a:t>
            </a:r>
            <a:endParaRPr lang="fr-FR" dirty="0"/>
          </a:p>
        </p:txBody>
      </p:sp>
      <p:sp>
        <p:nvSpPr>
          <p:cNvPr id="77" name="ZoneTexte 76"/>
          <p:cNvSpPr txBox="1"/>
          <p:nvPr/>
        </p:nvSpPr>
        <p:spPr>
          <a:xfrm>
            <a:off x="2780314" y="3032358"/>
            <a:ext cx="1731401" cy="369332"/>
          </a:xfrm>
          <a:prstGeom prst="rect">
            <a:avLst/>
          </a:prstGeom>
          <a:noFill/>
        </p:spPr>
        <p:txBody>
          <a:bodyPr wrap="none" rtlCol="0">
            <a:spAutoFit/>
          </a:bodyPr>
          <a:lstStyle/>
          <a:p>
            <a:r>
              <a:rPr lang="fr-FR" dirty="0" smtClean="0"/>
              <a:t>Bus Read / Flush</a:t>
            </a:r>
            <a:endParaRPr lang="fr-FR" dirty="0"/>
          </a:p>
        </p:txBody>
      </p:sp>
      <p:sp>
        <p:nvSpPr>
          <p:cNvPr id="78" name="ZoneTexte 77"/>
          <p:cNvSpPr txBox="1"/>
          <p:nvPr/>
        </p:nvSpPr>
        <p:spPr>
          <a:xfrm>
            <a:off x="2893818" y="4398409"/>
            <a:ext cx="1165816" cy="646331"/>
          </a:xfrm>
          <a:prstGeom prst="rect">
            <a:avLst/>
          </a:prstGeom>
          <a:noFill/>
        </p:spPr>
        <p:txBody>
          <a:bodyPr wrap="none" rtlCol="0">
            <a:spAutoFit/>
          </a:bodyPr>
          <a:lstStyle/>
          <a:p>
            <a:r>
              <a:rPr lang="fr-FR" dirty="0" smtClean="0"/>
              <a:t>Bus </a:t>
            </a:r>
            <a:r>
              <a:rPr lang="fr-FR" dirty="0" err="1" smtClean="0"/>
              <a:t>ReadX</a:t>
            </a:r>
            <a:r>
              <a:rPr lang="fr-FR" dirty="0" smtClean="0"/>
              <a:t> </a:t>
            </a:r>
          </a:p>
          <a:p>
            <a:r>
              <a:rPr lang="fr-FR" dirty="0" smtClean="0"/>
              <a:t>/ Flush</a:t>
            </a:r>
            <a:endParaRPr lang="fr-FR" dirty="0"/>
          </a:p>
        </p:txBody>
      </p:sp>
      <p:sp>
        <p:nvSpPr>
          <p:cNvPr id="79" name="ZoneTexte 78"/>
          <p:cNvSpPr txBox="1"/>
          <p:nvPr/>
        </p:nvSpPr>
        <p:spPr>
          <a:xfrm>
            <a:off x="3941691" y="4815210"/>
            <a:ext cx="1738051" cy="369332"/>
          </a:xfrm>
          <a:prstGeom prst="rect">
            <a:avLst/>
          </a:prstGeom>
          <a:noFill/>
        </p:spPr>
        <p:txBody>
          <a:bodyPr wrap="none" rtlCol="0">
            <a:spAutoFit/>
          </a:bodyPr>
          <a:lstStyle/>
          <a:p>
            <a:r>
              <a:rPr lang="fr-FR" dirty="0" smtClean="0"/>
              <a:t>Pr Rd / Bus Read </a:t>
            </a:r>
            <a:endParaRPr lang="fr-FR" dirty="0"/>
          </a:p>
        </p:txBody>
      </p:sp>
      <p:cxnSp>
        <p:nvCxnSpPr>
          <p:cNvPr id="83" name="Connecteur en arc 82"/>
          <p:cNvCxnSpPr>
            <a:stCxn id="7" idx="0"/>
            <a:endCxn id="7"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8" name="Connecteur en arc 87"/>
          <p:cNvCxnSpPr>
            <a:stCxn id="5" idx="0"/>
            <a:endCxn id="5"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4253899" y="1384878"/>
            <a:ext cx="723275" cy="369332"/>
          </a:xfrm>
          <a:prstGeom prst="rect">
            <a:avLst/>
          </a:prstGeom>
        </p:spPr>
        <p:txBody>
          <a:bodyPr wrap="none">
            <a:spAutoFit/>
          </a:bodyPr>
          <a:lstStyle/>
          <a:p>
            <a:r>
              <a:rPr lang="fr-FR" dirty="0"/>
              <a:t>Pr </a:t>
            </a:r>
            <a:r>
              <a:rPr lang="fr-FR" dirty="0" err="1"/>
              <a:t>Wr</a:t>
            </a:r>
            <a:r>
              <a:rPr lang="fr-FR" dirty="0"/>
              <a:t> </a:t>
            </a:r>
          </a:p>
        </p:txBody>
      </p:sp>
      <p:cxnSp>
        <p:nvCxnSpPr>
          <p:cNvPr id="93" name="Connecteur en arc 92"/>
          <p:cNvCxnSpPr>
            <a:stCxn id="7"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334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2749822" y="2170910"/>
            <a:ext cx="837489" cy="369332"/>
          </a:xfrm>
          <a:prstGeom prst="rect">
            <a:avLst/>
          </a:prstGeom>
          <a:noFill/>
        </p:spPr>
        <p:txBody>
          <a:bodyPr wrap="none" rtlCol="0">
            <a:spAutoFit/>
          </a:bodyPr>
          <a:lstStyle/>
          <a:p>
            <a:r>
              <a:rPr lang="fr-FR" dirty="0" err="1" smtClean="0"/>
              <a:t>PrRD</a:t>
            </a:r>
            <a:r>
              <a:rPr lang="fr-FR" dirty="0" smtClean="0"/>
              <a:t> A</a:t>
            </a:r>
            <a:endParaRPr lang="fr-FR" dirty="0"/>
          </a:p>
        </p:txBody>
      </p:sp>
      <p:grpSp>
        <p:nvGrpSpPr>
          <p:cNvPr id="14" name="Grouper 13"/>
          <p:cNvGrpSpPr/>
          <p:nvPr/>
        </p:nvGrpSpPr>
        <p:grpSpPr>
          <a:xfrm>
            <a:off x="6543210" y="795254"/>
            <a:ext cx="3214942" cy="3581678"/>
            <a:chOff x="1587127" y="1384878"/>
            <a:chExt cx="5759513" cy="4777678"/>
          </a:xfrm>
        </p:grpSpPr>
        <p:sp>
          <p:nvSpPr>
            <p:cNvPr id="15" name="Ellipse 14"/>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8" name="Ellipse 17"/>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9" name="Ellipse 18"/>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20" name="Connecteur en arc 19"/>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9" idx="5"/>
              <a:endCxn id="15"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5" idx="1"/>
              <a:endCxn id="19"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a:stCxn id="15" idx="2"/>
              <a:endCxn id="18"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en arc 24"/>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7" name="Rectangle 26"/>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8" name="ZoneTexte 27"/>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9" name="ZoneTexte 28"/>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30" name="ZoneTexte 29"/>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1" name="ZoneTexte 30"/>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2" name="Connecteur en arc 31"/>
            <p:cNvCxnSpPr>
              <a:stCxn id="18" idx="0"/>
              <a:endCxn id="18"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cteur en arc 32"/>
            <p:cNvCxnSpPr>
              <a:stCxn id="15" idx="0"/>
              <a:endCxn id="15"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5" name="Connecteur en arc 34"/>
            <p:cNvCxnSpPr>
              <a:stCxn id="18"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3700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749822" y="2170910"/>
            <a:ext cx="837489" cy="369332"/>
          </a:xfrm>
          <a:prstGeom prst="rect">
            <a:avLst/>
          </a:prstGeom>
          <a:noFill/>
        </p:spPr>
        <p:txBody>
          <a:bodyPr wrap="none" rtlCol="0">
            <a:spAutoFit/>
          </a:bodyPr>
          <a:lstStyle/>
          <a:p>
            <a:r>
              <a:rPr lang="fr-FR" dirty="0" err="1" smtClean="0"/>
              <a:t>PrRD</a:t>
            </a:r>
            <a:r>
              <a:rPr lang="fr-FR" dirty="0" smtClean="0"/>
              <a:t> A</a:t>
            </a:r>
            <a:endParaRPr lang="fr-FR" dirty="0"/>
          </a:p>
        </p:txBody>
      </p:sp>
      <p:sp>
        <p:nvSpPr>
          <p:cNvPr id="11" name="ZoneTexte 10"/>
          <p:cNvSpPr txBox="1"/>
          <p:nvPr/>
        </p:nvSpPr>
        <p:spPr>
          <a:xfrm>
            <a:off x="4277360" y="4391982"/>
            <a:ext cx="974884" cy="369332"/>
          </a:xfrm>
          <a:prstGeom prst="rect">
            <a:avLst/>
          </a:prstGeom>
          <a:noFill/>
        </p:spPr>
        <p:txBody>
          <a:bodyPr wrap="none" rtlCol="0">
            <a:spAutoFit/>
          </a:bodyPr>
          <a:lstStyle/>
          <a:p>
            <a:r>
              <a:rPr lang="fr-FR" dirty="0" err="1" smtClean="0"/>
              <a:t>BusRD</a:t>
            </a:r>
            <a:r>
              <a:rPr lang="fr-FR" dirty="0" smtClean="0"/>
              <a:t> A</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180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4304670" y="4391982"/>
            <a:ext cx="550188" cy="369332"/>
          </a:xfrm>
          <a:prstGeom prst="rect">
            <a:avLst/>
          </a:prstGeom>
          <a:noFill/>
        </p:spPr>
        <p:txBody>
          <a:bodyPr wrap="none" rtlCol="0">
            <a:spAutoFit/>
          </a:bodyPr>
          <a:lstStyle/>
          <a:p>
            <a:r>
              <a:rPr lang="fr-FR" dirty="0" smtClean="0"/>
              <a:t>A=0</a:t>
            </a:r>
            <a:endParaRPr lang="fr-FR" dirty="0"/>
          </a:p>
        </p:txBody>
      </p:sp>
      <p:sp>
        <p:nvSpPr>
          <p:cNvPr id="13" name="ZoneTexte 12"/>
          <p:cNvSpPr txBox="1"/>
          <p:nvPr/>
        </p:nvSpPr>
        <p:spPr>
          <a:xfrm>
            <a:off x="2749822" y="2170910"/>
            <a:ext cx="837489" cy="369332"/>
          </a:xfrm>
          <a:prstGeom prst="rect">
            <a:avLst/>
          </a:prstGeom>
          <a:noFill/>
        </p:spPr>
        <p:txBody>
          <a:bodyPr wrap="none" rtlCol="0">
            <a:spAutoFit/>
          </a:bodyPr>
          <a:lstStyle/>
          <a:p>
            <a:r>
              <a:rPr lang="fr-FR" dirty="0" err="1" smtClean="0"/>
              <a:t>PrRD</a:t>
            </a:r>
            <a:r>
              <a:rPr lang="fr-FR" dirty="0" smtClean="0"/>
              <a:t> A</a:t>
            </a:r>
            <a:endParaRPr lang="fr-FR" dirty="0"/>
          </a:p>
        </p:txBody>
      </p:sp>
      <p:grpSp>
        <p:nvGrpSpPr>
          <p:cNvPr id="14" name="Grouper 13"/>
          <p:cNvGrpSpPr/>
          <p:nvPr/>
        </p:nvGrpSpPr>
        <p:grpSpPr>
          <a:xfrm>
            <a:off x="6543210" y="795254"/>
            <a:ext cx="3214942" cy="3581678"/>
            <a:chOff x="1587127" y="1384878"/>
            <a:chExt cx="5759513" cy="4777678"/>
          </a:xfrm>
        </p:grpSpPr>
        <p:sp>
          <p:nvSpPr>
            <p:cNvPr id="15" name="Ellipse 14"/>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8" name="Ellipse 17"/>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9" name="Ellipse 18"/>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20" name="Connecteur en arc 19"/>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9" idx="5"/>
              <a:endCxn id="15"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5" idx="1"/>
              <a:endCxn id="19"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a:stCxn id="15" idx="2"/>
              <a:endCxn id="18"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en arc 24"/>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7" name="Rectangle 26"/>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8" name="ZoneTexte 27"/>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9" name="ZoneTexte 28"/>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30" name="ZoneTexte 29"/>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1" name="ZoneTexte 30"/>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2" name="Connecteur en arc 31"/>
            <p:cNvCxnSpPr>
              <a:stCxn id="18" idx="0"/>
              <a:endCxn id="18"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cteur en arc 32"/>
            <p:cNvCxnSpPr>
              <a:stCxn id="15" idx="0"/>
              <a:endCxn id="15"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5" name="Connecteur en arc 34"/>
            <p:cNvCxnSpPr>
              <a:stCxn id="18"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30040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A=0</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888913" y="2119377"/>
            <a:ext cx="550188" cy="369332"/>
          </a:xfrm>
          <a:prstGeom prst="rect">
            <a:avLst/>
          </a:prstGeom>
          <a:noFill/>
        </p:spPr>
        <p:txBody>
          <a:bodyPr wrap="none" rtlCol="0">
            <a:spAutoFit/>
          </a:bodyPr>
          <a:lstStyle/>
          <a:p>
            <a:r>
              <a:rPr lang="fr-FR" dirty="0" smtClean="0"/>
              <a:t>A=0</a:t>
            </a:r>
          </a:p>
        </p:txBody>
      </p:sp>
      <p:grpSp>
        <p:nvGrpSpPr>
          <p:cNvPr id="11" name="Grouper 10"/>
          <p:cNvGrpSpPr/>
          <p:nvPr/>
        </p:nvGrpSpPr>
        <p:grpSpPr>
          <a:xfrm>
            <a:off x="6543210" y="795254"/>
            <a:ext cx="3214942" cy="3581678"/>
            <a:chOff x="1587127" y="1384878"/>
            <a:chExt cx="5759513" cy="4777678"/>
          </a:xfrm>
        </p:grpSpPr>
        <p:sp>
          <p:nvSpPr>
            <p:cNvPr id="13" name="Ellipse 12"/>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4" name="Ellipse 13"/>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5" name="Ellipse 14"/>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8" name="Connecteur en arc 17"/>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cteur en arc 18"/>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a:stCxn id="15" idx="5"/>
              <a:endCxn id="13"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3" idx="1"/>
              <a:endCxn id="15"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3" idx="2"/>
              <a:endCxn id="14"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5" name="Rectangle 24"/>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6" name="ZoneTexte 25"/>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7" name="ZoneTexte 26"/>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8" name="ZoneTexte 27"/>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9" name="ZoneTexte 28"/>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0" name="Connecteur en arc 29"/>
            <p:cNvCxnSpPr>
              <a:stCxn id="14" idx="0"/>
              <a:endCxn id="14"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en arc 30"/>
            <p:cNvCxnSpPr>
              <a:stCxn id="13" idx="0"/>
              <a:endCxn id="13"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3" name="Connecteur en arc 32"/>
            <p:cNvCxnSpPr>
              <a:stCxn id="14"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810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51973"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A=0</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39369"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566135" y="2170910"/>
            <a:ext cx="1331276" cy="369332"/>
          </a:xfrm>
          <a:prstGeom prst="rect">
            <a:avLst/>
          </a:prstGeom>
          <a:noFill/>
        </p:spPr>
        <p:txBody>
          <a:bodyPr wrap="none" rtlCol="0">
            <a:spAutoFit/>
          </a:bodyPr>
          <a:lstStyle/>
          <a:p>
            <a:r>
              <a:rPr lang="fr-FR" dirty="0" smtClean="0"/>
              <a:t>A=1, </a:t>
            </a:r>
            <a:r>
              <a:rPr lang="fr-FR" dirty="0" err="1" smtClean="0"/>
              <a:t>PrWr</a:t>
            </a:r>
            <a:r>
              <a:rPr lang="fr-FR" dirty="0" smtClean="0"/>
              <a:t> A</a:t>
            </a:r>
            <a:endParaRPr lang="fr-FR" dirty="0"/>
          </a:p>
        </p:txBody>
      </p:sp>
      <p:sp>
        <p:nvSpPr>
          <p:cNvPr id="4" name="ZoneTexte 3"/>
          <p:cNvSpPr txBox="1"/>
          <p:nvPr/>
        </p:nvSpPr>
        <p:spPr>
          <a:xfrm>
            <a:off x="3914882" y="4412689"/>
            <a:ext cx="1139329" cy="369332"/>
          </a:xfrm>
          <a:prstGeom prst="rect">
            <a:avLst/>
          </a:prstGeom>
          <a:noFill/>
        </p:spPr>
        <p:txBody>
          <a:bodyPr wrap="none" rtlCol="0">
            <a:spAutoFit/>
          </a:bodyPr>
          <a:lstStyle/>
          <a:p>
            <a:r>
              <a:rPr lang="fr-FR" dirty="0" smtClean="0"/>
              <a:t>INVALID A</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25255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51973" y="2540242"/>
            <a:ext cx="1374791" cy="13879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A=1</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39369"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566135" y="2170910"/>
            <a:ext cx="1146468" cy="369332"/>
          </a:xfrm>
          <a:prstGeom prst="rect">
            <a:avLst/>
          </a:prstGeom>
          <a:noFill/>
        </p:spPr>
        <p:txBody>
          <a:bodyPr wrap="none" rtlCol="0">
            <a:spAutoFit/>
          </a:bodyPr>
          <a:lstStyle/>
          <a:p>
            <a:r>
              <a:rPr lang="fr-FR" dirty="0" smtClean="0"/>
              <a:t>A=1, </a:t>
            </a:r>
            <a:r>
              <a:rPr lang="fr-FR" dirty="0" err="1" smtClean="0"/>
              <a:t>PrWr</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8580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550188" cy="369332"/>
          </a:xfrm>
          <a:prstGeom prst="rect">
            <a:avLst/>
          </a:prstGeom>
          <a:noFill/>
        </p:spPr>
        <p:txBody>
          <a:bodyPr wrap="none" rtlCol="0">
            <a:spAutoFit/>
          </a:bodyPr>
          <a:lstStyle/>
          <a:p>
            <a:r>
              <a:rPr lang="fr-FR" dirty="0" smtClean="0"/>
              <a:t>A=2</a:t>
            </a:r>
            <a:endParaRPr lang="fr-FR" dirty="0"/>
          </a:p>
        </p:txBody>
      </p:sp>
      <p:grpSp>
        <p:nvGrpSpPr>
          <p:cNvPr id="11" name="Grouper 10"/>
          <p:cNvGrpSpPr/>
          <p:nvPr/>
        </p:nvGrpSpPr>
        <p:grpSpPr>
          <a:xfrm>
            <a:off x="6543210" y="795254"/>
            <a:ext cx="3214942" cy="3581678"/>
            <a:chOff x="1587127" y="1384878"/>
            <a:chExt cx="5759513" cy="4777678"/>
          </a:xfrm>
        </p:grpSpPr>
        <p:sp>
          <p:nvSpPr>
            <p:cNvPr id="13" name="Ellipse 12"/>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4" name="Ellipse 13"/>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5" name="Ellipse 14"/>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8" name="Connecteur en arc 17"/>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cteur en arc 18"/>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a:stCxn id="15" idx="5"/>
              <a:endCxn id="13"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3" idx="1"/>
              <a:endCxn id="15"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3" idx="2"/>
              <a:endCxn id="14"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5" name="Rectangle 24"/>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6" name="ZoneTexte 25"/>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7" name="ZoneTexte 26"/>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8" name="ZoneTexte 27"/>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9" name="ZoneTexte 28"/>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0" name="Connecteur en arc 29"/>
            <p:cNvCxnSpPr>
              <a:stCxn id="14" idx="0"/>
              <a:endCxn id="14"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en arc 30"/>
            <p:cNvCxnSpPr>
              <a:stCxn id="13" idx="0"/>
              <a:endCxn id="13"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3" name="Connecteur en arc 32"/>
            <p:cNvCxnSpPr>
              <a:stCxn id="14"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543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Multithreading</a:t>
            </a:r>
            <a:br>
              <a:rPr lang="fr-FR" dirty="0" smtClean="0"/>
            </a:br>
            <a:r>
              <a:rPr lang="fr-FR" dirty="0" smtClean="0"/>
              <a:t>Fine </a:t>
            </a:r>
            <a:r>
              <a:rPr lang="fr-FR" dirty="0" err="1" smtClean="0"/>
              <a:t>Grained</a:t>
            </a:r>
            <a:r>
              <a:rPr lang="fr-FR" dirty="0" smtClean="0"/>
              <a:t> MT</a:t>
            </a:r>
            <a:endParaRPr lang="fr-FR"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rcRect t="-8767" b="-8767"/>
          <a:stretch>
            <a:fillRect/>
          </a:stretch>
        </p:blipFill>
        <p:spPr/>
      </p:pic>
      <p:sp>
        <p:nvSpPr>
          <p:cNvPr id="5" name="ZoneTexte 4"/>
          <p:cNvSpPr txBox="1"/>
          <p:nvPr/>
        </p:nvSpPr>
        <p:spPr>
          <a:xfrm>
            <a:off x="3919101" y="2020874"/>
            <a:ext cx="3714269" cy="646331"/>
          </a:xfrm>
          <a:prstGeom prst="rect">
            <a:avLst/>
          </a:prstGeom>
          <a:noFill/>
        </p:spPr>
        <p:txBody>
          <a:bodyPr wrap="square" rtlCol="0">
            <a:spAutoFit/>
          </a:bodyPr>
          <a:lstStyle/>
          <a:p>
            <a:r>
              <a:rPr lang="fr-FR" dirty="0" smtClean="0"/>
              <a:t>Masquer la latence des caches, combler les bulles</a:t>
            </a:r>
            <a:endParaRPr lang="fr-FR" dirty="0"/>
          </a:p>
        </p:txBody>
      </p:sp>
      <p:sp>
        <p:nvSpPr>
          <p:cNvPr id="3" name="ZoneTexte 2"/>
          <p:cNvSpPr txBox="1"/>
          <p:nvPr/>
        </p:nvSpPr>
        <p:spPr>
          <a:xfrm>
            <a:off x="3919101" y="5366240"/>
            <a:ext cx="2662804" cy="646331"/>
          </a:xfrm>
          <a:prstGeom prst="rect">
            <a:avLst/>
          </a:prstGeom>
          <a:noFill/>
        </p:spPr>
        <p:txBody>
          <a:bodyPr wrap="square" rtlCol="0">
            <a:spAutoFit/>
          </a:bodyPr>
          <a:lstStyle/>
          <a:p>
            <a:r>
              <a:rPr lang="fr-FR" dirty="0" smtClean="0"/>
              <a:t>HEP (1983) </a:t>
            </a:r>
            <a:r>
              <a:rPr lang="fr-FR" dirty="0" err="1" smtClean="0"/>
              <a:t>Tera</a:t>
            </a:r>
            <a:r>
              <a:rPr lang="fr-FR" dirty="0" smtClean="0"/>
              <a:t> </a:t>
            </a:r>
          </a:p>
          <a:p>
            <a:r>
              <a:rPr lang="fr-FR" dirty="0" smtClean="0"/>
              <a:t>Sun </a:t>
            </a:r>
            <a:r>
              <a:rPr lang="fr-FR" dirty="0" err="1" smtClean="0"/>
              <a:t>niagara</a:t>
            </a:r>
            <a:endParaRPr lang="fr-FR" dirty="0"/>
          </a:p>
        </p:txBody>
      </p:sp>
    </p:spTree>
    <p:extLst>
      <p:ext uri="{BB962C8B-B14F-4D97-AF65-F5344CB8AC3E}">
        <p14:creationId xmlns:p14="http://schemas.microsoft.com/office/powerpoint/2010/main" val="3648565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29878" y="2170910"/>
            <a:ext cx="550188" cy="369332"/>
          </a:xfrm>
          <a:prstGeom prst="rect">
            <a:avLst/>
          </a:prstGeom>
          <a:noFill/>
        </p:spPr>
        <p:txBody>
          <a:bodyPr wrap="none" rtlCol="0">
            <a:spAutoFit/>
          </a:bodyPr>
          <a:lstStyle/>
          <a:p>
            <a:r>
              <a:rPr lang="fr-FR" dirty="0" smtClean="0"/>
              <a:t>A=2</a:t>
            </a:r>
            <a:endParaRPr lang="fr-FR" dirty="0"/>
          </a:p>
        </p:txBody>
      </p:sp>
      <p:sp>
        <p:nvSpPr>
          <p:cNvPr id="4" name="ZoneTexte 3"/>
          <p:cNvSpPr txBox="1"/>
          <p:nvPr/>
        </p:nvSpPr>
        <p:spPr>
          <a:xfrm>
            <a:off x="5524586" y="2134328"/>
            <a:ext cx="816750" cy="369332"/>
          </a:xfrm>
          <a:prstGeom prst="rect">
            <a:avLst/>
          </a:prstGeom>
          <a:noFill/>
        </p:spPr>
        <p:txBody>
          <a:bodyPr wrap="none" rtlCol="0">
            <a:spAutoFit/>
          </a:bodyPr>
          <a:lstStyle/>
          <a:p>
            <a:r>
              <a:rPr lang="fr-FR" dirty="0" err="1" smtClean="0"/>
              <a:t>PrRd</a:t>
            </a:r>
            <a:r>
              <a:rPr lang="fr-FR" dirty="0" smtClean="0"/>
              <a:t> A</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263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4055917" y="4391982"/>
            <a:ext cx="954145" cy="369332"/>
          </a:xfrm>
          <a:prstGeom prst="rect">
            <a:avLst/>
          </a:prstGeom>
          <a:noFill/>
        </p:spPr>
        <p:txBody>
          <a:bodyPr wrap="none" rtlCol="0">
            <a:spAutoFit/>
          </a:bodyPr>
          <a:lstStyle/>
          <a:p>
            <a:r>
              <a:rPr lang="fr-FR" dirty="0" err="1" smtClean="0"/>
              <a:t>BusRd</a:t>
            </a:r>
            <a:r>
              <a:rPr lang="fr-FR" dirty="0" smtClean="0"/>
              <a:t> A</a:t>
            </a:r>
            <a:endParaRPr lang="fr-FR" dirty="0"/>
          </a:p>
        </p:txBody>
      </p:sp>
      <p:sp>
        <p:nvSpPr>
          <p:cNvPr id="15" name="ZoneTexte 14"/>
          <p:cNvSpPr txBox="1"/>
          <p:nvPr/>
        </p:nvSpPr>
        <p:spPr>
          <a:xfrm>
            <a:off x="5524586" y="2134328"/>
            <a:ext cx="816750" cy="369332"/>
          </a:xfrm>
          <a:prstGeom prst="rect">
            <a:avLst/>
          </a:prstGeom>
          <a:noFill/>
        </p:spPr>
        <p:txBody>
          <a:bodyPr wrap="none" rtlCol="0">
            <a:spAutoFit/>
          </a:bodyPr>
          <a:lstStyle/>
          <a:p>
            <a:r>
              <a:rPr lang="fr-FR" dirty="0" err="1" smtClean="0"/>
              <a:t>PrRd</a:t>
            </a:r>
            <a:r>
              <a:rPr lang="fr-FR" dirty="0" smtClean="0"/>
              <a:t> A</a:t>
            </a:r>
            <a:endParaRPr lang="fr-FR" dirty="0"/>
          </a:p>
        </p:txBody>
      </p:sp>
      <p:grpSp>
        <p:nvGrpSpPr>
          <p:cNvPr id="18" name="Grouper 17"/>
          <p:cNvGrpSpPr/>
          <p:nvPr/>
        </p:nvGrpSpPr>
        <p:grpSpPr>
          <a:xfrm>
            <a:off x="6543210" y="795254"/>
            <a:ext cx="3214942" cy="3581678"/>
            <a:chOff x="1587127" y="1384878"/>
            <a:chExt cx="5759513" cy="4777678"/>
          </a:xfrm>
        </p:grpSpPr>
        <p:sp>
          <p:nvSpPr>
            <p:cNvPr id="19" name="Ellipse 18"/>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20" name="Ellipse 19"/>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21" name="Ellipse 20"/>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22" name="Connecteur en arc 21"/>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a:stCxn id="21" idx="5"/>
              <a:endCxn id="19"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en arc 24"/>
            <p:cNvCxnSpPr>
              <a:stCxn id="19" idx="1"/>
              <a:endCxn id="21"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cteur en arc 25"/>
            <p:cNvCxnSpPr>
              <a:stCxn id="19" idx="2"/>
              <a:endCxn id="20"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en arc 26"/>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9" name="Rectangle 28"/>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30" name="ZoneTexte 29"/>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1" name="ZoneTexte 30"/>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32" name="ZoneTexte 31"/>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3" name="ZoneTexte 32"/>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4" name="Connecteur en arc 33"/>
            <p:cNvCxnSpPr>
              <a:stCxn id="20" idx="0"/>
              <a:endCxn id="20"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cteur en arc 34"/>
            <p:cNvCxnSpPr>
              <a:stCxn id="19" idx="0"/>
              <a:endCxn id="19"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7" name="Connecteur en arc 36"/>
            <p:cNvCxnSpPr>
              <a:stCxn id="20"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35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3292680" y="4216279"/>
            <a:ext cx="550188" cy="369332"/>
          </a:xfrm>
          <a:prstGeom prst="rect">
            <a:avLst/>
          </a:prstGeom>
          <a:noFill/>
        </p:spPr>
        <p:txBody>
          <a:bodyPr wrap="none" rtlCol="0">
            <a:spAutoFit/>
          </a:bodyPr>
          <a:lstStyle/>
          <a:p>
            <a:r>
              <a:rPr lang="fr-FR" dirty="0" smtClean="0"/>
              <a:t>A=2</a:t>
            </a:r>
            <a:endParaRPr lang="fr-FR" dirty="0"/>
          </a:p>
        </p:txBody>
      </p:sp>
      <p:sp>
        <p:nvSpPr>
          <p:cNvPr id="13" name="ZoneTexte 12"/>
          <p:cNvSpPr txBox="1"/>
          <p:nvPr/>
        </p:nvSpPr>
        <p:spPr>
          <a:xfrm>
            <a:off x="5847752" y="2139993"/>
            <a:ext cx="425192" cy="369332"/>
          </a:xfrm>
          <a:prstGeom prst="rect">
            <a:avLst/>
          </a:prstGeom>
          <a:noFill/>
        </p:spPr>
        <p:txBody>
          <a:bodyPr wrap="none" rtlCol="0">
            <a:spAutoFit/>
          </a:bodyPr>
          <a:lstStyle/>
          <a:p>
            <a:r>
              <a:rPr lang="fr-FR" dirty="0" smtClean="0"/>
              <a:t>A?</a:t>
            </a:r>
            <a:endParaRPr lang="fr-FR" dirty="0"/>
          </a:p>
        </p:txBody>
      </p:sp>
      <p:sp>
        <p:nvSpPr>
          <p:cNvPr id="3" name="ZoneTexte 2"/>
          <p:cNvSpPr txBox="1"/>
          <p:nvPr/>
        </p:nvSpPr>
        <p:spPr>
          <a:xfrm>
            <a:off x="1535638" y="3140547"/>
            <a:ext cx="676537" cy="369332"/>
          </a:xfrm>
          <a:prstGeom prst="rect">
            <a:avLst/>
          </a:prstGeom>
          <a:noFill/>
        </p:spPr>
        <p:txBody>
          <a:bodyPr wrap="none" rtlCol="0">
            <a:spAutoFit/>
          </a:bodyPr>
          <a:lstStyle/>
          <a:p>
            <a:r>
              <a:rPr lang="fr-FR" dirty="0" smtClean="0"/>
              <a:t>Flush</a:t>
            </a:r>
            <a:endParaRPr lang="fr-FR" dirty="0"/>
          </a:p>
        </p:txBody>
      </p:sp>
      <p:grpSp>
        <p:nvGrpSpPr>
          <p:cNvPr id="14" name="Grouper 13"/>
          <p:cNvGrpSpPr/>
          <p:nvPr/>
        </p:nvGrpSpPr>
        <p:grpSpPr>
          <a:xfrm>
            <a:off x="6543210" y="795254"/>
            <a:ext cx="3214942" cy="3581678"/>
            <a:chOff x="1587127" y="1384878"/>
            <a:chExt cx="5759513" cy="4777678"/>
          </a:xfrm>
        </p:grpSpPr>
        <p:sp>
          <p:nvSpPr>
            <p:cNvPr id="15" name="Ellipse 14"/>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8" name="Ellipse 17"/>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9" name="Ellipse 18"/>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20" name="Connecteur en arc 19"/>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9" idx="5"/>
              <a:endCxn id="15"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5" idx="1"/>
              <a:endCxn id="19"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a:stCxn id="15" idx="2"/>
              <a:endCxn id="18"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en arc 24"/>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7" name="Rectangle 26"/>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8" name="ZoneTexte 27"/>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9" name="ZoneTexte 28"/>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30" name="ZoneTexte 29"/>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1" name="ZoneTexte 30"/>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2" name="Connecteur en arc 31"/>
            <p:cNvCxnSpPr>
              <a:stCxn id="18" idx="0"/>
              <a:endCxn id="18"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cteur en arc 32"/>
            <p:cNvCxnSpPr>
              <a:stCxn id="15" idx="0"/>
              <a:endCxn id="15"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5" name="Connecteur en arc 34"/>
            <p:cNvCxnSpPr>
              <a:stCxn id="18"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10801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A=2</a:t>
            </a: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0000"/>
                </a:solidFill>
              </a:rPr>
              <a:t>A=2</a:t>
            </a:r>
            <a:r>
              <a:rPr lang="fr-FR" dirty="0" smtClean="0"/>
              <a:t>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4543359" y="4706423"/>
            <a:ext cx="550188" cy="369332"/>
          </a:xfrm>
          <a:prstGeom prst="rect">
            <a:avLst/>
          </a:prstGeom>
          <a:noFill/>
        </p:spPr>
        <p:txBody>
          <a:bodyPr wrap="none" rtlCol="0">
            <a:spAutoFit/>
          </a:bodyPr>
          <a:lstStyle/>
          <a:p>
            <a:r>
              <a:rPr lang="fr-FR" dirty="0" smtClean="0"/>
              <a:t>A=2</a:t>
            </a:r>
            <a:endParaRPr lang="fr-FR" dirty="0"/>
          </a:p>
        </p:txBody>
      </p:sp>
      <p:sp>
        <p:nvSpPr>
          <p:cNvPr id="13" name="ZoneTexte 12"/>
          <p:cNvSpPr txBox="1"/>
          <p:nvPr/>
        </p:nvSpPr>
        <p:spPr>
          <a:xfrm>
            <a:off x="5847752" y="2139993"/>
            <a:ext cx="550188" cy="369332"/>
          </a:xfrm>
          <a:prstGeom prst="rect">
            <a:avLst/>
          </a:prstGeom>
          <a:noFill/>
        </p:spPr>
        <p:txBody>
          <a:bodyPr wrap="none" rtlCol="0">
            <a:spAutoFit/>
          </a:bodyPr>
          <a:lstStyle/>
          <a:p>
            <a:r>
              <a:rPr lang="fr-FR" dirty="0" smtClean="0"/>
              <a:t>A=2</a:t>
            </a:r>
            <a:endParaRPr lang="fr-FR" dirty="0"/>
          </a:p>
        </p:txBody>
      </p:sp>
      <p:sp>
        <p:nvSpPr>
          <p:cNvPr id="14" name="ZoneTexte 13"/>
          <p:cNvSpPr txBox="1"/>
          <p:nvPr/>
        </p:nvSpPr>
        <p:spPr>
          <a:xfrm>
            <a:off x="6029714" y="4125557"/>
            <a:ext cx="550188" cy="369332"/>
          </a:xfrm>
          <a:prstGeom prst="rect">
            <a:avLst/>
          </a:prstGeom>
          <a:noFill/>
        </p:spPr>
        <p:txBody>
          <a:bodyPr wrap="none" rtlCol="0">
            <a:spAutoFit/>
          </a:bodyPr>
          <a:lstStyle/>
          <a:p>
            <a:r>
              <a:rPr lang="fr-FR" dirty="0" smtClean="0"/>
              <a:t>A=2</a:t>
            </a:r>
            <a:endParaRPr lang="fr-FR" dirty="0"/>
          </a:p>
        </p:txBody>
      </p:sp>
      <p:grpSp>
        <p:nvGrpSpPr>
          <p:cNvPr id="15" name="Grouper 14"/>
          <p:cNvGrpSpPr/>
          <p:nvPr/>
        </p:nvGrpSpPr>
        <p:grpSpPr>
          <a:xfrm>
            <a:off x="6543210" y="795254"/>
            <a:ext cx="3214942" cy="3581678"/>
            <a:chOff x="1587127" y="1384878"/>
            <a:chExt cx="5759513" cy="4777678"/>
          </a:xfrm>
        </p:grpSpPr>
        <p:sp>
          <p:nvSpPr>
            <p:cNvPr id="18" name="Ellipse 17"/>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9" name="Ellipse 18"/>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20" name="Ellipse 19"/>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21" name="Connecteur en arc 20"/>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20" idx="5"/>
              <a:endCxn id="18"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a:stCxn id="18" idx="1"/>
              <a:endCxn id="20"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en arc 24"/>
            <p:cNvCxnSpPr>
              <a:stCxn id="18" idx="2"/>
              <a:endCxn id="19"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cteur en arc 25"/>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ZoneTexte 26"/>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8" name="Rectangle 27"/>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9" name="ZoneTexte 28"/>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31" name="ZoneTexte 30"/>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2" name="ZoneTexte 31"/>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3" name="Connecteur en arc 32"/>
            <p:cNvCxnSpPr>
              <a:stCxn id="19" idx="0"/>
              <a:endCxn id="19"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Connecteur en arc 33"/>
            <p:cNvCxnSpPr>
              <a:stCxn id="18" idx="0"/>
              <a:endCxn id="18"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6" name="Connecteur en arc 35"/>
            <p:cNvCxnSpPr>
              <a:stCxn id="19"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9698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A=2</a:t>
            </a:r>
            <a:endParaRPr lang="fr-FR" dirty="0"/>
          </a:p>
        </p:txBody>
      </p:sp>
      <p:sp>
        <p:nvSpPr>
          <p:cNvPr id="9" name="Rectangle 8"/>
          <p:cNvSpPr/>
          <p:nvPr/>
        </p:nvSpPr>
        <p:spPr>
          <a:xfrm>
            <a:off x="5324236"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A=2</a:t>
            </a: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chemeClr val="bg1"/>
                </a:solidFill>
              </a:rPr>
              <a:t>A=2</a:t>
            </a:r>
            <a:r>
              <a:rPr lang="fr-FR" dirty="0" smtClean="0"/>
              <a:t>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3842868" y="4391982"/>
            <a:ext cx="1139329" cy="369332"/>
          </a:xfrm>
          <a:prstGeom prst="rect">
            <a:avLst/>
          </a:prstGeom>
          <a:noFill/>
        </p:spPr>
        <p:txBody>
          <a:bodyPr wrap="none" rtlCol="0">
            <a:spAutoFit/>
          </a:bodyPr>
          <a:lstStyle/>
          <a:p>
            <a:r>
              <a:rPr lang="fr-FR" dirty="0" smtClean="0"/>
              <a:t>INVALID A</a:t>
            </a:r>
            <a:endParaRPr lang="fr-FR" dirty="0"/>
          </a:p>
        </p:txBody>
      </p:sp>
      <p:sp>
        <p:nvSpPr>
          <p:cNvPr id="3" name="ZoneTexte 2"/>
          <p:cNvSpPr txBox="1"/>
          <p:nvPr/>
        </p:nvSpPr>
        <p:spPr>
          <a:xfrm>
            <a:off x="2582239" y="2131628"/>
            <a:ext cx="1146468" cy="369332"/>
          </a:xfrm>
          <a:prstGeom prst="rect">
            <a:avLst/>
          </a:prstGeom>
          <a:noFill/>
        </p:spPr>
        <p:txBody>
          <a:bodyPr wrap="none" rtlCol="0">
            <a:spAutoFit/>
          </a:bodyPr>
          <a:lstStyle/>
          <a:p>
            <a:r>
              <a:rPr lang="fr-FR" dirty="0" smtClean="0"/>
              <a:t>A=3, </a:t>
            </a:r>
            <a:r>
              <a:rPr lang="fr-FR" dirty="0" err="1" smtClean="0"/>
              <a:t>PrWr</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6242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A=3</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A=2</a:t>
            </a: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A=2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14957" y="2131628"/>
            <a:ext cx="550188" cy="369332"/>
          </a:xfrm>
          <a:prstGeom prst="rect">
            <a:avLst/>
          </a:prstGeom>
          <a:noFill/>
        </p:spPr>
        <p:txBody>
          <a:bodyPr wrap="none" rtlCol="0">
            <a:spAutoFit/>
          </a:bodyPr>
          <a:lstStyle/>
          <a:p>
            <a:r>
              <a:rPr lang="fr-FR" dirty="0" smtClean="0"/>
              <a:t>A=3</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7074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A=3</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A=2</a:t>
            </a: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A=2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737442" y="2131628"/>
            <a:ext cx="813043" cy="369332"/>
          </a:xfrm>
          <a:prstGeom prst="rect">
            <a:avLst/>
          </a:prstGeom>
          <a:noFill/>
        </p:spPr>
        <p:txBody>
          <a:bodyPr wrap="none" rtlCol="0">
            <a:spAutoFit/>
          </a:bodyPr>
          <a:lstStyle/>
          <a:p>
            <a:r>
              <a:rPr lang="fr-FR" dirty="0" err="1" smtClean="0"/>
              <a:t>PrRd</a:t>
            </a:r>
            <a:r>
              <a:rPr lang="fr-FR" dirty="0" smtClean="0"/>
              <a:t> B</a:t>
            </a:r>
            <a:endParaRPr lang="fr-FR" dirty="0"/>
          </a:p>
        </p:txBody>
      </p:sp>
      <p:grpSp>
        <p:nvGrpSpPr>
          <p:cNvPr id="11" name="Grouper 10"/>
          <p:cNvGrpSpPr/>
          <p:nvPr/>
        </p:nvGrpSpPr>
        <p:grpSpPr>
          <a:xfrm>
            <a:off x="6543210" y="795254"/>
            <a:ext cx="3214942" cy="3581678"/>
            <a:chOff x="1587127" y="1384878"/>
            <a:chExt cx="5759513" cy="4777678"/>
          </a:xfrm>
        </p:grpSpPr>
        <p:sp>
          <p:nvSpPr>
            <p:cNvPr id="13" name="Ellipse 12"/>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4" name="Ellipse 13"/>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5" name="Ellipse 14"/>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8" name="Connecteur en arc 17"/>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cteur en arc 18"/>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a:stCxn id="15" idx="5"/>
              <a:endCxn id="13"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3" idx="1"/>
              <a:endCxn id="15"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3" idx="2"/>
              <a:endCxn id="14"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5" name="Rectangle 24"/>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6" name="ZoneTexte 25"/>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7" name="ZoneTexte 26"/>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8" name="ZoneTexte 27"/>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9" name="ZoneTexte 28"/>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0" name="Connecteur en arc 29"/>
            <p:cNvCxnSpPr>
              <a:stCxn id="14" idx="0"/>
              <a:endCxn id="14"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en arc 30"/>
            <p:cNvCxnSpPr>
              <a:stCxn id="13" idx="0"/>
              <a:endCxn id="13"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3" name="Connecteur en arc 32"/>
            <p:cNvCxnSpPr>
              <a:stCxn id="14"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9205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A=3</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A=2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748951" y="2131628"/>
            <a:ext cx="813043" cy="369332"/>
          </a:xfrm>
          <a:prstGeom prst="rect">
            <a:avLst/>
          </a:prstGeom>
          <a:noFill/>
        </p:spPr>
        <p:txBody>
          <a:bodyPr wrap="none" rtlCol="0">
            <a:spAutoFit/>
          </a:bodyPr>
          <a:lstStyle/>
          <a:p>
            <a:r>
              <a:rPr lang="fr-FR" dirty="0" err="1" smtClean="0"/>
              <a:t>PrRd</a:t>
            </a:r>
            <a:r>
              <a:rPr lang="fr-FR" dirty="0" smtClean="0"/>
              <a:t> B</a:t>
            </a:r>
            <a:endParaRPr lang="fr-FR" dirty="0"/>
          </a:p>
        </p:txBody>
      </p:sp>
      <p:sp>
        <p:nvSpPr>
          <p:cNvPr id="11" name="ZoneTexte 10"/>
          <p:cNvSpPr txBox="1"/>
          <p:nvPr/>
        </p:nvSpPr>
        <p:spPr>
          <a:xfrm>
            <a:off x="3810048" y="4207316"/>
            <a:ext cx="1428596" cy="369332"/>
          </a:xfrm>
          <a:prstGeom prst="rect">
            <a:avLst/>
          </a:prstGeom>
          <a:noFill/>
        </p:spPr>
        <p:txBody>
          <a:bodyPr wrap="none" rtlCol="0">
            <a:spAutoFit/>
          </a:bodyPr>
          <a:lstStyle/>
          <a:p>
            <a:r>
              <a:rPr lang="fr-FR" dirty="0" smtClean="0"/>
              <a:t>A=3, </a:t>
            </a:r>
            <a:r>
              <a:rPr lang="fr-FR" dirty="0" err="1" smtClean="0"/>
              <a:t>BusRd</a:t>
            </a:r>
            <a:r>
              <a:rPr lang="fr-FR" dirty="0" smtClean="0"/>
              <a:t> B</a:t>
            </a:r>
            <a:endParaRPr lang="fr-FR" dirty="0"/>
          </a:p>
        </p:txBody>
      </p:sp>
      <p:sp>
        <p:nvSpPr>
          <p:cNvPr id="4" name="ZoneTexte 3"/>
          <p:cNvSpPr txBox="1"/>
          <p:nvPr/>
        </p:nvSpPr>
        <p:spPr>
          <a:xfrm>
            <a:off x="1269953" y="2962379"/>
            <a:ext cx="862285" cy="369332"/>
          </a:xfrm>
          <a:prstGeom prst="rect">
            <a:avLst/>
          </a:prstGeom>
          <a:noFill/>
        </p:spPr>
        <p:txBody>
          <a:bodyPr wrap="none" rtlCol="0">
            <a:spAutoFit/>
          </a:bodyPr>
          <a:lstStyle/>
          <a:p>
            <a:r>
              <a:rPr lang="fr-FR" dirty="0" smtClean="0"/>
              <a:t>Flush A</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8867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68077"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10" name="Rectangle 9"/>
          <p:cNvSpPr/>
          <p:nvPr/>
        </p:nvSpPr>
        <p:spPr>
          <a:xfrm>
            <a:off x="3013277"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A=3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55473"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3810048" y="4207316"/>
            <a:ext cx="542186" cy="369332"/>
          </a:xfrm>
          <a:prstGeom prst="rect">
            <a:avLst/>
          </a:prstGeom>
          <a:noFill/>
        </p:spPr>
        <p:txBody>
          <a:bodyPr wrap="none" rtlCol="0">
            <a:spAutoFit/>
          </a:bodyPr>
          <a:lstStyle/>
          <a:p>
            <a:r>
              <a:rPr lang="fr-FR" dirty="0" smtClean="0"/>
              <a:t>B=0</a:t>
            </a:r>
            <a:endParaRPr lang="fr-FR" dirty="0"/>
          </a:p>
        </p:txBody>
      </p:sp>
      <p:sp>
        <p:nvSpPr>
          <p:cNvPr id="13" name="ZoneTexte 12"/>
          <p:cNvSpPr txBox="1"/>
          <p:nvPr/>
        </p:nvSpPr>
        <p:spPr>
          <a:xfrm>
            <a:off x="2748951" y="2131628"/>
            <a:ext cx="813043" cy="369332"/>
          </a:xfrm>
          <a:prstGeom prst="rect">
            <a:avLst/>
          </a:prstGeom>
          <a:noFill/>
        </p:spPr>
        <p:txBody>
          <a:bodyPr wrap="none" rtlCol="0">
            <a:spAutoFit/>
          </a:bodyPr>
          <a:lstStyle/>
          <a:p>
            <a:r>
              <a:rPr lang="fr-FR" dirty="0" err="1" smtClean="0"/>
              <a:t>PrRd</a:t>
            </a:r>
            <a:r>
              <a:rPr lang="fr-FR" dirty="0" smtClean="0"/>
              <a:t> B</a:t>
            </a:r>
            <a:endParaRPr lang="fr-FR" dirty="0"/>
          </a:p>
        </p:txBody>
      </p:sp>
      <p:grpSp>
        <p:nvGrpSpPr>
          <p:cNvPr id="14" name="Grouper 13"/>
          <p:cNvGrpSpPr/>
          <p:nvPr/>
        </p:nvGrpSpPr>
        <p:grpSpPr>
          <a:xfrm>
            <a:off x="6543210" y="795254"/>
            <a:ext cx="3214942" cy="3581678"/>
            <a:chOff x="1587127" y="1384878"/>
            <a:chExt cx="5759513" cy="4777678"/>
          </a:xfrm>
        </p:grpSpPr>
        <p:sp>
          <p:nvSpPr>
            <p:cNvPr id="15" name="Ellipse 14"/>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8" name="Ellipse 17"/>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9" name="Ellipse 18"/>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20" name="Connecteur en arc 19"/>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9" idx="5"/>
              <a:endCxn id="15"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5" idx="1"/>
              <a:endCxn id="19"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a:stCxn id="15" idx="2"/>
              <a:endCxn id="18"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en arc 24"/>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7" name="Rectangle 26"/>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8" name="ZoneTexte 27"/>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9" name="ZoneTexte 28"/>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30" name="ZoneTexte 29"/>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1" name="ZoneTexte 30"/>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2" name="Connecteur en arc 31"/>
            <p:cNvCxnSpPr>
              <a:stCxn id="18" idx="0"/>
              <a:endCxn id="18"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cteur en arc 32"/>
            <p:cNvCxnSpPr>
              <a:stCxn id="15" idx="0"/>
              <a:endCxn id="15"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5" name="Connecteur en arc 34"/>
            <p:cNvCxnSpPr>
              <a:stCxn id="18"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72206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Implémentation de la </a:t>
            </a:r>
            <a:br>
              <a:rPr lang="fr-FR" dirty="0" smtClean="0"/>
            </a:br>
            <a:r>
              <a:rPr lang="fr-FR" dirty="0" smtClean="0"/>
              <a:t>cohérence séquentielle</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81170"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B=0</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10" name="Rectangle 9"/>
          <p:cNvSpPr/>
          <p:nvPr/>
        </p:nvSpPr>
        <p:spPr>
          <a:xfrm>
            <a:off x="3013277"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FFFFFF"/>
                </a:solidFill>
              </a:rPr>
              <a:t>A=3 B=0 C=0</a:t>
            </a:r>
            <a:endParaRPr lang="fr-FR" dirty="0">
              <a:solidFill>
                <a:srgbClr val="FFFFFF"/>
              </a:solidFill>
            </a:endParaRPr>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68566"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914957" y="2131628"/>
            <a:ext cx="542186" cy="369332"/>
          </a:xfrm>
          <a:prstGeom prst="rect">
            <a:avLst/>
          </a:prstGeom>
          <a:noFill/>
        </p:spPr>
        <p:txBody>
          <a:bodyPr wrap="none" rtlCol="0">
            <a:spAutoFit/>
          </a:bodyPr>
          <a:lstStyle/>
          <a:p>
            <a:r>
              <a:rPr lang="fr-FR" dirty="0" smtClean="0"/>
              <a:t>B=0</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675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Multithreading</a:t>
            </a:r>
            <a:br>
              <a:rPr lang="fr-FR" dirty="0"/>
            </a:br>
            <a:r>
              <a:rPr lang="fr-FR" dirty="0" err="1"/>
              <a:t>Simultaneous</a:t>
            </a:r>
            <a:r>
              <a:rPr lang="fr-FR" dirty="0"/>
              <a:t> </a:t>
            </a:r>
            <a:r>
              <a:rPr lang="fr-FR" dirty="0" smtClean="0"/>
              <a:t>MT</a:t>
            </a:r>
            <a:endParaRPr lang="fr-FR"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rcRect t="-8767" b="-8767"/>
          <a:stretch>
            <a:fillRect/>
          </a:stretch>
        </p:blipFill>
        <p:spPr>
          <a:xfrm>
            <a:off x="361612" y="1600200"/>
            <a:ext cx="8229600" cy="4525963"/>
          </a:xfrm>
        </p:spPr>
      </p:pic>
      <p:sp>
        <p:nvSpPr>
          <p:cNvPr id="5" name="ZoneTexte 4"/>
          <p:cNvSpPr txBox="1"/>
          <p:nvPr/>
        </p:nvSpPr>
        <p:spPr>
          <a:xfrm>
            <a:off x="3919101" y="2020874"/>
            <a:ext cx="3714269" cy="646331"/>
          </a:xfrm>
          <a:prstGeom prst="rect">
            <a:avLst/>
          </a:prstGeom>
          <a:noFill/>
        </p:spPr>
        <p:txBody>
          <a:bodyPr wrap="square" rtlCol="0">
            <a:spAutoFit/>
          </a:bodyPr>
          <a:lstStyle/>
          <a:p>
            <a:r>
              <a:rPr lang="fr-FR" dirty="0" smtClean="0"/>
              <a:t>Combler les bulles, maximiser l’utilisation des unités </a:t>
            </a:r>
            <a:r>
              <a:rPr lang="fr-FR" dirty="0" err="1" smtClean="0"/>
              <a:t>superscalaires</a:t>
            </a:r>
            <a:endParaRPr lang="fr-FR" dirty="0"/>
          </a:p>
        </p:txBody>
      </p:sp>
      <p:sp>
        <p:nvSpPr>
          <p:cNvPr id="6" name="ZoneTexte 5"/>
          <p:cNvSpPr txBox="1"/>
          <p:nvPr/>
        </p:nvSpPr>
        <p:spPr>
          <a:xfrm>
            <a:off x="3919101" y="5366240"/>
            <a:ext cx="2662804" cy="923330"/>
          </a:xfrm>
          <a:prstGeom prst="rect">
            <a:avLst/>
          </a:prstGeom>
          <a:noFill/>
        </p:spPr>
        <p:txBody>
          <a:bodyPr wrap="square" rtlCol="0">
            <a:spAutoFit/>
          </a:bodyPr>
          <a:lstStyle/>
          <a:p>
            <a:r>
              <a:rPr lang="fr-FR" dirty="0" smtClean="0"/>
              <a:t>Pentium 4, </a:t>
            </a:r>
            <a:r>
              <a:rPr lang="fr-FR" dirty="0" err="1" smtClean="0"/>
              <a:t>Nehalem</a:t>
            </a:r>
            <a:r>
              <a:rPr lang="fr-FR" dirty="0" smtClean="0"/>
              <a:t>,</a:t>
            </a:r>
          </a:p>
          <a:p>
            <a:r>
              <a:rPr lang="fr-FR" dirty="0" smtClean="0"/>
              <a:t>Power5, Power6</a:t>
            </a:r>
          </a:p>
          <a:p>
            <a:endParaRPr lang="fr-FR" dirty="0"/>
          </a:p>
        </p:txBody>
      </p:sp>
    </p:spTree>
    <p:extLst>
      <p:ext uri="{BB962C8B-B14F-4D97-AF65-F5344CB8AC3E}">
        <p14:creationId xmlns:p14="http://schemas.microsoft.com/office/powerpoint/2010/main" val="899218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Optimisation MSI</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51973"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A=0</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39369"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566135" y="2170910"/>
            <a:ext cx="1331276" cy="369332"/>
          </a:xfrm>
          <a:prstGeom prst="rect">
            <a:avLst/>
          </a:prstGeom>
          <a:noFill/>
        </p:spPr>
        <p:txBody>
          <a:bodyPr wrap="none" rtlCol="0">
            <a:spAutoFit/>
          </a:bodyPr>
          <a:lstStyle/>
          <a:p>
            <a:r>
              <a:rPr lang="fr-FR" dirty="0" smtClean="0"/>
              <a:t>A=1, </a:t>
            </a:r>
            <a:r>
              <a:rPr lang="fr-FR" dirty="0" err="1" smtClean="0"/>
              <a:t>PrWr</a:t>
            </a:r>
            <a:r>
              <a:rPr lang="fr-FR" dirty="0" smtClean="0"/>
              <a:t> A</a:t>
            </a:r>
            <a:endParaRPr lang="fr-FR" dirty="0"/>
          </a:p>
        </p:txBody>
      </p:sp>
      <p:sp>
        <p:nvSpPr>
          <p:cNvPr id="4" name="ZoneTexte 3"/>
          <p:cNvSpPr txBox="1"/>
          <p:nvPr/>
        </p:nvSpPr>
        <p:spPr>
          <a:xfrm>
            <a:off x="3914882" y="4412689"/>
            <a:ext cx="1139329" cy="369332"/>
          </a:xfrm>
          <a:prstGeom prst="rect">
            <a:avLst/>
          </a:prstGeom>
          <a:noFill/>
        </p:spPr>
        <p:txBody>
          <a:bodyPr wrap="none" rtlCol="0">
            <a:spAutoFit/>
          </a:bodyPr>
          <a:lstStyle/>
          <a:p>
            <a:r>
              <a:rPr lang="fr-FR" dirty="0" smtClean="0"/>
              <a:t>INVALID A</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0882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Optimisation MSI</a:t>
            </a:r>
            <a:endParaRPr lang="fr-FR" dirty="0"/>
          </a:p>
        </p:txBody>
      </p:sp>
      <p:cxnSp>
        <p:nvCxnSpPr>
          <p:cNvPr id="7" name="Connecteur droit 6"/>
          <p:cNvCxnSpPr/>
          <p:nvPr/>
        </p:nvCxnSpPr>
        <p:spPr>
          <a:xfrm flipV="1">
            <a:off x="614493" y="4761314"/>
            <a:ext cx="7892824" cy="13655"/>
          </a:xfrm>
          <a:prstGeom prst="line">
            <a:avLst/>
          </a:prstGeom>
          <a:ln w="76200" cmpd="tri">
            <a:solidFill>
              <a:srgbClr val="3366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451973" y="2540242"/>
            <a:ext cx="1374791" cy="13879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smtClean="0"/>
              <a:t>A=0</a:t>
            </a:r>
            <a:endParaRPr lang="fr-FR" dirty="0"/>
          </a:p>
        </p:txBody>
      </p:sp>
      <p:sp>
        <p:nvSpPr>
          <p:cNvPr id="9" name="Rectangle 8"/>
          <p:cNvSpPr/>
          <p:nvPr/>
        </p:nvSpPr>
        <p:spPr>
          <a:xfrm>
            <a:off x="5324236" y="2540242"/>
            <a:ext cx="1374791" cy="13879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0" name="Rectangle 9"/>
          <p:cNvSpPr/>
          <p:nvPr/>
        </p:nvSpPr>
        <p:spPr>
          <a:xfrm>
            <a:off x="3026370" y="5075755"/>
            <a:ext cx="3033978" cy="114391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A=0 B=0 C=0</a:t>
            </a:r>
            <a:endParaRPr lang="fr-FR" dirty="0"/>
          </a:p>
        </p:txBody>
      </p:sp>
      <p:cxnSp>
        <p:nvCxnSpPr>
          <p:cNvPr id="12" name="Connecteur droit avec flèche 11"/>
          <p:cNvCxnSpPr/>
          <p:nvPr/>
        </p:nvCxnSpPr>
        <p:spPr>
          <a:xfrm>
            <a:off x="4543359" y="4774969"/>
            <a:ext cx="0" cy="3007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8" idx="2"/>
          </p:cNvCxnSpPr>
          <p:nvPr/>
        </p:nvCxnSpPr>
        <p:spPr>
          <a:xfrm>
            <a:off x="3139369" y="3928210"/>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6047254" y="3941865"/>
            <a:ext cx="13094" cy="8331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2566135" y="2170910"/>
            <a:ext cx="1331276" cy="369332"/>
          </a:xfrm>
          <a:prstGeom prst="rect">
            <a:avLst/>
          </a:prstGeom>
          <a:noFill/>
        </p:spPr>
        <p:txBody>
          <a:bodyPr wrap="none" rtlCol="0">
            <a:spAutoFit/>
          </a:bodyPr>
          <a:lstStyle/>
          <a:p>
            <a:r>
              <a:rPr lang="fr-FR" dirty="0" smtClean="0"/>
              <a:t>A=1, </a:t>
            </a:r>
            <a:r>
              <a:rPr lang="fr-FR" dirty="0" err="1" smtClean="0"/>
              <a:t>PrWr</a:t>
            </a:r>
            <a:r>
              <a:rPr lang="fr-FR" dirty="0" smtClean="0"/>
              <a:t> A</a:t>
            </a:r>
            <a:endParaRPr lang="fr-FR" dirty="0"/>
          </a:p>
        </p:txBody>
      </p:sp>
      <p:grpSp>
        <p:nvGrpSpPr>
          <p:cNvPr id="13" name="Grouper 12"/>
          <p:cNvGrpSpPr/>
          <p:nvPr/>
        </p:nvGrpSpPr>
        <p:grpSpPr>
          <a:xfrm>
            <a:off x="6543210" y="795254"/>
            <a:ext cx="3214942" cy="3581678"/>
            <a:chOff x="1587127" y="1384878"/>
            <a:chExt cx="5759513" cy="4777678"/>
          </a:xfrm>
        </p:grpSpPr>
        <p:sp>
          <p:nvSpPr>
            <p:cNvPr id="14" name="Ellipse 13"/>
            <p:cNvSpPr/>
            <p:nvPr/>
          </p:nvSpPr>
          <p:spPr>
            <a:xfrm>
              <a:off x="389597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M</a:t>
              </a:r>
              <a:endParaRPr lang="fr-FR" sz="1100" dirty="0"/>
            </a:p>
          </p:txBody>
        </p:sp>
        <p:sp>
          <p:nvSpPr>
            <p:cNvPr id="15" name="Ellipse 14"/>
            <p:cNvSpPr/>
            <p:nvPr/>
          </p:nvSpPr>
          <p:spPr>
            <a:xfrm>
              <a:off x="389597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S</a:t>
              </a:r>
              <a:endParaRPr lang="fr-FR" sz="1100" dirty="0"/>
            </a:p>
          </p:txBody>
        </p:sp>
        <p:sp>
          <p:nvSpPr>
            <p:cNvPr id="18" name="Ellipse 17"/>
            <p:cNvSpPr/>
            <p:nvPr/>
          </p:nvSpPr>
          <p:spPr>
            <a:xfrm>
              <a:off x="389597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t>I</a:t>
              </a:r>
              <a:endParaRPr lang="fr-FR" sz="1100" dirty="0"/>
            </a:p>
          </p:txBody>
        </p:sp>
        <p:cxnSp>
          <p:nvCxnSpPr>
            <p:cNvPr id="19" name="Connecteur en arc 18"/>
            <p:cNvCxnSpPr/>
            <p:nvPr/>
          </p:nvCxnSpPr>
          <p:spPr>
            <a:xfrm flipV="1">
              <a:off x="444532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p:nvPr/>
          </p:nvCxnSpPr>
          <p:spPr>
            <a:xfrm flipV="1">
              <a:off x="443262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8" idx="5"/>
              <a:endCxn id="14" idx="7"/>
            </p:cNvCxnSpPr>
            <p:nvPr/>
          </p:nvCxnSpPr>
          <p:spPr>
            <a:xfrm rot="5400000" flipH="1">
              <a:off x="240127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1"/>
              <a:endCxn id="18" idx="3"/>
            </p:cNvCxnSpPr>
            <p:nvPr/>
          </p:nvCxnSpPr>
          <p:spPr>
            <a:xfrm rot="16200000" flipH="1">
              <a:off x="200833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4" idx="2"/>
              <a:endCxn id="15" idx="2"/>
            </p:cNvCxnSpPr>
            <p:nvPr/>
          </p:nvCxnSpPr>
          <p:spPr>
            <a:xfrm rot="10800000" flipV="1">
              <a:off x="389597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p:nvPr/>
          </p:nvCxnSpPr>
          <p:spPr>
            <a:xfrm rot="10800000" flipV="1">
              <a:off x="388327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5775218" y="3849642"/>
              <a:ext cx="1571422" cy="574770"/>
            </a:xfrm>
            <a:prstGeom prst="rect">
              <a:avLst/>
            </a:prstGeom>
            <a:noFill/>
          </p:spPr>
          <p:txBody>
            <a:bodyPr wrap="none" rtlCol="0">
              <a:spAutoFit/>
            </a:bodyPr>
            <a:lstStyle/>
            <a:p>
              <a:r>
                <a:rPr lang="fr-FR" sz="1100" dirty="0" smtClean="0"/>
                <a:t>Pr </a:t>
              </a:r>
              <a:r>
                <a:rPr lang="fr-FR" sz="1100" dirty="0" err="1" smtClean="0"/>
                <a:t>Wr</a:t>
              </a:r>
              <a:r>
                <a:rPr lang="fr-FR" sz="1100" dirty="0" smtClean="0"/>
                <a:t> </a:t>
              </a:r>
            </a:p>
            <a:p>
              <a:r>
                <a:rPr lang="fr-FR" sz="1100" dirty="0" smtClean="0"/>
                <a:t>/ Bus </a:t>
              </a:r>
              <a:r>
                <a:rPr lang="fr-FR" sz="1100" dirty="0" err="1" smtClean="0"/>
                <a:t>ReadX</a:t>
              </a:r>
              <a:r>
                <a:rPr lang="fr-FR" sz="1100" dirty="0" smtClean="0"/>
                <a:t> </a:t>
              </a:r>
              <a:endParaRPr lang="fr-FR" sz="1100" dirty="0"/>
            </a:p>
          </p:txBody>
        </p:sp>
        <p:sp>
          <p:nvSpPr>
            <p:cNvPr id="26" name="Rectangle 25"/>
            <p:cNvSpPr/>
            <p:nvPr/>
          </p:nvSpPr>
          <p:spPr>
            <a:xfrm>
              <a:off x="4709837" y="2779417"/>
              <a:ext cx="1223099" cy="574770"/>
            </a:xfrm>
            <a:prstGeom prst="rect">
              <a:avLst/>
            </a:prstGeom>
          </p:spPr>
          <p:txBody>
            <a:bodyPr wrap="none">
              <a:spAutoFit/>
            </a:bodyPr>
            <a:lstStyle/>
            <a:p>
              <a:r>
                <a:rPr lang="fr-FR" sz="1100" dirty="0"/>
                <a:t>Pr </a:t>
              </a:r>
              <a:r>
                <a:rPr lang="fr-FR" sz="1100" dirty="0" err="1" smtClean="0"/>
                <a:t>Wr</a:t>
              </a:r>
              <a:endParaRPr lang="fr-FR" sz="1100" dirty="0" smtClean="0"/>
            </a:p>
            <a:p>
              <a:r>
                <a:rPr lang="fr-FR" sz="1100" dirty="0" smtClean="0"/>
                <a:t> </a:t>
              </a:r>
              <a:r>
                <a:rPr lang="fr-FR" sz="1100" dirty="0"/>
                <a:t>/ </a:t>
              </a:r>
              <a:r>
                <a:rPr lang="fr-FR" sz="1100" dirty="0" err="1" smtClean="0"/>
                <a:t>Invalid</a:t>
              </a:r>
              <a:r>
                <a:rPr lang="fr-FR" sz="1100" dirty="0" smtClean="0"/>
                <a:t> </a:t>
              </a:r>
              <a:endParaRPr lang="fr-FR" sz="1100" dirty="0"/>
            </a:p>
          </p:txBody>
        </p:sp>
        <p:sp>
          <p:nvSpPr>
            <p:cNvPr id="27" name="ZoneTexte 26"/>
            <p:cNvSpPr txBox="1"/>
            <p:nvPr/>
          </p:nvSpPr>
          <p:spPr>
            <a:xfrm>
              <a:off x="1587127" y="3530660"/>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28" name="ZoneTexte 27"/>
            <p:cNvSpPr txBox="1"/>
            <p:nvPr/>
          </p:nvSpPr>
          <p:spPr>
            <a:xfrm>
              <a:off x="2780314" y="3032358"/>
              <a:ext cx="2024184" cy="348967"/>
            </a:xfrm>
            <a:prstGeom prst="rect">
              <a:avLst/>
            </a:prstGeom>
            <a:noFill/>
          </p:spPr>
          <p:txBody>
            <a:bodyPr wrap="none" rtlCol="0">
              <a:spAutoFit/>
            </a:bodyPr>
            <a:lstStyle/>
            <a:p>
              <a:r>
                <a:rPr lang="fr-FR" sz="1100" dirty="0" smtClean="0"/>
                <a:t>Bus Read / Flush</a:t>
              </a:r>
              <a:endParaRPr lang="fr-FR" sz="1100" dirty="0"/>
            </a:p>
          </p:txBody>
        </p:sp>
        <p:sp>
          <p:nvSpPr>
            <p:cNvPr id="29" name="ZoneTexte 28"/>
            <p:cNvSpPr txBox="1"/>
            <p:nvPr/>
          </p:nvSpPr>
          <p:spPr>
            <a:xfrm>
              <a:off x="2893818" y="4398409"/>
              <a:ext cx="1410605" cy="574770"/>
            </a:xfrm>
            <a:prstGeom prst="rect">
              <a:avLst/>
            </a:prstGeom>
            <a:noFill/>
          </p:spPr>
          <p:txBody>
            <a:bodyPr wrap="none" rtlCol="0">
              <a:spAutoFit/>
            </a:bodyPr>
            <a:lstStyle/>
            <a:p>
              <a:r>
                <a:rPr lang="fr-FR" sz="1100" dirty="0" smtClean="0"/>
                <a:t>Bus </a:t>
              </a:r>
              <a:r>
                <a:rPr lang="fr-FR" sz="1100" dirty="0" err="1" smtClean="0"/>
                <a:t>ReadX</a:t>
              </a:r>
              <a:r>
                <a:rPr lang="fr-FR" sz="1100" dirty="0" smtClean="0"/>
                <a:t> </a:t>
              </a:r>
            </a:p>
            <a:p>
              <a:r>
                <a:rPr lang="fr-FR" sz="1100" dirty="0" smtClean="0"/>
                <a:t>/ Flush</a:t>
              </a:r>
              <a:endParaRPr lang="fr-FR" sz="1100" dirty="0"/>
            </a:p>
          </p:txBody>
        </p:sp>
        <p:sp>
          <p:nvSpPr>
            <p:cNvPr id="30" name="ZoneTexte 29"/>
            <p:cNvSpPr txBox="1"/>
            <p:nvPr/>
          </p:nvSpPr>
          <p:spPr>
            <a:xfrm>
              <a:off x="3941691" y="4815210"/>
              <a:ext cx="2031464" cy="348967"/>
            </a:xfrm>
            <a:prstGeom prst="rect">
              <a:avLst/>
            </a:prstGeom>
            <a:noFill/>
          </p:spPr>
          <p:txBody>
            <a:bodyPr wrap="none" rtlCol="0">
              <a:spAutoFit/>
            </a:bodyPr>
            <a:lstStyle/>
            <a:p>
              <a:r>
                <a:rPr lang="fr-FR" sz="1100" dirty="0" smtClean="0"/>
                <a:t>Pr Rd / Bus Read </a:t>
              </a:r>
              <a:endParaRPr lang="fr-FR" sz="1100" dirty="0"/>
            </a:p>
          </p:txBody>
        </p:sp>
        <p:cxnSp>
          <p:nvCxnSpPr>
            <p:cNvPr id="31" name="Connecteur en arc 30"/>
            <p:cNvCxnSpPr>
              <a:stCxn id="15" idx="0"/>
              <a:endCxn id="15" idx="2"/>
            </p:cNvCxnSpPr>
            <p:nvPr/>
          </p:nvCxnSpPr>
          <p:spPr>
            <a:xfrm rot="16200000" flipH="1" flipV="1">
              <a:off x="389086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14" idx="0"/>
              <a:endCxn id="14" idx="7"/>
            </p:cNvCxnSpPr>
            <p:nvPr/>
          </p:nvCxnSpPr>
          <p:spPr>
            <a:xfrm rot="16200000" flipH="1">
              <a:off x="422987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53898" y="1384878"/>
              <a:ext cx="928151" cy="348967"/>
            </a:xfrm>
            <a:prstGeom prst="rect">
              <a:avLst/>
            </a:prstGeom>
          </p:spPr>
          <p:txBody>
            <a:bodyPr wrap="none">
              <a:spAutoFit/>
            </a:bodyPr>
            <a:lstStyle/>
            <a:p>
              <a:r>
                <a:rPr lang="fr-FR" sz="1100" dirty="0"/>
                <a:t>Pr </a:t>
              </a:r>
              <a:r>
                <a:rPr lang="fr-FR" sz="1100" dirty="0" err="1"/>
                <a:t>Wr</a:t>
              </a:r>
              <a:r>
                <a:rPr lang="fr-FR" sz="1100" dirty="0"/>
                <a:t> </a:t>
              </a:r>
            </a:p>
          </p:txBody>
        </p:sp>
        <p:cxnSp>
          <p:nvCxnSpPr>
            <p:cNvPr id="34" name="Connecteur en arc 33"/>
            <p:cNvCxnSpPr>
              <a:stCxn id="15" idx="4"/>
            </p:cNvCxnSpPr>
            <p:nvPr/>
          </p:nvCxnSpPr>
          <p:spPr>
            <a:xfrm rot="5400000" flipH="1" flipV="1">
              <a:off x="423147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
        <p:nvSpPr>
          <p:cNvPr id="5" name="ZoneTexte 4"/>
          <p:cNvSpPr txBox="1"/>
          <p:nvPr/>
        </p:nvSpPr>
        <p:spPr>
          <a:xfrm>
            <a:off x="4120726" y="3182202"/>
            <a:ext cx="845266" cy="369332"/>
          </a:xfrm>
          <a:prstGeom prst="rect">
            <a:avLst/>
          </a:prstGeom>
          <a:noFill/>
        </p:spPr>
        <p:txBody>
          <a:bodyPr wrap="none" rtlCol="0">
            <a:spAutoFit/>
          </a:bodyPr>
          <a:lstStyle/>
          <a:p>
            <a:r>
              <a:rPr lang="fr-FR" dirty="0" smtClean="0"/>
              <a:t>Silence</a:t>
            </a:r>
            <a:endParaRPr lang="fr-FR" dirty="0"/>
          </a:p>
        </p:txBody>
      </p:sp>
    </p:spTree>
    <p:extLst>
      <p:ext uri="{BB962C8B-B14F-4D97-AF65-F5344CB8AC3E}">
        <p14:creationId xmlns:p14="http://schemas.microsoft.com/office/powerpoint/2010/main" val="3579938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Protocole </a:t>
            </a:r>
            <a:r>
              <a:rPr lang="fr-FR" dirty="0"/>
              <a:t>MESI</a:t>
            </a:r>
            <a:r>
              <a:rPr lang="fr-FR" dirty="0" smtClean="0"/>
              <a:t/>
            </a:r>
            <a:br>
              <a:rPr lang="fr-FR" dirty="0" smtClean="0"/>
            </a:br>
            <a:r>
              <a:rPr lang="fr-FR" dirty="0" err="1" smtClean="0"/>
              <a:t>Modified</a:t>
            </a:r>
            <a:r>
              <a:rPr lang="fr-FR" dirty="0" smtClean="0"/>
              <a:t> Exclusive </a:t>
            </a:r>
            <a:r>
              <a:rPr lang="fr-FR" dirty="0" err="1" smtClean="0"/>
              <a:t>Shared</a:t>
            </a:r>
            <a:r>
              <a:rPr lang="fr-FR" dirty="0" smtClean="0"/>
              <a:t> </a:t>
            </a:r>
            <a:r>
              <a:rPr lang="fr-FR" dirty="0" err="1" smtClean="0"/>
              <a:t>Invalid</a:t>
            </a:r>
            <a:endParaRPr lang="fr-FR" dirty="0"/>
          </a:p>
        </p:txBody>
      </p:sp>
      <p:sp>
        <p:nvSpPr>
          <p:cNvPr id="3" name="Espace réservé du contenu 2"/>
          <p:cNvSpPr>
            <a:spLocks noGrp="1"/>
          </p:cNvSpPr>
          <p:nvPr>
            <p:ph idx="1"/>
          </p:nvPr>
        </p:nvSpPr>
        <p:spPr>
          <a:xfrm>
            <a:off x="457200" y="1600200"/>
            <a:ext cx="3448246" cy="4525963"/>
          </a:xfrm>
        </p:spPr>
        <p:txBody>
          <a:bodyPr>
            <a:normAutofit/>
          </a:bodyPr>
          <a:lstStyle/>
          <a:p>
            <a:r>
              <a:rPr lang="fr-FR" sz="2400" dirty="0" smtClean="0"/>
              <a:t>Transition silencieuse si variable non partagée</a:t>
            </a:r>
          </a:p>
          <a:p>
            <a:pPr lvl="1"/>
            <a:r>
              <a:rPr lang="fr-FR" sz="2000" dirty="0" smtClean="0"/>
              <a:t>Nécessite de savoir si la valeur provient d’un cache ou de la mémoire</a:t>
            </a:r>
          </a:p>
          <a:p>
            <a:pPr marL="457200" lvl="1" indent="0">
              <a:buNone/>
            </a:pPr>
            <a:endParaRPr lang="fr-FR" sz="2000" dirty="0" smtClean="0"/>
          </a:p>
          <a:p>
            <a:pPr lvl="1"/>
            <a:endParaRPr lang="fr-FR" sz="2000" dirty="0" smtClean="0"/>
          </a:p>
          <a:p>
            <a:pPr lvl="1"/>
            <a:endParaRPr lang="fr-FR" sz="2000" dirty="0" smtClean="0"/>
          </a:p>
          <a:p>
            <a:pPr lvl="1"/>
            <a:endParaRPr lang="fr-FR" sz="2000" dirty="0"/>
          </a:p>
        </p:txBody>
      </p:sp>
      <p:sp>
        <p:nvSpPr>
          <p:cNvPr id="44" name="Ellipse 43"/>
          <p:cNvSpPr/>
          <p:nvPr/>
        </p:nvSpPr>
        <p:spPr>
          <a:xfrm>
            <a:off x="5070306" y="2055763"/>
            <a:ext cx="555701" cy="576137"/>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M</a:t>
            </a:r>
            <a:endParaRPr lang="fr-FR" dirty="0"/>
          </a:p>
        </p:txBody>
      </p:sp>
      <p:sp>
        <p:nvSpPr>
          <p:cNvPr id="45" name="Ellipse 44"/>
          <p:cNvSpPr/>
          <p:nvPr/>
        </p:nvSpPr>
        <p:spPr>
          <a:xfrm>
            <a:off x="5070306" y="3823455"/>
            <a:ext cx="555701" cy="57613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a:t>
            </a:r>
            <a:endParaRPr lang="fr-FR" dirty="0"/>
          </a:p>
        </p:txBody>
      </p:sp>
      <p:sp>
        <p:nvSpPr>
          <p:cNvPr id="46" name="Ellipse 45"/>
          <p:cNvSpPr/>
          <p:nvPr/>
        </p:nvSpPr>
        <p:spPr>
          <a:xfrm>
            <a:off x="5070306" y="5586419"/>
            <a:ext cx="555701" cy="5761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a:t>
            </a:r>
            <a:endParaRPr lang="fr-FR" dirty="0"/>
          </a:p>
        </p:txBody>
      </p:sp>
      <p:cxnSp>
        <p:nvCxnSpPr>
          <p:cNvPr id="47" name="Connecteur en arc 46"/>
          <p:cNvCxnSpPr/>
          <p:nvPr/>
        </p:nvCxnSpPr>
        <p:spPr>
          <a:xfrm flipV="1">
            <a:off x="5619657" y="2374748"/>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8" name="Connecteur en arc 47"/>
          <p:cNvCxnSpPr/>
          <p:nvPr/>
        </p:nvCxnSpPr>
        <p:spPr>
          <a:xfrm flipV="1">
            <a:off x="5606957" y="4176991"/>
            <a:ext cx="12700" cy="1762964"/>
          </a:xfrm>
          <a:prstGeom prst="curvedConnector3">
            <a:avLst>
              <a:gd name="adj1" fmla="val 499599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9" name="Connecteur en arc 48"/>
          <p:cNvCxnSpPr>
            <a:stCxn id="46" idx="5"/>
            <a:endCxn id="44" idx="7"/>
          </p:cNvCxnSpPr>
          <p:nvPr/>
        </p:nvCxnSpPr>
        <p:spPr>
          <a:xfrm rot="5400000" flipH="1">
            <a:off x="3575602" y="4109160"/>
            <a:ext cx="3938047" cy="12700"/>
          </a:xfrm>
          <a:prstGeom prst="curvedConnector5">
            <a:avLst>
              <a:gd name="adj1" fmla="val -5805"/>
              <a:gd name="adj2" fmla="val -10652480"/>
              <a:gd name="adj3" fmla="val 105805"/>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1" name="Connecteur en arc 50"/>
          <p:cNvCxnSpPr>
            <a:stCxn id="44" idx="1"/>
            <a:endCxn id="46" idx="3"/>
          </p:cNvCxnSpPr>
          <p:nvPr/>
        </p:nvCxnSpPr>
        <p:spPr>
          <a:xfrm rot="16200000" flipH="1">
            <a:off x="3182663" y="4109159"/>
            <a:ext cx="3938047" cy="12700"/>
          </a:xfrm>
          <a:prstGeom prst="curvedConnector5">
            <a:avLst>
              <a:gd name="adj1" fmla="val -5805"/>
              <a:gd name="adj2" fmla="val -9724606"/>
              <a:gd name="adj3" fmla="val 105805"/>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Connecteur en arc 51"/>
          <p:cNvCxnSpPr>
            <a:stCxn id="44" idx="2"/>
            <a:endCxn id="45" idx="2"/>
          </p:cNvCxnSpPr>
          <p:nvPr/>
        </p:nvCxnSpPr>
        <p:spPr>
          <a:xfrm rot="10800000" flipV="1">
            <a:off x="5070306" y="2343832"/>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4" name="Connecteur en arc 53"/>
          <p:cNvCxnSpPr/>
          <p:nvPr/>
        </p:nvCxnSpPr>
        <p:spPr>
          <a:xfrm rot="10800000" flipV="1">
            <a:off x="5057605" y="4176991"/>
            <a:ext cx="12700" cy="1767692"/>
          </a:xfrm>
          <a:prstGeom prst="curvedConnector3">
            <a:avLst>
              <a:gd name="adj1" fmla="val 41712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7295051" y="2847692"/>
            <a:ext cx="723275" cy="369332"/>
          </a:xfrm>
          <a:prstGeom prst="rect">
            <a:avLst/>
          </a:prstGeom>
        </p:spPr>
        <p:txBody>
          <a:bodyPr wrap="none">
            <a:spAutoFit/>
          </a:bodyPr>
          <a:lstStyle/>
          <a:p>
            <a:r>
              <a:rPr lang="fr-FR" dirty="0"/>
              <a:t>Pr </a:t>
            </a:r>
            <a:r>
              <a:rPr lang="fr-FR" dirty="0" err="1" smtClean="0"/>
              <a:t>Wr</a:t>
            </a:r>
            <a:endParaRPr lang="fr-FR" dirty="0" smtClean="0"/>
          </a:p>
        </p:txBody>
      </p:sp>
      <p:sp>
        <p:nvSpPr>
          <p:cNvPr id="56" name="ZoneTexte 55"/>
          <p:cNvSpPr txBox="1"/>
          <p:nvPr/>
        </p:nvSpPr>
        <p:spPr>
          <a:xfrm>
            <a:off x="7295051" y="4741437"/>
            <a:ext cx="1137639" cy="646331"/>
          </a:xfrm>
          <a:prstGeom prst="rect">
            <a:avLst/>
          </a:prstGeom>
          <a:noFill/>
        </p:spPr>
        <p:txBody>
          <a:bodyPr wrap="none" rtlCol="0">
            <a:spAutoFit/>
          </a:bodyPr>
          <a:lstStyle/>
          <a:p>
            <a:r>
              <a:rPr lang="fr-FR" dirty="0" err="1" smtClean="0"/>
              <a:t>PrRd</a:t>
            </a:r>
            <a:r>
              <a:rPr lang="fr-FR" dirty="0" smtClean="0"/>
              <a:t> </a:t>
            </a:r>
            <a:r>
              <a:rPr lang="fr-FR" b="1" dirty="0" err="1" smtClean="0"/>
              <a:t>BusS</a:t>
            </a:r>
            <a:r>
              <a:rPr lang="fr-FR" b="1" dirty="0" smtClean="0"/>
              <a:t>  </a:t>
            </a:r>
          </a:p>
          <a:p>
            <a:r>
              <a:rPr lang="fr-FR" dirty="0" smtClean="0"/>
              <a:t>/ Bus Rd</a:t>
            </a:r>
            <a:endParaRPr lang="fr-FR" dirty="0"/>
          </a:p>
        </p:txBody>
      </p:sp>
      <p:cxnSp>
        <p:nvCxnSpPr>
          <p:cNvPr id="57" name="Connecteur en arc 56"/>
          <p:cNvCxnSpPr>
            <a:stCxn id="45" idx="0"/>
            <a:endCxn id="45" idx="2"/>
          </p:cNvCxnSpPr>
          <p:nvPr/>
        </p:nvCxnSpPr>
        <p:spPr>
          <a:xfrm rot="16200000" flipH="1" flipV="1">
            <a:off x="5065197" y="3828563"/>
            <a:ext cx="288069" cy="277851"/>
          </a:xfrm>
          <a:prstGeom prst="curvedConnector4">
            <a:avLst>
              <a:gd name="adj1" fmla="val -159937"/>
              <a:gd name="adj2" fmla="val 23142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Connecteur en arc 57"/>
          <p:cNvCxnSpPr>
            <a:stCxn id="44" idx="0"/>
            <a:endCxn id="44" idx="7"/>
          </p:cNvCxnSpPr>
          <p:nvPr/>
        </p:nvCxnSpPr>
        <p:spPr>
          <a:xfrm rot="16200000" flipH="1">
            <a:off x="5404204" y="1999715"/>
            <a:ext cx="84373" cy="196469"/>
          </a:xfrm>
          <a:prstGeom prst="curvedConnector3">
            <a:avLst>
              <a:gd name="adj1" fmla="val -643162"/>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9" name="Connecteur en arc 58"/>
          <p:cNvCxnSpPr>
            <a:stCxn id="45" idx="4"/>
          </p:cNvCxnSpPr>
          <p:nvPr/>
        </p:nvCxnSpPr>
        <p:spPr>
          <a:xfrm rot="5400000" flipH="1" flipV="1">
            <a:off x="5405800" y="4119347"/>
            <a:ext cx="222602" cy="337888"/>
          </a:xfrm>
          <a:prstGeom prst="curvedConnector4">
            <a:avLst>
              <a:gd name="adj1" fmla="val -219242"/>
              <a:gd name="adj2" fmla="val 171944"/>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0" name="Ellipse 59"/>
          <p:cNvSpPr/>
          <p:nvPr/>
        </p:nvSpPr>
        <p:spPr>
          <a:xfrm>
            <a:off x="8131323" y="3849643"/>
            <a:ext cx="555701" cy="576137"/>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E</a:t>
            </a:r>
          </a:p>
        </p:txBody>
      </p:sp>
      <p:cxnSp>
        <p:nvCxnSpPr>
          <p:cNvPr id="61" name="Connecteur droit avec flèche 60"/>
          <p:cNvCxnSpPr>
            <a:stCxn id="46" idx="6"/>
            <a:endCxn id="60" idx="3"/>
          </p:cNvCxnSpPr>
          <p:nvPr/>
        </p:nvCxnSpPr>
        <p:spPr>
          <a:xfrm flipV="1">
            <a:off x="5626007" y="4341407"/>
            <a:ext cx="2586697" cy="15330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Connecteur droit avec flèche 61"/>
          <p:cNvCxnSpPr>
            <a:stCxn id="60" idx="0"/>
            <a:endCxn id="44" idx="6"/>
          </p:cNvCxnSpPr>
          <p:nvPr/>
        </p:nvCxnSpPr>
        <p:spPr>
          <a:xfrm flipH="1" flipV="1">
            <a:off x="5626007" y="2343832"/>
            <a:ext cx="2783167" cy="15058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Connecteur droit avec flèche 62"/>
          <p:cNvCxnSpPr>
            <a:endCxn id="45" idx="6"/>
          </p:cNvCxnSpPr>
          <p:nvPr/>
        </p:nvCxnSpPr>
        <p:spPr>
          <a:xfrm flipH="1">
            <a:off x="5626007" y="4111524"/>
            <a:ext cx="25053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ZoneTexte 63"/>
          <p:cNvSpPr txBox="1"/>
          <p:nvPr/>
        </p:nvSpPr>
        <p:spPr>
          <a:xfrm>
            <a:off x="6198930" y="3738807"/>
            <a:ext cx="2058939" cy="369332"/>
          </a:xfrm>
          <a:prstGeom prst="rect">
            <a:avLst/>
          </a:prstGeom>
          <a:noFill/>
        </p:spPr>
        <p:txBody>
          <a:bodyPr wrap="none" rtlCol="0">
            <a:spAutoFit/>
          </a:bodyPr>
          <a:lstStyle/>
          <a:p>
            <a:r>
              <a:rPr lang="fr-FR" dirty="0" err="1" smtClean="0"/>
              <a:t>BusRd</a:t>
            </a:r>
            <a:r>
              <a:rPr lang="fr-FR" dirty="0" smtClean="0"/>
              <a:t> / </a:t>
            </a:r>
            <a:r>
              <a:rPr lang="fr-FR" b="1" dirty="0" err="1" smtClean="0"/>
              <a:t>BusS</a:t>
            </a:r>
            <a:r>
              <a:rPr lang="fr-FR" dirty="0" smtClean="0"/>
              <a:t>, Flush</a:t>
            </a:r>
            <a:endParaRPr lang="fr-FR" dirty="0"/>
          </a:p>
        </p:txBody>
      </p:sp>
      <p:cxnSp>
        <p:nvCxnSpPr>
          <p:cNvPr id="65" name="Connecteur en arc 64"/>
          <p:cNvCxnSpPr/>
          <p:nvPr/>
        </p:nvCxnSpPr>
        <p:spPr>
          <a:xfrm rot="5400000" flipH="1" flipV="1">
            <a:off x="8411097" y="4172463"/>
            <a:ext cx="222602" cy="337888"/>
          </a:xfrm>
          <a:prstGeom prst="curvedConnector4">
            <a:avLst>
              <a:gd name="adj1" fmla="val -219242"/>
              <a:gd name="adj2" fmla="val 171944"/>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66" name="ZoneTexte 65"/>
          <p:cNvSpPr txBox="1"/>
          <p:nvPr/>
        </p:nvSpPr>
        <p:spPr>
          <a:xfrm>
            <a:off x="5531015" y="4781720"/>
            <a:ext cx="1137639" cy="646331"/>
          </a:xfrm>
          <a:prstGeom prst="rect">
            <a:avLst/>
          </a:prstGeom>
          <a:noFill/>
        </p:spPr>
        <p:txBody>
          <a:bodyPr wrap="none" rtlCol="0">
            <a:spAutoFit/>
          </a:bodyPr>
          <a:lstStyle/>
          <a:p>
            <a:r>
              <a:rPr lang="fr-FR" dirty="0" err="1" smtClean="0"/>
              <a:t>PrRd</a:t>
            </a:r>
            <a:r>
              <a:rPr lang="fr-FR" b="1" strike="sngStrike" dirty="0" smtClean="0"/>
              <a:t> </a:t>
            </a:r>
            <a:r>
              <a:rPr lang="fr-FR" b="1" strike="sngStrike" dirty="0" err="1" smtClean="0"/>
              <a:t>BusS</a:t>
            </a:r>
            <a:r>
              <a:rPr lang="fr-FR" dirty="0" smtClean="0"/>
              <a:t>  </a:t>
            </a:r>
          </a:p>
          <a:p>
            <a:r>
              <a:rPr lang="fr-FR" dirty="0" smtClean="0"/>
              <a:t>/ Bus Rd</a:t>
            </a:r>
            <a:endParaRPr lang="fr-FR" dirty="0"/>
          </a:p>
        </p:txBody>
      </p:sp>
    </p:spTree>
    <p:extLst>
      <p:ext uri="{BB962C8B-B14F-4D97-AF65-F5344CB8AC3E}">
        <p14:creationId xmlns:p14="http://schemas.microsoft.com/office/powerpoint/2010/main" val="2489622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re 39"/>
          <p:cNvSpPr>
            <a:spLocks noGrp="1"/>
          </p:cNvSpPr>
          <p:nvPr>
            <p:ph type="title"/>
          </p:nvPr>
        </p:nvSpPr>
        <p:spPr/>
        <p:txBody>
          <a:bodyPr/>
          <a:lstStyle/>
          <a:p>
            <a:r>
              <a:rPr lang="fr-FR" dirty="0" smtClean="0"/>
              <a:t>Instruction atomique</a:t>
            </a:r>
            <a:endParaRPr lang="fr-FR" dirty="0"/>
          </a:p>
        </p:txBody>
      </p:sp>
      <p:sp>
        <p:nvSpPr>
          <p:cNvPr id="41" name="Espace réservé du contenu 40"/>
          <p:cNvSpPr>
            <a:spLocks noGrp="1"/>
          </p:cNvSpPr>
          <p:nvPr>
            <p:ph idx="1"/>
          </p:nvPr>
        </p:nvSpPr>
        <p:spPr/>
        <p:txBody>
          <a:bodyPr>
            <a:normAutofit/>
          </a:bodyPr>
          <a:lstStyle/>
          <a:p>
            <a:pPr marL="0" indent="0">
              <a:buNone/>
            </a:pPr>
            <a:r>
              <a:rPr lang="fr-FR" sz="2000" dirty="0" smtClean="0"/>
              <a:t>type </a:t>
            </a:r>
            <a:r>
              <a:rPr lang="fr-FR" sz="2000" dirty="0"/>
              <a:t>__</a:t>
            </a:r>
            <a:r>
              <a:rPr lang="fr-FR" sz="2000" dirty="0" err="1"/>
              <a:t>sync_fetch_and_add</a:t>
            </a:r>
            <a:r>
              <a:rPr lang="fr-FR" sz="2000" dirty="0"/>
              <a:t> (</a:t>
            </a:r>
            <a:r>
              <a:rPr lang="fr-FR" sz="2000" i="1" dirty="0"/>
              <a:t>type</a:t>
            </a:r>
            <a:r>
              <a:rPr lang="fr-FR" sz="2000" dirty="0"/>
              <a:t> *</a:t>
            </a:r>
            <a:r>
              <a:rPr lang="fr-FR" sz="2000" dirty="0" err="1"/>
              <a:t>ptr</a:t>
            </a:r>
            <a:r>
              <a:rPr lang="fr-FR" sz="2000" dirty="0"/>
              <a:t>, </a:t>
            </a:r>
            <a:r>
              <a:rPr lang="fr-FR" sz="2000" i="1" dirty="0"/>
              <a:t>type</a:t>
            </a:r>
            <a:r>
              <a:rPr lang="fr-FR" sz="2000" dirty="0"/>
              <a:t> value, ...)</a:t>
            </a:r>
          </a:p>
          <a:p>
            <a:pPr marL="0" indent="0">
              <a:buNone/>
            </a:pPr>
            <a:r>
              <a:rPr lang="fr-FR" sz="2000" dirty="0"/>
              <a:t>type __</a:t>
            </a:r>
            <a:r>
              <a:rPr lang="fr-FR" sz="2000" dirty="0" err="1"/>
              <a:t>sync_val_compare_and_swap</a:t>
            </a:r>
            <a:r>
              <a:rPr lang="fr-FR" sz="2000" dirty="0"/>
              <a:t> (type *</a:t>
            </a:r>
            <a:r>
              <a:rPr lang="fr-FR" sz="2000" dirty="0" err="1"/>
              <a:t>ptr</a:t>
            </a:r>
            <a:r>
              <a:rPr lang="fr-FR" sz="2000" dirty="0"/>
              <a:t>, type </a:t>
            </a:r>
            <a:r>
              <a:rPr lang="fr-FR" sz="2000" dirty="0" err="1"/>
              <a:t>oldval</a:t>
            </a:r>
            <a:r>
              <a:rPr lang="fr-FR" sz="2000" dirty="0"/>
              <a:t> type </a:t>
            </a:r>
            <a:r>
              <a:rPr lang="fr-FR" sz="2000" dirty="0" err="1"/>
              <a:t>newval</a:t>
            </a:r>
            <a:r>
              <a:rPr lang="fr-FR" sz="2000" dirty="0"/>
              <a:t>, ...</a:t>
            </a:r>
            <a:r>
              <a:rPr lang="fr-FR" sz="2000" dirty="0" smtClean="0"/>
              <a:t>)</a:t>
            </a:r>
          </a:p>
          <a:p>
            <a:pPr marL="0" indent="0">
              <a:buNone/>
            </a:pPr>
            <a:r>
              <a:rPr lang="fr-FR" sz="2800" dirty="0" smtClean="0"/>
              <a:t>…</a:t>
            </a:r>
            <a:endParaRPr lang="fr-FR" sz="2800" dirty="0"/>
          </a:p>
          <a:p>
            <a:r>
              <a:rPr lang="fr-FR" dirty="0" smtClean="0"/>
              <a:t>Réalisation</a:t>
            </a:r>
          </a:p>
          <a:p>
            <a:pPr lvl="2"/>
            <a:r>
              <a:rPr lang="fr-FR" dirty="0" smtClean="0"/>
              <a:t>Bloquer le bus </a:t>
            </a:r>
          </a:p>
          <a:p>
            <a:pPr lvl="2"/>
            <a:r>
              <a:rPr lang="fr-FR" dirty="0" smtClean="0"/>
              <a:t>Passer en </a:t>
            </a:r>
            <a:r>
              <a:rPr lang="fr-FR" i="1" dirty="0" err="1" smtClean="0"/>
              <a:t>modified</a:t>
            </a:r>
            <a:r>
              <a:rPr lang="fr-FR" dirty="0" smtClean="0"/>
              <a:t> et conserver la donnée jusqu’à l’écriture</a:t>
            </a:r>
          </a:p>
          <a:p>
            <a:pPr lvl="2"/>
            <a:r>
              <a:rPr lang="fr-FR" dirty="0" smtClean="0"/>
              <a:t>Passer en </a:t>
            </a:r>
            <a:r>
              <a:rPr lang="fr-FR" i="1" dirty="0" err="1" smtClean="0"/>
              <a:t>modified</a:t>
            </a:r>
            <a:r>
              <a:rPr lang="fr-FR" dirty="0" smtClean="0"/>
              <a:t> et observer si la donnée est toujours là au moment de l’écriture</a:t>
            </a:r>
          </a:p>
          <a:p>
            <a:r>
              <a:rPr lang="fr-FR" dirty="0" smtClean="0"/>
              <a:t>Voir la future norme du C</a:t>
            </a:r>
            <a:endParaRPr lang="fr-FR" dirty="0"/>
          </a:p>
        </p:txBody>
      </p:sp>
    </p:spTree>
    <p:extLst>
      <p:ext uri="{BB962C8B-B14F-4D97-AF65-F5344CB8AC3E}">
        <p14:creationId xmlns:p14="http://schemas.microsoft.com/office/powerpoint/2010/main" val="3378709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problème du faux partage</a:t>
            </a:r>
            <a:br>
              <a:rPr lang="fr-FR" dirty="0" smtClean="0"/>
            </a:br>
            <a:r>
              <a:rPr lang="fr-FR" i="1" dirty="0" smtClean="0"/>
              <a:t>False sharing</a:t>
            </a:r>
            <a:endParaRPr lang="fr-FR" i="1" dirty="0"/>
          </a:p>
        </p:txBody>
      </p:sp>
      <p:sp>
        <p:nvSpPr>
          <p:cNvPr id="3" name="Espace réservé du contenu 2"/>
          <p:cNvSpPr>
            <a:spLocks noGrp="1"/>
          </p:cNvSpPr>
          <p:nvPr>
            <p:ph idx="1"/>
          </p:nvPr>
        </p:nvSpPr>
        <p:spPr/>
        <p:txBody>
          <a:bodyPr>
            <a:normAutofit fontScale="62500" lnSpcReduction="20000"/>
          </a:bodyPr>
          <a:lstStyle/>
          <a:p>
            <a:r>
              <a:rPr lang="fr-FR" dirty="0" smtClean="0"/>
              <a:t>2 variables indépendantes peuvent être sur la même ligne de cache</a:t>
            </a:r>
          </a:p>
          <a:p>
            <a:pPr marL="457200" lvl="1" indent="0">
              <a:buNone/>
            </a:pPr>
            <a:r>
              <a:rPr lang="fr-FR" dirty="0" smtClean="0"/>
              <a:t>	</a:t>
            </a:r>
            <a:r>
              <a:rPr lang="fr-FR" dirty="0" err="1" smtClean="0"/>
              <a:t>int</a:t>
            </a:r>
            <a:r>
              <a:rPr lang="fr-FR" dirty="0" smtClean="0"/>
              <a:t> </a:t>
            </a:r>
            <a:r>
              <a:rPr lang="fr-FR" dirty="0" err="1" smtClean="0"/>
              <a:t>x,y</a:t>
            </a:r>
            <a:r>
              <a:rPr lang="fr-FR" dirty="0" smtClean="0"/>
              <a:t>;</a:t>
            </a:r>
          </a:p>
          <a:p>
            <a:pPr marL="457200" lvl="1" indent="0">
              <a:buNone/>
            </a:pPr>
            <a:r>
              <a:rPr lang="fr-FR" dirty="0" smtClean="0"/>
              <a:t>Cette ligne de cache peut faire du </a:t>
            </a:r>
            <a:r>
              <a:rPr lang="fr-FR" i="1" dirty="0" smtClean="0"/>
              <a:t>ping-pong </a:t>
            </a:r>
            <a:r>
              <a:rPr lang="fr-FR" dirty="0" smtClean="0"/>
              <a:t>entre deux processeurs.</a:t>
            </a:r>
          </a:p>
          <a:p>
            <a:pPr marL="457200" lvl="1" indent="0">
              <a:buNone/>
            </a:pPr>
            <a:endParaRPr lang="fr-FR" dirty="0" smtClean="0"/>
          </a:p>
          <a:p>
            <a:pPr marL="457200" lvl="1" indent="0">
              <a:buNone/>
            </a:pPr>
            <a:r>
              <a:rPr lang="fr-FR" dirty="0" err="1" smtClean="0"/>
              <a:t>int</a:t>
            </a:r>
            <a:r>
              <a:rPr lang="fr-FR" dirty="0" smtClean="0"/>
              <a:t> </a:t>
            </a:r>
            <a:r>
              <a:rPr lang="fr-FR" dirty="0" smtClean="0"/>
              <a:t>Tab[</a:t>
            </a:r>
            <a:r>
              <a:rPr lang="fr-FR" dirty="0" err="1" smtClean="0"/>
              <a:t>nb_threads</a:t>
            </a:r>
            <a:r>
              <a:rPr lang="fr-FR" dirty="0" smtClean="0"/>
              <a:t>] ;</a:t>
            </a:r>
          </a:p>
          <a:p>
            <a:pPr marL="457200" lvl="1" indent="0">
              <a:buNone/>
            </a:pPr>
            <a:r>
              <a:rPr lang="fr-FR" dirty="0" smtClean="0"/>
              <a:t>#</a:t>
            </a:r>
            <a:r>
              <a:rPr lang="fr-FR" dirty="0" err="1" smtClean="0"/>
              <a:t>pragma</a:t>
            </a:r>
            <a:r>
              <a:rPr lang="fr-FR" dirty="0" smtClean="0"/>
              <a:t> </a:t>
            </a:r>
            <a:r>
              <a:rPr lang="fr-FR" dirty="0" err="1" smtClean="0"/>
              <a:t>parallel</a:t>
            </a:r>
            <a:r>
              <a:rPr lang="fr-FR" dirty="0" smtClean="0"/>
              <a:t> for </a:t>
            </a:r>
            <a:r>
              <a:rPr lang="fr-FR" dirty="0" err="1" smtClean="0"/>
              <a:t>omp</a:t>
            </a:r>
            <a:endParaRPr lang="fr-FR" dirty="0" smtClean="0"/>
          </a:p>
          <a:p>
            <a:pPr marL="457200" lvl="1" indent="0">
              <a:buNone/>
            </a:pPr>
            <a:r>
              <a:rPr lang="fr-FR" dirty="0" smtClean="0"/>
              <a:t>For (i=…)</a:t>
            </a:r>
          </a:p>
          <a:p>
            <a:pPr marL="457200" lvl="1" indent="0">
              <a:buNone/>
            </a:pPr>
            <a:r>
              <a:rPr lang="fr-FR" dirty="0"/>
              <a:t>	</a:t>
            </a:r>
            <a:r>
              <a:rPr lang="fr-FR" dirty="0" smtClean="0"/>
              <a:t>Tab[</a:t>
            </a:r>
            <a:r>
              <a:rPr lang="fr-FR" dirty="0" err="1" smtClean="0"/>
              <a:t>omp_get_thread_num</a:t>
            </a:r>
            <a:r>
              <a:rPr lang="fr-FR" dirty="0" smtClean="0"/>
              <a:t>()] = f(i) ;</a:t>
            </a:r>
          </a:p>
          <a:p>
            <a:endParaRPr lang="fr-FR" dirty="0" smtClean="0"/>
          </a:p>
          <a:p>
            <a:r>
              <a:rPr lang="fr-FR" dirty="0" smtClean="0"/>
              <a:t>Solutions</a:t>
            </a:r>
          </a:p>
          <a:p>
            <a:pPr lvl="1"/>
            <a:r>
              <a:rPr lang="fr-FR" dirty="0" smtClean="0"/>
              <a:t>Utiliser des variable locale au thread</a:t>
            </a:r>
          </a:p>
          <a:p>
            <a:pPr lvl="1"/>
            <a:r>
              <a:rPr lang="fr-FR" dirty="0" smtClean="0"/>
              <a:t>Faire </a:t>
            </a:r>
            <a:r>
              <a:rPr lang="fr-FR" dirty="0" smtClean="0"/>
              <a:t>du </a:t>
            </a:r>
            <a:r>
              <a:rPr lang="fr-FR" dirty="0" err="1" smtClean="0"/>
              <a:t>bourage</a:t>
            </a:r>
            <a:r>
              <a:rPr lang="fr-FR" dirty="0" smtClean="0"/>
              <a:t> </a:t>
            </a:r>
            <a:r>
              <a:rPr lang="fr-FR" dirty="0" smtClean="0"/>
              <a:t>d’octets (</a:t>
            </a:r>
            <a:r>
              <a:rPr lang="fr-FR" dirty="0" err="1" smtClean="0"/>
              <a:t>padding</a:t>
            </a:r>
            <a:r>
              <a:rPr lang="fr-FR" dirty="0" smtClean="0"/>
              <a:t>)</a:t>
            </a:r>
          </a:p>
          <a:p>
            <a:pPr lvl="1"/>
            <a:r>
              <a:rPr lang="fr-FR" dirty="0" smtClean="0"/>
              <a:t>Utiliser des directives d’alignement </a:t>
            </a:r>
          </a:p>
          <a:p>
            <a:pPr marL="914400" lvl="2" indent="0">
              <a:buNone/>
            </a:pPr>
            <a:r>
              <a:rPr lang="fr-FR" dirty="0" err="1"/>
              <a:t>int</a:t>
            </a:r>
            <a:r>
              <a:rPr lang="fr-FR" dirty="0"/>
              <a:t> x __</a:t>
            </a:r>
            <a:r>
              <a:rPr lang="fr-FR" dirty="0" err="1"/>
              <a:t>attribute</a:t>
            </a:r>
            <a:r>
              <a:rPr lang="fr-FR" dirty="0"/>
              <a:t>__((__</a:t>
            </a:r>
            <a:r>
              <a:rPr lang="fr-FR" dirty="0" err="1"/>
              <a:t>aligned</a:t>
            </a:r>
            <a:r>
              <a:rPr lang="fr-FR" dirty="0"/>
              <a:t>__(64)));</a:t>
            </a:r>
          </a:p>
          <a:p>
            <a:pPr lvl="2"/>
            <a:r>
              <a:rPr lang="fr-FR" dirty="0"/>
              <a:t>Voir la future norme du </a:t>
            </a:r>
            <a:r>
              <a:rPr lang="fr-FR" dirty="0" smtClean="0"/>
              <a:t>C</a:t>
            </a:r>
            <a:endParaRPr lang="fr-FR" dirty="0"/>
          </a:p>
        </p:txBody>
      </p:sp>
    </p:spTree>
    <p:extLst>
      <p:ext uri="{BB962C8B-B14F-4D97-AF65-F5344CB8AC3E}">
        <p14:creationId xmlns:p14="http://schemas.microsoft.com/office/powerpoint/2010/main" val="3934451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Influence du false sharing </a:t>
            </a:r>
            <a:br>
              <a:rPr lang="fr-FR" dirty="0" smtClean="0"/>
            </a:br>
            <a:r>
              <a:rPr lang="fr-FR" dirty="0" smtClean="0"/>
              <a:t>sur une barrière</a:t>
            </a:r>
            <a:endParaRPr lang="fr-FR" dirty="0"/>
          </a:p>
        </p:txBody>
      </p:sp>
      <p:pic>
        <p:nvPicPr>
          <p:cNvPr id="5" name="Espace réservé du contenu 4" descr="Capture d’écran 2011-02-02 à 22.34.39.png"/>
          <p:cNvPicPr>
            <a:picLocks noGrp="1" noChangeAspect="1"/>
          </p:cNvPicPr>
          <p:nvPr>
            <p:ph idx="1"/>
          </p:nvPr>
        </p:nvPicPr>
        <p:blipFill>
          <a:blip r:embed="rId2" cstate="screen">
            <a:extLst>
              <a:ext uri="{28A0092B-C50C-407E-A947-70E740481C1C}">
                <a14:useLocalDpi xmlns:a14="http://schemas.microsoft.com/office/drawing/2010/main"/>
              </a:ext>
            </a:extLst>
          </a:blip>
          <a:srcRect l="-12558" r="-12558"/>
          <a:stretch>
            <a:fillRect/>
          </a:stretch>
        </p:blipFill>
        <p:spPr>
          <a:xfrm>
            <a:off x="457200" y="1600200"/>
            <a:ext cx="8229600" cy="4525963"/>
          </a:xfrm>
        </p:spPr>
      </p:pic>
    </p:spTree>
    <p:extLst>
      <p:ext uri="{BB962C8B-B14F-4D97-AF65-F5344CB8AC3E}">
        <p14:creationId xmlns:p14="http://schemas.microsoft.com/office/powerpoint/2010/main" val="1961676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SMP</a:t>
            </a:r>
            <a:endParaRPr lang="fr-FR" dirty="0"/>
          </a:p>
        </p:txBody>
      </p:sp>
      <p:sp>
        <p:nvSpPr>
          <p:cNvPr id="3" name="Espace réservé du contenu 2"/>
          <p:cNvSpPr>
            <a:spLocks noGrp="1"/>
          </p:cNvSpPr>
          <p:nvPr>
            <p:ph idx="1"/>
          </p:nvPr>
        </p:nvSpPr>
        <p:spPr/>
        <p:txBody>
          <a:bodyPr/>
          <a:lstStyle/>
          <a:p>
            <a:r>
              <a:rPr lang="fr-FR" dirty="0" smtClean="0"/>
              <a:t>Machines faciles à programmer </a:t>
            </a:r>
          </a:p>
          <a:p>
            <a:r>
              <a:rPr lang="fr-FR" dirty="0" smtClean="0"/>
              <a:t>Bus : goulet d’étranglement </a:t>
            </a:r>
          </a:p>
          <a:p>
            <a:pPr lvl="1"/>
            <a:r>
              <a:rPr lang="fr-FR" dirty="0" smtClean="0"/>
              <a:t>Contention, </a:t>
            </a:r>
            <a:r>
              <a:rPr lang="fr-FR" dirty="0"/>
              <a:t>l</a:t>
            </a:r>
            <a:r>
              <a:rPr lang="fr-FR" dirty="0" smtClean="0"/>
              <a:t>atence mémoire importante</a:t>
            </a:r>
          </a:p>
          <a:p>
            <a:r>
              <a:rPr lang="fr-FR" dirty="0" smtClean="0"/>
              <a:t>Mémoire centralisée </a:t>
            </a:r>
          </a:p>
          <a:p>
            <a:pPr lvl="1"/>
            <a:r>
              <a:rPr lang="fr-FR" dirty="0" smtClean="0"/>
              <a:t>Limite le nombre de processeurs</a:t>
            </a:r>
          </a:p>
          <a:p>
            <a:pPr lvl="1"/>
            <a:endParaRPr lang="fr-FR" dirty="0"/>
          </a:p>
          <a:p>
            <a:r>
              <a:rPr lang="fr-FR" dirty="0" smtClean="0"/>
              <a:t>L’apparition du </a:t>
            </a:r>
            <a:r>
              <a:rPr lang="fr-FR" dirty="0" err="1" smtClean="0"/>
              <a:t>multicœur</a:t>
            </a:r>
            <a:r>
              <a:rPr lang="fr-FR" dirty="0" smtClean="0"/>
              <a:t> condamne cette approche pour le calcul h</a:t>
            </a:r>
            <a:r>
              <a:rPr lang="fr-FR" dirty="0" smtClean="0"/>
              <a:t>ôte performance</a:t>
            </a:r>
            <a:endParaRPr lang="fr-FR" dirty="0" smtClean="0"/>
          </a:p>
        </p:txBody>
      </p:sp>
    </p:spTree>
    <p:extLst>
      <p:ext uri="{BB962C8B-B14F-4D97-AF65-F5344CB8AC3E}">
        <p14:creationId xmlns:p14="http://schemas.microsoft.com/office/powerpoint/2010/main" val="3094492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NUMA</a:t>
            </a:r>
            <a:br>
              <a:rPr lang="fr-FR" dirty="0" smtClean="0"/>
            </a:br>
            <a:r>
              <a:rPr lang="fr-FR" i="1" dirty="0" smtClean="0"/>
              <a:t>non </a:t>
            </a:r>
            <a:r>
              <a:rPr lang="fr-FR" i="1" dirty="0" err="1" smtClean="0"/>
              <a:t>uniform</a:t>
            </a:r>
            <a:r>
              <a:rPr lang="fr-FR" i="1" dirty="0" smtClean="0"/>
              <a:t> </a:t>
            </a:r>
            <a:r>
              <a:rPr lang="fr-FR" i="1" dirty="0" err="1" smtClean="0"/>
              <a:t>memory</a:t>
            </a:r>
            <a:r>
              <a:rPr lang="fr-FR" i="1" dirty="0" smtClean="0"/>
              <a:t> </a:t>
            </a:r>
            <a:r>
              <a:rPr lang="fr-FR" i="1" dirty="0" err="1" smtClean="0"/>
              <a:t>access</a:t>
            </a:r>
            <a:endParaRPr lang="fr-FR" i="1" dirty="0"/>
          </a:p>
        </p:txBody>
      </p:sp>
      <p:sp>
        <p:nvSpPr>
          <p:cNvPr id="3" name="Espace réservé du contenu 2"/>
          <p:cNvSpPr>
            <a:spLocks noGrp="1"/>
          </p:cNvSpPr>
          <p:nvPr>
            <p:ph idx="1"/>
          </p:nvPr>
        </p:nvSpPr>
        <p:spPr>
          <a:xfrm>
            <a:off x="457200" y="1600201"/>
            <a:ext cx="4159624" cy="4510740"/>
          </a:xfrm>
        </p:spPr>
        <p:txBody>
          <a:bodyPr>
            <a:normAutofit lnSpcReduction="10000"/>
          </a:bodyPr>
          <a:lstStyle/>
          <a:p>
            <a:r>
              <a:rPr lang="fr-FR" sz="2400" dirty="0" smtClean="0"/>
              <a:t>Nœud NUMA </a:t>
            </a:r>
          </a:p>
          <a:p>
            <a:pPr lvl="1"/>
            <a:r>
              <a:rPr lang="fr-FR" sz="2000" dirty="0" smtClean="0"/>
              <a:t>Briques : processeurs + mémoires</a:t>
            </a:r>
          </a:p>
          <a:p>
            <a:r>
              <a:rPr lang="fr-FR" sz="2400" dirty="0" smtClean="0"/>
              <a:t>Réseau de communication inter nœud</a:t>
            </a:r>
          </a:p>
          <a:p>
            <a:pPr lvl="1"/>
            <a:r>
              <a:rPr lang="fr-FR" sz="2000" dirty="0" smtClean="0"/>
              <a:t>La latence mémoire dépend de la distance entre le processeur et la mémoire en jeu.</a:t>
            </a:r>
          </a:p>
          <a:p>
            <a:pPr lvl="1"/>
            <a:endParaRPr lang="fr-FR" sz="2000" dirty="0"/>
          </a:p>
          <a:p>
            <a:pPr lvl="1"/>
            <a:r>
              <a:rPr lang="fr-FR" sz="2000" dirty="0" err="1" smtClean="0"/>
              <a:t>Hagrid</a:t>
            </a:r>
            <a:r>
              <a:rPr lang="fr-FR" sz="2000" dirty="0"/>
              <a:t>,</a:t>
            </a:r>
            <a:r>
              <a:rPr lang="fr-FR" sz="2000" dirty="0" smtClean="0"/>
              <a:t> facteur numa = </a:t>
            </a:r>
          </a:p>
          <a:p>
            <a:pPr lvl="2"/>
            <a:r>
              <a:rPr lang="fr-FR" sz="1600" dirty="0" smtClean="0"/>
              <a:t>1.1 </a:t>
            </a:r>
          </a:p>
          <a:p>
            <a:pPr lvl="2"/>
            <a:r>
              <a:rPr lang="fr-FR" sz="1600" dirty="0" smtClean="0"/>
              <a:t>1.25</a:t>
            </a:r>
          </a:p>
          <a:p>
            <a:pPr lvl="2"/>
            <a:r>
              <a:rPr lang="fr-FR" sz="1600" dirty="0" smtClean="0"/>
              <a:t>1.4</a:t>
            </a:r>
            <a:endParaRPr lang="fr-FR" sz="1200" dirty="0" smtClean="0"/>
          </a:p>
          <a:p>
            <a:pPr lvl="1"/>
            <a:endParaRPr lang="fr-FR" sz="2000" dirty="0" smtClean="0"/>
          </a:p>
          <a:p>
            <a:pPr lvl="1"/>
            <a:endParaRPr lang="fr-FR" sz="2000" dirty="0"/>
          </a:p>
        </p:txBody>
      </p:sp>
      <p:pic>
        <p:nvPicPr>
          <p:cNvPr id="5" name="Image 4"/>
          <p:cNvPicPr>
            <a:picLocks noChangeAspect="1"/>
          </p:cNvPicPr>
          <p:nvPr/>
        </p:nvPicPr>
        <p:blipFill>
          <a:blip r:embed="rId2"/>
          <a:stretch>
            <a:fillRect/>
          </a:stretch>
        </p:blipFill>
        <p:spPr>
          <a:xfrm>
            <a:off x="4471146" y="1715247"/>
            <a:ext cx="4305300" cy="3962400"/>
          </a:xfrm>
          <a:prstGeom prst="rect">
            <a:avLst/>
          </a:prstGeom>
        </p:spPr>
      </p:pic>
    </p:spTree>
    <p:extLst>
      <p:ext uri="{BB962C8B-B14F-4D97-AF65-F5344CB8AC3E}">
        <p14:creationId xmlns:p14="http://schemas.microsoft.com/office/powerpoint/2010/main" val="1109111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Machine NUMA</a:t>
            </a:r>
            <a:br>
              <a:rPr lang="fr-FR" dirty="0" smtClean="0"/>
            </a:br>
            <a:r>
              <a:rPr lang="fr-FR" dirty="0" err="1" smtClean="0"/>
              <a:t>opteron</a:t>
            </a:r>
            <a:r>
              <a:rPr lang="fr-FR" dirty="0" smtClean="0"/>
              <a:t> 4 x 4</a:t>
            </a:r>
            <a:endParaRPr lang="fr-FR" dirty="0"/>
          </a:p>
        </p:txBody>
      </p:sp>
      <p:pic>
        <p:nvPicPr>
          <p:cNvPr id="4" name="Espace réservé du contenu 3"/>
          <p:cNvPicPr>
            <a:picLocks noGrp="1" noChangeAspect="1"/>
          </p:cNvPicPr>
          <p:nvPr>
            <p:ph idx="1"/>
          </p:nvPr>
        </p:nvPicPr>
        <p:blipFill>
          <a:blip r:embed="rId2"/>
          <a:srcRect l="4542" r="4542"/>
          <a:stretch>
            <a:fillRect/>
          </a:stretch>
        </p:blipFill>
        <p:spPr>
          <a:xfrm>
            <a:off x="457200" y="1441440"/>
            <a:ext cx="8229600" cy="4525963"/>
          </a:xfrm>
        </p:spPr>
      </p:pic>
      <p:pic>
        <p:nvPicPr>
          <p:cNvPr id="5" name="Image 4"/>
          <p:cNvPicPr>
            <a:picLocks noChangeAspect="1"/>
          </p:cNvPicPr>
          <p:nvPr/>
        </p:nvPicPr>
        <p:blipFill>
          <a:blip r:embed="rId3"/>
          <a:stretch>
            <a:fillRect/>
          </a:stretch>
        </p:blipFill>
        <p:spPr>
          <a:xfrm>
            <a:off x="686660" y="5538656"/>
            <a:ext cx="8000140" cy="1251304"/>
          </a:xfrm>
          <a:prstGeom prst="rect">
            <a:avLst/>
          </a:prstGeom>
        </p:spPr>
      </p:pic>
    </p:spTree>
    <p:extLst>
      <p:ext uri="{BB962C8B-B14F-4D97-AF65-F5344CB8AC3E}">
        <p14:creationId xmlns:p14="http://schemas.microsoft.com/office/powerpoint/2010/main" val="6878817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Opteron</a:t>
            </a:r>
            <a:r>
              <a:rPr lang="fr-FR" dirty="0" smtClean="0"/>
              <a:t> 8 sockets</a:t>
            </a:r>
            <a:endParaRPr lang="fr-FR" dirty="0"/>
          </a:p>
        </p:txBody>
      </p:sp>
      <p:pic>
        <p:nvPicPr>
          <p:cNvPr id="4" name="Espace réservé du contenu 3"/>
          <p:cNvPicPr>
            <a:picLocks noGrp="1" noChangeAspect="1"/>
          </p:cNvPicPr>
          <p:nvPr>
            <p:ph idx="1"/>
          </p:nvPr>
        </p:nvPicPr>
        <p:blipFill>
          <a:blip r:embed="rId2"/>
          <a:srcRect l="-17961" r="-17961"/>
          <a:stretch>
            <a:fillRect/>
          </a:stretch>
        </p:blipFill>
        <p:spPr/>
      </p:pic>
    </p:spTree>
    <p:extLst>
      <p:ext uri="{BB962C8B-B14F-4D97-AF65-F5344CB8AC3E}">
        <p14:creationId xmlns:p14="http://schemas.microsoft.com/office/powerpoint/2010/main" val="374964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Multithreading</a:t>
            </a:r>
            <a:br>
              <a:rPr lang="fr-FR" dirty="0" smtClean="0"/>
            </a:br>
            <a:r>
              <a:rPr lang="fr-FR" dirty="0" smtClean="0"/>
              <a:t>CMT – FMT - SMP</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Avantages</a:t>
            </a:r>
          </a:p>
          <a:p>
            <a:pPr lvl="1"/>
            <a:r>
              <a:rPr lang="fr-FR" dirty="0" smtClean="0"/>
              <a:t>Meilleure utilisation du pipeline</a:t>
            </a:r>
          </a:p>
          <a:p>
            <a:pPr lvl="1"/>
            <a:r>
              <a:rPr lang="fr-FR" dirty="0" smtClean="0"/>
              <a:t>Réactivité (</a:t>
            </a:r>
            <a:r>
              <a:rPr lang="fr-FR" dirty="0" err="1" smtClean="0"/>
              <a:t>lock</a:t>
            </a:r>
            <a:r>
              <a:rPr lang="fr-FR" dirty="0" smtClean="0"/>
              <a:t>)</a:t>
            </a:r>
          </a:p>
          <a:p>
            <a:pPr lvl="1"/>
            <a:r>
              <a:rPr lang="fr-FR" dirty="0" smtClean="0"/>
              <a:t>Partage de données entre 2 threads</a:t>
            </a:r>
          </a:p>
          <a:p>
            <a:pPr lvl="1"/>
            <a:r>
              <a:rPr lang="fr-FR" dirty="0" smtClean="0"/>
              <a:t>Régulation de charge</a:t>
            </a:r>
          </a:p>
          <a:p>
            <a:r>
              <a:rPr lang="fr-FR" dirty="0" smtClean="0"/>
              <a:t>Inconvénients</a:t>
            </a:r>
            <a:endParaRPr lang="fr-FR" dirty="0"/>
          </a:p>
          <a:p>
            <a:pPr lvl="2"/>
            <a:r>
              <a:rPr lang="fr-FR" dirty="0" smtClean="0"/>
              <a:t>Partage de cache </a:t>
            </a:r>
            <a:r>
              <a:rPr lang="fr-FR" dirty="0" smtClean="0">
                <a:sym typeface="Wingdings"/>
              </a:rPr>
              <a:t> perte de performance</a:t>
            </a:r>
            <a:endParaRPr lang="fr-FR" dirty="0" smtClean="0"/>
          </a:p>
          <a:p>
            <a:pPr lvl="2"/>
            <a:r>
              <a:rPr lang="fr-FR" dirty="0" smtClean="0"/>
              <a:t>Gestion des priorités</a:t>
            </a:r>
          </a:p>
          <a:p>
            <a:pPr lvl="2"/>
            <a:r>
              <a:rPr lang="fr-FR" dirty="0" smtClean="0"/>
              <a:t>Difficultés de mise en œuvre des techniques de scrutation</a:t>
            </a:r>
          </a:p>
          <a:p>
            <a:r>
              <a:rPr lang="fr-FR" dirty="0" smtClean="0"/>
              <a:t>Solution</a:t>
            </a:r>
          </a:p>
          <a:p>
            <a:pPr lvl="1"/>
            <a:r>
              <a:rPr lang="fr-FR" dirty="0" smtClean="0"/>
              <a:t>Désactivation</a:t>
            </a:r>
          </a:p>
          <a:p>
            <a:pPr lvl="1"/>
            <a:r>
              <a:rPr lang="fr-FR" dirty="0" smtClean="0"/>
              <a:t>Appariement de threads compatibles</a:t>
            </a:r>
          </a:p>
        </p:txBody>
      </p:sp>
    </p:spTree>
    <p:extLst>
      <p:ext uri="{BB962C8B-B14F-4D97-AF65-F5344CB8AC3E}">
        <p14:creationId xmlns:p14="http://schemas.microsoft.com/office/powerpoint/2010/main" val="90293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MESI sur NUMA</a:t>
            </a:r>
            <a:endParaRPr lang="fr-FR" dirty="0"/>
          </a:p>
        </p:txBody>
      </p:sp>
      <p:pic>
        <p:nvPicPr>
          <p:cNvPr id="4" name="Espace réservé du contenu 3"/>
          <p:cNvPicPr>
            <a:picLocks noGrp="1" noChangeAspect="1"/>
          </p:cNvPicPr>
          <p:nvPr>
            <p:ph idx="1"/>
          </p:nvPr>
        </p:nvPicPr>
        <p:blipFill>
          <a:blip r:embed="rId2"/>
          <a:srcRect l="-5959" r="-5959"/>
          <a:stretch>
            <a:fillRect/>
          </a:stretch>
        </p:blipFill>
        <p:spPr/>
      </p:pic>
    </p:spTree>
    <p:extLst>
      <p:ext uri="{BB962C8B-B14F-4D97-AF65-F5344CB8AC3E}">
        <p14:creationId xmlns:p14="http://schemas.microsoft.com/office/powerpoint/2010/main" val="2039093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Répertoire</a:t>
            </a:r>
            <a:endParaRPr lang="fr-FR" dirty="0"/>
          </a:p>
        </p:txBody>
      </p:sp>
      <p:pic>
        <p:nvPicPr>
          <p:cNvPr id="4" name="Espace réservé du contenu 3"/>
          <p:cNvPicPr>
            <a:picLocks noGrp="1" noChangeAspect="1"/>
          </p:cNvPicPr>
          <p:nvPr>
            <p:ph idx="1"/>
          </p:nvPr>
        </p:nvPicPr>
        <p:blipFill>
          <a:blip r:embed="rId2"/>
          <a:srcRect t="538" b="538"/>
          <a:stretch>
            <a:fillRect/>
          </a:stretch>
        </p:blipFill>
        <p:spPr/>
      </p:pic>
    </p:spTree>
    <p:extLst>
      <p:ext uri="{BB962C8B-B14F-4D97-AF65-F5344CB8AC3E}">
        <p14:creationId xmlns:p14="http://schemas.microsoft.com/office/powerpoint/2010/main" val="1183391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Répertoire</a:t>
            </a:r>
            <a:endParaRPr lang="fr-FR" dirty="0"/>
          </a:p>
        </p:txBody>
      </p:sp>
      <p:pic>
        <p:nvPicPr>
          <p:cNvPr id="4" name="Espace réservé du contenu 3"/>
          <p:cNvPicPr>
            <a:picLocks noGrp="1" noChangeAspect="1"/>
          </p:cNvPicPr>
          <p:nvPr>
            <p:ph idx="1"/>
          </p:nvPr>
        </p:nvPicPr>
        <p:blipFill>
          <a:blip r:embed="rId2"/>
          <a:srcRect t="1836" b="1836"/>
          <a:stretch>
            <a:fillRect/>
          </a:stretch>
        </p:blipFill>
        <p:spPr/>
      </p:pic>
    </p:spTree>
    <p:extLst>
      <p:ext uri="{BB962C8B-B14F-4D97-AF65-F5344CB8AC3E}">
        <p14:creationId xmlns:p14="http://schemas.microsoft.com/office/powerpoint/2010/main" val="890837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err="1" smtClean="0"/>
              <a:t>cocatrix</a:t>
            </a:r>
            <a:endParaRPr lang="fr-FR" dirty="0"/>
          </a:p>
        </p:txBody>
      </p:sp>
      <p:sp>
        <p:nvSpPr>
          <p:cNvPr id="3" name="Espace réservé du texte vertical 2"/>
          <p:cNvSpPr>
            <a:spLocks noGrp="1"/>
          </p:cNvSpPr>
          <p:nvPr>
            <p:ph type="body" orient="vert"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037" y="340200"/>
            <a:ext cx="6904244" cy="6126163"/>
          </a:xfrm>
          <a:prstGeom prst="rect">
            <a:avLst/>
          </a:prstGeom>
        </p:spPr>
      </p:pic>
    </p:spTree>
    <p:extLst>
      <p:ext uri="{BB962C8B-B14F-4D97-AF65-F5344CB8AC3E}">
        <p14:creationId xmlns:p14="http://schemas.microsoft.com/office/powerpoint/2010/main" val="21234560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orient="vert"/>
          </p:nvPr>
        </p:nvSpPr>
        <p:spPr/>
        <p:txBody>
          <a:bodyPr/>
          <a:lstStyle/>
          <a:p>
            <a:r>
              <a:rPr lang="fr-FR" dirty="0" err="1" smtClean="0"/>
              <a:t>Bourfouf</a:t>
            </a:r>
            <a:endParaRPr lang="fr-FR" dirty="0"/>
          </a:p>
        </p:txBody>
      </p:sp>
      <p:sp>
        <p:nvSpPr>
          <p:cNvPr id="9" name="Espace réservé du texte vertical 8"/>
          <p:cNvSpPr>
            <a:spLocks noGrp="1"/>
          </p:cNvSpPr>
          <p:nvPr>
            <p:ph type="body" orient="vert" idx="1"/>
          </p:nvPr>
        </p:nvSpPr>
        <p:spPr/>
        <p:txBody>
          <a:bodyPr/>
          <a:lstStyle/>
          <a:p>
            <a:endParaRPr lang="fr-FR"/>
          </a:p>
        </p:txBody>
      </p:sp>
      <p:pic>
        <p:nvPicPr>
          <p:cNvPr id="7" name="Image 6"/>
          <p:cNvPicPr>
            <a:picLocks noChangeAspect="1"/>
          </p:cNvPicPr>
          <p:nvPr/>
        </p:nvPicPr>
        <p:blipFill>
          <a:blip r:embed="rId2"/>
          <a:stretch>
            <a:fillRect/>
          </a:stretch>
        </p:blipFill>
        <p:spPr>
          <a:xfrm>
            <a:off x="800172" y="0"/>
            <a:ext cx="6252530" cy="6858000"/>
          </a:xfrm>
          <a:prstGeom prst="rect">
            <a:avLst/>
          </a:prstGeom>
        </p:spPr>
      </p:pic>
    </p:spTree>
    <p:extLst>
      <p:ext uri="{BB962C8B-B14F-4D97-AF65-F5344CB8AC3E}">
        <p14:creationId xmlns:p14="http://schemas.microsoft.com/office/powerpoint/2010/main" val="16467620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pour le placement</a:t>
            </a:r>
            <a:endParaRPr lang="fr-FR" dirty="0"/>
          </a:p>
        </p:txBody>
      </p:sp>
      <p:sp>
        <p:nvSpPr>
          <p:cNvPr id="3" name="Espace réservé du contenu 2"/>
          <p:cNvSpPr>
            <a:spLocks noGrp="1"/>
          </p:cNvSpPr>
          <p:nvPr>
            <p:ph idx="1"/>
          </p:nvPr>
        </p:nvSpPr>
        <p:spPr/>
        <p:txBody>
          <a:bodyPr>
            <a:noAutofit/>
          </a:bodyPr>
          <a:lstStyle/>
          <a:p>
            <a:pPr marL="0" indent="0">
              <a:buNone/>
            </a:pPr>
            <a:r>
              <a:rPr lang="fr-FR" sz="2400" dirty="0" err="1" smtClean="0"/>
              <a:t>Libnuma</a:t>
            </a:r>
            <a:r>
              <a:rPr lang="fr-FR" sz="2400" dirty="0" smtClean="0"/>
              <a:t> (linux)</a:t>
            </a:r>
          </a:p>
          <a:p>
            <a:pPr lvl="1"/>
            <a:r>
              <a:rPr lang="fr-FR" sz="2000" dirty="0" smtClean="0"/>
              <a:t>Placement des threads</a:t>
            </a:r>
          </a:p>
          <a:p>
            <a:pPr lvl="2"/>
            <a:r>
              <a:rPr lang="fr-FR" sz="1600" dirty="0" smtClean="0"/>
              <a:t> </a:t>
            </a:r>
            <a:r>
              <a:rPr lang="fr-FR" sz="1600" dirty="0" err="1" smtClean="0"/>
              <a:t>int</a:t>
            </a:r>
            <a:r>
              <a:rPr lang="fr-FR" sz="1600" dirty="0" smtClean="0"/>
              <a:t> </a:t>
            </a:r>
            <a:r>
              <a:rPr lang="fr-FR" sz="1600" dirty="0" err="1" smtClean="0"/>
              <a:t>sched_setaffinity</a:t>
            </a:r>
            <a:r>
              <a:rPr lang="fr-FR" sz="1600" dirty="0" smtClean="0"/>
              <a:t>(</a:t>
            </a:r>
            <a:r>
              <a:rPr lang="fr-FR" sz="1600" dirty="0" err="1" smtClean="0"/>
              <a:t>pid_t</a:t>
            </a:r>
            <a:r>
              <a:rPr lang="fr-FR" sz="1600" dirty="0" smtClean="0"/>
              <a:t> </a:t>
            </a:r>
            <a:r>
              <a:rPr lang="fr-FR" sz="1600" dirty="0" err="1" smtClean="0"/>
              <a:t>pid</a:t>
            </a:r>
            <a:r>
              <a:rPr lang="fr-FR" sz="1600" dirty="0" smtClean="0"/>
              <a:t>, </a:t>
            </a:r>
            <a:r>
              <a:rPr lang="fr-FR" sz="1600" dirty="0" err="1" smtClean="0"/>
              <a:t>size_t</a:t>
            </a:r>
            <a:r>
              <a:rPr lang="fr-FR" sz="1600" dirty="0" smtClean="0"/>
              <a:t> </a:t>
            </a:r>
            <a:r>
              <a:rPr lang="fr-FR" sz="1600" dirty="0" err="1" smtClean="0"/>
              <a:t>cpusetsize</a:t>
            </a:r>
            <a:r>
              <a:rPr lang="fr-FR" sz="1600" dirty="0" smtClean="0"/>
              <a:t>, </a:t>
            </a:r>
            <a:r>
              <a:rPr lang="fr-FR" sz="1600" dirty="0" err="1" smtClean="0"/>
              <a:t>cpu_set_t</a:t>
            </a:r>
            <a:r>
              <a:rPr lang="fr-FR" sz="1600" dirty="0" smtClean="0"/>
              <a:t> *</a:t>
            </a:r>
            <a:r>
              <a:rPr lang="fr-FR" sz="1600" dirty="0" err="1" smtClean="0"/>
              <a:t>mask</a:t>
            </a:r>
            <a:r>
              <a:rPr lang="fr-FR" sz="1600" dirty="0" smtClean="0"/>
              <a:t>);</a:t>
            </a:r>
            <a:endParaRPr lang="fr-FR" sz="1600" dirty="0" smtClean="0"/>
          </a:p>
          <a:p>
            <a:pPr lvl="1"/>
            <a:r>
              <a:rPr lang="fr-FR" sz="2000" dirty="0" smtClean="0"/>
              <a:t>Politiques placement mémoire</a:t>
            </a:r>
          </a:p>
          <a:p>
            <a:pPr lvl="2"/>
            <a:r>
              <a:rPr lang="fr-FR" sz="1600" dirty="0" smtClean="0"/>
              <a:t>Local, distant, </a:t>
            </a:r>
            <a:r>
              <a:rPr lang="fr-FR" sz="1600" dirty="0" err="1" smtClean="0"/>
              <a:t>interleave</a:t>
            </a:r>
            <a:endParaRPr lang="fr-FR" sz="1600" dirty="0" smtClean="0"/>
          </a:p>
          <a:p>
            <a:pPr lvl="1"/>
            <a:r>
              <a:rPr lang="fr-FR" sz="2000" dirty="0" err="1" smtClean="0"/>
              <a:t>Numactl</a:t>
            </a:r>
            <a:r>
              <a:rPr lang="fr-FR" sz="2000" dirty="0" smtClean="0"/>
              <a:t> en ligne de commande</a:t>
            </a:r>
            <a:endParaRPr lang="fr-FR" sz="2000" dirty="0"/>
          </a:p>
          <a:p>
            <a:pPr lvl="2"/>
            <a:endParaRPr lang="fr-FR" sz="1600" dirty="0" smtClean="0"/>
          </a:p>
          <a:p>
            <a:r>
              <a:rPr lang="fr-FR" sz="2400" dirty="0" smtClean="0"/>
              <a:t>Allocation first </a:t>
            </a:r>
            <a:r>
              <a:rPr lang="fr-FR" sz="2400" dirty="0" err="1" smtClean="0"/>
              <a:t>touch</a:t>
            </a:r>
            <a:endParaRPr lang="fr-FR" sz="2400" dirty="0" smtClean="0"/>
          </a:p>
          <a:p>
            <a:pPr lvl="1"/>
            <a:r>
              <a:rPr lang="fr-FR" sz="2000" dirty="0" smtClean="0"/>
              <a:t>Allocation paresseuse des pages </a:t>
            </a:r>
          </a:p>
          <a:p>
            <a:pPr lvl="1"/>
            <a:r>
              <a:rPr lang="fr-FR" sz="2000" dirty="0" smtClean="0"/>
              <a:t>Placement réalisé à la première utilisation</a:t>
            </a:r>
          </a:p>
          <a:p>
            <a:pPr lvl="2"/>
            <a:r>
              <a:rPr lang="fr-FR" sz="1600" dirty="0" smtClean="0"/>
              <a:t>Suivant la politique définie</a:t>
            </a:r>
          </a:p>
          <a:p>
            <a:pPr lvl="2"/>
            <a:r>
              <a:rPr lang="fr-FR" sz="1600" dirty="0" smtClean="0"/>
              <a:t>Par défaut la page est placée sur le nœud numa du cœur ayant causé l’allocation</a:t>
            </a:r>
          </a:p>
          <a:p>
            <a:pPr lvl="1"/>
            <a:endParaRPr lang="fr-FR" sz="2000" dirty="0"/>
          </a:p>
          <a:p>
            <a:pPr lvl="1"/>
            <a:r>
              <a:rPr lang="fr-FR" sz="2000" dirty="0" smtClean="0"/>
              <a:t>Nécessite la connaissance de l’architecture pour faire des placements optimaux</a:t>
            </a:r>
          </a:p>
        </p:txBody>
      </p:sp>
    </p:spTree>
    <p:extLst>
      <p:ext uri="{BB962C8B-B14F-4D97-AF65-F5344CB8AC3E}">
        <p14:creationId xmlns:p14="http://schemas.microsoft.com/office/powerpoint/2010/main" val="601692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Stratégie Placement thread / mémoire</a:t>
            </a:r>
            <a:endParaRPr lang="fr-FR" sz="3600" dirty="0"/>
          </a:p>
        </p:txBody>
      </p:sp>
      <p:sp>
        <p:nvSpPr>
          <p:cNvPr id="3" name="Espace réservé du contenu 2"/>
          <p:cNvSpPr>
            <a:spLocks noGrp="1"/>
          </p:cNvSpPr>
          <p:nvPr>
            <p:ph idx="1"/>
          </p:nvPr>
        </p:nvSpPr>
        <p:spPr>
          <a:xfrm>
            <a:off x="457200" y="1600200"/>
            <a:ext cx="8229600" cy="4675094"/>
          </a:xfrm>
        </p:spPr>
        <p:txBody>
          <a:bodyPr>
            <a:normAutofit fontScale="70000" lnSpcReduction="20000"/>
          </a:bodyPr>
          <a:lstStyle/>
          <a:p>
            <a:pPr marL="571500" indent="-457200"/>
            <a:r>
              <a:rPr lang="fr-FR" dirty="0" smtClean="0"/>
              <a:t>Stratégie de placement thread / mémoire</a:t>
            </a:r>
          </a:p>
          <a:p>
            <a:pPr marL="971550" lvl="1" indent="-457200"/>
            <a:r>
              <a:rPr lang="fr-FR" dirty="0" smtClean="0"/>
              <a:t>Déterminer les dimensions où l’application à le comportement le plus régulier possible</a:t>
            </a:r>
          </a:p>
          <a:p>
            <a:pPr marL="971550" lvl="1" indent="-457200"/>
            <a:r>
              <a:rPr lang="fr-FR" dirty="0" smtClean="0"/>
              <a:t>Décou</a:t>
            </a:r>
            <a:r>
              <a:rPr lang="fr-FR" dirty="0" smtClean="0"/>
              <a:t>per le travail en tâches équilibrées et les affecter de façon statique aux threads</a:t>
            </a:r>
          </a:p>
          <a:p>
            <a:pPr marL="971550" lvl="1" indent="-457200"/>
            <a:r>
              <a:rPr lang="fr-FR" dirty="0" smtClean="0"/>
              <a:t>Réaliser l’allocation physique des pages</a:t>
            </a:r>
          </a:p>
          <a:p>
            <a:pPr marL="1371600" lvl="2" indent="-457200"/>
            <a:r>
              <a:rPr lang="fr-FR" dirty="0" smtClean="0"/>
              <a:t>Boucle d’initialisation à blanc réalisé par chaque thread</a:t>
            </a:r>
          </a:p>
          <a:p>
            <a:pPr marL="971550" lvl="1" indent="-457200"/>
            <a:r>
              <a:rPr lang="fr-FR" dirty="0" smtClean="0"/>
              <a:t>Lancement de l’application</a:t>
            </a:r>
          </a:p>
          <a:p>
            <a:pPr marL="971550" lvl="1" indent="-457200"/>
            <a:endParaRPr lang="fr-FR" dirty="0" smtClean="0"/>
          </a:p>
          <a:p>
            <a:pPr marL="571500" indent="-457200"/>
            <a:r>
              <a:rPr lang="fr-FR" dirty="0" smtClean="0"/>
              <a:t>Commentaires :</a:t>
            </a:r>
          </a:p>
          <a:p>
            <a:pPr marL="971550" lvl="1" indent="-457200"/>
            <a:r>
              <a:rPr lang="fr-FR" dirty="0" smtClean="0"/>
              <a:t>Stratégie bien comprise par les programmeurs </a:t>
            </a:r>
            <a:r>
              <a:rPr lang="fr-FR" dirty="0" err="1" smtClean="0"/>
              <a:t>OpenMP</a:t>
            </a:r>
            <a:r>
              <a:rPr lang="fr-FR" dirty="0" smtClean="0"/>
              <a:t> un peu expérimentés</a:t>
            </a:r>
          </a:p>
          <a:p>
            <a:pPr marL="971550" lvl="1" indent="-457200"/>
            <a:r>
              <a:rPr lang="fr-FR" dirty="0" smtClean="0"/>
              <a:t>Ne s’applique pas aux problèmes irréguliers</a:t>
            </a:r>
          </a:p>
          <a:p>
            <a:pPr marL="1371600" lvl="2" indent="-457200"/>
            <a:r>
              <a:rPr lang="fr-FR" dirty="0" smtClean="0"/>
              <a:t>« move on </a:t>
            </a:r>
            <a:r>
              <a:rPr lang="fr-FR" dirty="0" err="1" smtClean="0"/>
              <a:t>next</a:t>
            </a:r>
            <a:r>
              <a:rPr lang="fr-FR" dirty="0" smtClean="0"/>
              <a:t> </a:t>
            </a:r>
            <a:r>
              <a:rPr lang="fr-FR" dirty="0" err="1" smtClean="0"/>
              <a:t>touch</a:t>
            </a:r>
            <a:r>
              <a:rPr lang="fr-FR" dirty="0" smtClean="0"/>
              <a:t> »</a:t>
            </a:r>
          </a:p>
          <a:p>
            <a:pPr marL="971550" lvl="1" indent="-457200"/>
            <a:r>
              <a:rPr lang="fr-FR" dirty="0" smtClean="0"/>
              <a:t>Ne tient pas compte de la charge mémoire des nœuds</a:t>
            </a:r>
          </a:p>
          <a:p>
            <a:pPr marL="1371600" lvl="2" indent="-457200"/>
            <a:r>
              <a:rPr lang="fr-FR" dirty="0" smtClean="0"/>
              <a:t>Ni de la consommation de la bande passante</a:t>
            </a:r>
          </a:p>
        </p:txBody>
      </p:sp>
    </p:spTree>
    <p:extLst>
      <p:ext uri="{BB962C8B-B14F-4D97-AF65-F5344CB8AC3E}">
        <p14:creationId xmlns:p14="http://schemas.microsoft.com/office/powerpoint/2010/main" val="658533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8293"/>
            <a:ext cx="8229600" cy="1336600"/>
          </a:xfrm>
        </p:spPr>
        <p:txBody>
          <a:bodyPr>
            <a:normAutofit fontScale="90000"/>
          </a:bodyPr>
          <a:lstStyle/>
          <a:p>
            <a:r>
              <a:rPr lang="fr-FR" dirty="0" smtClean="0"/>
              <a:t>TP1 sur </a:t>
            </a:r>
            <a:r>
              <a:rPr lang="fr-FR" dirty="0" err="1" smtClean="0"/>
              <a:t>Boursouf</a:t>
            </a:r>
            <a:r>
              <a:rPr lang="fr-FR" dirty="0" smtClean="0"/>
              <a:t/>
            </a:r>
            <a:br>
              <a:rPr lang="fr-FR" dirty="0" smtClean="0"/>
            </a:br>
            <a:r>
              <a:rPr lang="fr-FR" dirty="0" smtClean="0"/>
              <a:t>initialisation séquentielle</a:t>
            </a:r>
            <a:endParaRPr lang="fr-FR" dirty="0"/>
          </a:p>
        </p:txBody>
      </p:sp>
      <p:graphicFrame>
        <p:nvGraphicFramePr>
          <p:cNvPr id="7" name="Tableau 6"/>
          <p:cNvGraphicFramePr>
            <a:graphicFrameLocks noGrp="1"/>
          </p:cNvGraphicFramePr>
          <p:nvPr/>
        </p:nvGraphicFramePr>
        <p:xfrm>
          <a:off x="457200" y="2124393"/>
          <a:ext cx="8229599" cy="3477576"/>
        </p:xfrm>
        <a:graphic>
          <a:graphicData uri="http://schemas.openxmlformats.org/drawingml/2006/table">
            <a:tbl>
              <a:tblPr/>
              <a:tblGrid>
                <a:gridCol w="1175657"/>
                <a:gridCol w="1175657"/>
                <a:gridCol w="1175657"/>
                <a:gridCol w="1175657"/>
                <a:gridCol w="1175657"/>
                <a:gridCol w="1175657"/>
                <a:gridCol w="1175657"/>
              </a:tblGrid>
              <a:tr h="256866">
                <a:tc>
                  <a:txBody>
                    <a:bodyPr/>
                    <a:lstStyle/>
                    <a:p>
                      <a:pPr algn="l" fontAlgn="b"/>
                      <a:endParaRPr lang="fr-FR" sz="16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Calibri"/>
                        </a:rPr>
                        <a:t>1</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Calibri"/>
                        </a:rPr>
                        <a:t>2</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Calibri"/>
                        </a:rPr>
                        <a:t>4</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Calibri"/>
                        </a:rPr>
                        <a:t>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Calibri"/>
                        </a:rPr>
                        <a:t>16</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effectLst/>
                          <a:latin typeface="Calibri"/>
                        </a:rPr>
                        <a:t>32</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46987">
                <a:tc>
                  <a:txBody>
                    <a:bodyPr/>
                    <a:lstStyle/>
                    <a:p>
                      <a:pPr algn="l" fontAlgn="b"/>
                      <a:r>
                        <a:rPr lang="fr-FR" sz="1600" b="0" i="0" u="none" strike="noStrike">
                          <a:solidFill>
                            <a:srgbClr val="000000"/>
                          </a:solidFill>
                          <a:effectLst/>
                          <a:latin typeface="Calibri"/>
                        </a:rPr>
                        <a:t>addseq: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1095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1152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1053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1151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1152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1149</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1703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965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909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605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654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632</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addparadyna: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1698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794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746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549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564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535</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sumseq: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238</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5167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43172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43798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23559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16465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14974</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sumparapart: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340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275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275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195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202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207</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0,64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1,90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1,76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1,82</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addparadyna: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0,64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1,45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1,41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2,09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2,04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2,15</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0,02</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56866">
                <a:tc>
                  <a:txBody>
                    <a:bodyPr/>
                    <a:lstStyle/>
                    <a:p>
                      <a:pPr algn="l" fontAlgn="b"/>
                      <a:r>
                        <a:rPr lang="fr-FR" sz="1600" b="0" i="0" u="none" strike="noStrike">
                          <a:solidFill>
                            <a:srgbClr val="000000"/>
                          </a:solidFill>
                          <a:effectLst/>
                          <a:latin typeface="Calibri"/>
                        </a:rPr>
                        <a:t>sumparapart: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0,70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0,87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dirty="0">
                          <a:solidFill>
                            <a:srgbClr val="000000"/>
                          </a:solidFill>
                          <a:effectLst/>
                          <a:latin typeface="Calibri"/>
                        </a:rPr>
                        <a:t>0,87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1,22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dirty="0">
                          <a:solidFill>
                            <a:srgbClr val="000000"/>
                          </a:solidFill>
                          <a:effectLst/>
                          <a:latin typeface="Calibri"/>
                        </a:rPr>
                        <a:t>1,15</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75483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TP1 sur </a:t>
            </a:r>
            <a:r>
              <a:rPr lang="fr-FR" dirty="0" err="1" smtClean="0"/>
              <a:t>Boursouf</a:t>
            </a:r>
            <a:r>
              <a:rPr lang="fr-FR" dirty="0" smtClean="0"/>
              <a:t/>
            </a:r>
            <a:br>
              <a:rPr lang="fr-FR" dirty="0" smtClean="0"/>
            </a:br>
            <a:r>
              <a:rPr lang="fr-FR" dirty="0" smtClean="0"/>
              <a:t>initialisation parallèle</a:t>
            </a:r>
            <a:endParaRPr lang="fr-FR" dirty="0"/>
          </a:p>
        </p:txBody>
      </p:sp>
      <p:graphicFrame>
        <p:nvGraphicFramePr>
          <p:cNvPr id="4" name="Espace réservé du contenu 3"/>
          <p:cNvGraphicFramePr>
            <a:graphicFrameLocks noGrp="1"/>
          </p:cNvGraphicFramePr>
          <p:nvPr>
            <p:ph idx="1"/>
          </p:nvPr>
        </p:nvGraphicFramePr>
        <p:xfrm>
          <a:off x="457200" y="2129333"/>
          <a:ext cx="8229599" cy="3467697"/>
        </p:xfrm>
        <a:graphic>
          <a:graphicData uri="http://schemas.openxmlformats.org/drawingml/2006/table">
            <a:tbl>
              <a:tblPr/>
              <a:tblGrid>
                <a:gridCol w="1175657"/>
                <a:gridCol w="1175657"/>
                <a:gridCol w="1175657"/>
                <a:gridCol w="1175657"/>
                <a:gridCol w="1175657"/>
                <a:gridCol w="1175657"/>
                <a:gridCol w="1175657"/>
              </a:tblGrid>
              <a:tr h="246987">
                <a:tc>
                  <a:txBody>
                    <a:bodyPr/>
                    <a:lstStyle/>
                    <a:p>
                      <a:pPr algn="l" fontAlgn="b"/>
                      <a:r>
                        <a:rPr lang="fr-FR" sz="16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fr-FR" sz="1600" b="0" i="0" u="none" strike="noStrike">
                          <a:solidFill>
                            <a:srgbClr val="000000"/>
                          </a:solidFill>
                          <a:effectLst/>
                          <a:latin typeface="Calibri"/>
                        </a:rPr>
                        <a:t>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32</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addseq: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1616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1794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1897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1889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1884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1878</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956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510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260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132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87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57</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addparadyna: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960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845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615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505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499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425</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sumseq: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379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459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502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481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480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477</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4430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7828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37887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21038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15564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13635</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sumparapart: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222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56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dirty="0">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2,26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4,05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8,72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13,24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20,16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addparadyna: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1,14</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1,36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1,71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2,28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2,31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2,70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fr-FR" sz="1600" b="0" i="0" u="none" strike="noStrike">
                          <a:solidFill>
                            <a:srgbClr val="000000"/>
                          </a:solidFill>
                          <a:effectLst/>
                          <a:latin typeface="Calibri"/>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46987">
                <a:tc>
                  <a:txBody>
                    <a:bodyPr/>
                    <a:lstStyle/>
                    <a:p>
                      <a:pPr algn="l" fontAlgn="b"/>
                      <a:r>
                        <a:rPr lang="fr-FR" sz="1600" b="0" i="0" u="none" strike="noStrike">
                          <a:solidFill>
                            <a:srgbClr val="000000"/>
                          </a:solidFill>
                          <a:effectLst/>
                          <a:latin typeface="Calibri"/>
                        </a:rPr>
                        <a:t>sumparastat: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0,02</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56866">
                <a:tc>
                  <a:txBody>
                    <a:bodyPr/>
                    <a:lstStyle/>
                    <a:p>
                      <a:pPr algn="l" fontAlgn="b"/>
                      <a:r>
                        <a:rPr lang="fr-FR" sz="1600" b="0" i="0" u="none" strike="noStrike">
                          <a:solidFill>
                            <a:srgbClr val="000000"/>
                          </a:solidFill>
                          <a:effectLst/>
                          <a:latin typeface="Calibri"/>
                        </a:rPr>
                        <a:t>sumparapart: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1,07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2,13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4,27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8,53</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a:solidFill>
                            <a:srgbClr val="000000"/>
                          </a:solidFill>
                          <a:effectLst/>
                          <a:latin typeface="Calibri"/>
                        </a:rPr>
                        <a:t>14,05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600" b="0" i="0" u="none" strike="noStrike" dirty="0">
                          <a:solidFill>
                            <a:srgbClr val="000000"/>
                          </a:solidFill>
                          <a:effectLst/>
                          <a:latin typeface="Calibri"/>
                        </a:rPr>
                        <a:t>10,36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5524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Contention </a:t>
            </a:r>
            <a:r>
              <a:rPr lang="fr-FR" dirty="0" smtClean="0"/>
              <a:t>mémoire</a:t>
            </a:r>
            <a:endParaRPr lang="fr-FR" dirty="0"/>
          </a:p>
        </p:txBody>
      </p:sp>
      <p:sp>
        <p:nvSpPr>
          <p:cNvPr id="7" name="Espace réservé du contenu 2"/>
          <p:cNvSpPr txBox="1">
            <a:spLocks/>
          </p:cNvSpPr>
          <p:nvPr/>
        </p:nvSpPr>
        <p:spPr>
          <a:xfrm>
            <a:off x="4578350" y="1219200"/>
            <a:ext cx="4108450" cy="493712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buFont typeface="Wingdings 3"/>
              <a:buChar char=""/>
              <a:defRPr/>
            </a:pPr>
            <a:r>
              <a:rPr lang="fr-FR" smtClean="0"/>
              <a:t>Application synthétique</a:t>
            </a:r>
          </a:p>
          <a:p>
            <a:pPr marL="548640" lvl="1" indent="-274320">
              <a:buFont typeface="Wingdings 3"/>
              <a:buChar char=""/>
              <a:defRPr/>
            </a:pPr>
            <a:r>
              <a:rPr lang="fr-FR" smtClean="0"/>
              <a:t>Deux placements mémoire différents</a:t>
            </a:r>
          </a:p>
          <a:p>
            <a:pPr marL="822960" lvl="2">
              <a:buClr>
                <a:schemeClr val="bg1">
                  <a:shade val="50000"/>
                </a:schemeClr>
              </a:buClr>
              <a:buFont typeface="Wingdings 3"/>
              <a:buChar char=""/>
              <a:defRPr/>
            </a:pPr>
            <a:r>
              <a:rPr lang="fr-FR" smtClean="0"/>
              <a:t>Allouer localement</a:t>
            </a:r>
          </a:p>
          <a:p>
            <a:pPr marL="822960" lvl="2">
              <a:buClr>
                <a:schemeClr val="bg1">
                  <a:shade val="50000"/>
                </a:schemeClr>
              </a:buClr>
              <a:buFont typeface="Wingdings 3"/>
              <a:buChar char=""/>
              <a:defRPr/>
            </a:pPr>
            <a:r>
              <a:rPr lang="fr-FR" smtClean="0"/>
              <a:t>Répartir les pages mémoire sur les nœuds voisins</a:t>
            </a:r>
          </a:p>
          <a:p>
            <a:pPr marL="548640" lvl="1" indent="-274320">
              <a:buFont typeface="Wingdings 3"/>
              <a:buChar char=""/>
              <a:defRPr/>
            </a:pPr>
            <a:endParaRPr lang="fr-FR" smtClean="0"/>
          </a:p>
          <a:p>
            <a:pPr marL="274320" indent="-274320">
              <a:buFont typeface="Wingdings 3"/>
              <a:buChar char=""/>
              <a:defRPr/>
            </a:pPr>
            <a:r>
              <a:rPr lang="fr-FR" smtClean="0"/>
              <a:t>Résultats</a:t>
            </a:r>
          </a:p>
          <a:p>
            <a:pPr marL="548640" lvl="1" indent="-274320">
              <a:buFont typeface="Wingdings 3"/>
              <a:buChar char=""/>
              <a:defRPr/>
            </a:pPr>
            <a:r>
              <a:rPr lang="fr-FR" smtClean="0"/>
              <a:t>Sur une machine non chargée, la solution répartie est la meilleure</a:t>
            </a:r>
            <a:endParaRPr lang="fr-FR" dirty="0"/>
          </a:p>
        </p:txBody>
      </p:sp>
      <p:sp>
        <p:nvSpPr>
          <p:cNvPr id="8" name="Rectangle 3"/>
          <p:cNvSpPr>
            <a:spLocks noChangeArrowheads="1"/>
          </p:cNvSpPr>
          <p:nvPr/>
        </p:nvSpPr>
        <p:spPr bwMode="auto">
          <a:xfrm flipH="1" flipV="1">
            <a:off x="1543050" y="1190625"/>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#2</a:t>
            </a:r>
          </a:p>
        </p:txBody>
      </p:sp>
      <p:sp>
        <p:nvSpPr>
          <p:cNvPr id="9" name="Rectangle 4"/>
          <p:cNvSpPr>
            <a:spLocks noChangeArrowheads="1"/>
          </p:cNvSpPr>
          <p:nvPr/>
        </p:nvSpPr>
        <p:spPr bwMode="auto">
          <a:xfrm flipH="1" flipV="1">
            <a:off x="2982913" y="1190625"/>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#3</a:t>
            </a:r>
          </a:p>
        </p:txBody>
      </p:sp>
      <p:sp>
        <p:nvSpPr>
          <p:cNvPr id="10" name="Rectangle 5"/>
          <p:cNvSpPr>
            <a:spLocks noChangeArrowheads="1"/>
          </p:cNvSpPr>
          <p:nvPr/>
        </p:nvSpPr>
        <p:spPr bwMode="auto">
          <a:xfrm flipH="1" flipV="1">
            <a:off x="1543050" y="2270125"/>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#0</a:t>
            </a:r>
          </a:p>
        </p:txBody>
      </p:sp>
      <p:sp>
        <p:nvSpPr>
          <p:cNvPr id="11" name="Rectangle 6"/>
          <p:cNvSpPr>
            <a:spLocks noChangeArrowheads="1"/>
          </p:cNvSpPr>
          <p:nvPr/>
        </p:nvSpPr>
        <p:spPr bwMode="auto">
          <a:xfrm flipH="1" flipV="1">
            <a:off x="2982913" y="2270125"/>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#1</a:t>
            </a:r>
          </a:p>
        </p:txBody>
      </p:sp>
      <p:cxnSp>
        <p:nvCxnSpPr>
          <p:cNvPr id="12" name="AutoShape 7"/>
          <p:cNvCxnSpPr>
            <a:cxnSpLocks noChangeShapeType="1"/>
            <a:stCxn id="8" idx="1"/>
            <a:endCxn id="9" idx="3"/>
          </p:cNvCxnSpPr>
          <p:nvPr/>
        </p:nvCxnSpPr>
        <p:spPr bwMode="auto">
          <a:xfrm>
            <a:off x="2082800" y="1458913"/>
            <a:ext cx="900113" cy="1587"/>
          </a:xfrm>
          <a:prstGeom prst="bentConnector3">
            <a:avLst>
              <a:gd name="adj1" fmla="val 50000"/>
            </a:avLst>
          </a:prstGeom>
          <a:noFill/>
          <a:ln w="108000">
            <a:solidFill>
              <a:srgbClr val="000000"/>
            </a:solidFill>
            <a:round/>
            <a:headEnd/>
            <a:tailEnd/>
          </a:ln>
        </p:spPr>
      </p:cxnSp>
      <p:cxnSp>
        <p:nvCxnSpPr>
          <p:cNvPr id="13" name="AutoShape 8"/>
          <p:cNvCxnSpPr>
            <a:cxnSpLocks noChangeShapeType="1"/>
            <a:stCxn id="9" idx="0"/>
            <a:endCxn id="11" idx="2"/>
          </p:cNvCxnSpPr>
          <p:nvPr/>
        </p:nvCxnSpPr>
        <p:spPr bwMode="auto">
          <a:xfrm>
            <a:off x="3252788" y="1728788"/>
            <a:ext cx="1587" cy="539750"/>
          </a:xfrm>
          <a:prstGeom prst="bentConnector3">
            <a:avLst>
              <a:gd name="adj1" fmla="val 50000"/>
            </a:avLst>
          </a:prstGeom>
          <a:noFill/>
          <a:ln w="108000">
            <a:solidFill>
              <a:srgbClr val="000000"/>
            </a:solidFill>
            <a:round/>
            <a:headEnd/>
            <a:tailEnd/>
          </a:ln>
        </p:spPr>
      </p:cxnSp>
      <p:cxnSp>
        <p:nvCxnSpPr>
          <p:cNvPr id="14" name="AutoShape 9"/>
          <p:cNvCxnSpPr>
            <a:cxnSpLocks noChangeShapeType="1"/>
            <a:stCxn id="10" idx="1"/>
            <a:endCxn id="11" idx="3"/>
          </p:cNvCxnSpPr>
          <p:nvPr/>
        </p:nvCxnSpPr>
        <p:spPr bwMode="auto">
          <a:xfrm>
            <a:off x="2082800" y="2538413"/>
            <a:ext cx="900113" cy="1587"/>
          </a:xfrm>
          <a:prstGeom prst="bentConnector3">
            <a:avLst>
              <a:gd name="adj1" fmla="val 50000"/>
            </a:avLst>
          </a:prstGeom>
          <a:noFill/>
          <a:ln w="108000">
            <a:solidFill>
              <a:srgbClr val="000000"/>
            </a:solidFill>
            <a:round/>
            <a:headEnd/>
            <a:tailEnd/>
          </a:ln>
        </p:spPr>
      </p:cxnSp>
      <p:cxnSp>
        <p:nvCxnSpPr>
          <p:cNvPr id="15" name="AutoShape 10"/>
          <p:cNvCxnSpPr>
            <a:cxnSpLocks noChangeShapeType="1"/>
            <a:stCxn id="8" idx="0"/>
            <a:endCxn id="10" idx="2"/>
          </p:cNvCxnSpPr>
          <p:nvPr/>
        </p:nvCxnSpPr>
        <p:spPr bwMode="auto">
          <a:xfrm>
            <a:off x="1812925" y="1728788"/>
            <a:ext cx="1588" cy="539750"/>
          </a:xfrm>
          <a:prstGeom prst="bentConnector3">
            <a:avLst>
              <a:gd name="adj1" fmla="val 50000"/>
            </a:avLst>
          </a:prstGeom>
          <a:noFill/>
          <a:ln w="108000">
            <a:solidFill>
              <a:srgbClr val="000000"/>
            </a:solidFill>
            <a:round/>
            <a:headEnd/>
            <a:tailEnd/>
          </a:ln>
        </p:spPr>
      </p:cxnSp>
      <p:sp>
        <p:nvSpPr>
          <p:cNvPr id="16" name="AutoShape 11"/>
          <p:cNvSpPr>
            <a:spLocks noChangeArrowheads="1"/>
          </p:cNvSpPr>
          <p:nvPr/>
        </p:nvSpPr>
        <p:spPr bwMode="auto">
          <a:xfrm>
            <a:off x="642938" y="1189038"/>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cxnSp>
        <p:nvCxnSpPr>
          <p:cNvPr id="17" name="AutoShape 12"/>
          <p:cNvCxnSpPr>
            <a:cxnSpLocks noChangeShapeType="1"/>
            <a:stCxn id="16" idx="3"/>
            <a:endCxn id="8" idx="3"/>
          </p:cNvCxnSpPr>
          <p:nvPr/>
        </p:nvCxnSpPr>
        <p:spPr bwMode="auto">
          <a:xfrm>
            <a:off x="1362075" y="1458913"/>
            <a:ext cx="180975" cy="1587"/>
          </a:xfrm>
          <a:prstGeom prst="bentConnector3">
            <a:avLst>
              <a:gd name="adj1" fmla="val 50000"/>
            </a:avLst>
          </a:prstGeom>
          <a:noFill/>
          <a:ln w="108000">
            <a:solidFill>
              <a:srgbClr val="000000"/>
            </a:solidFill>
            <a:round/>
            <a:headEnd/>
            <a:tailEnd/>
          </a:ln>
        </p:spPr>
      </p:cxnSp>
      <p:sp>
        <p:nvSpPr>
          <p:cNvPr id="18" name="AutoShape 13"/>
          <p:cNvSpPr>
            <a:spLocks noChangeArrowheads="1"/>
          </p:cNvSpPr>
          <p:nvPr/>
        </p:nvSpPr>
        <p:spPr bwMode="auto">
          <a:xfrm>
            <a:off x="642938" y="2268538"/>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sp>
        <p:nvSpPr>
          <p:cNvPr id="19" name="AutoShape 14"/>
          <p:cNvSpPr>
            <a:spLocks noChangeArrowheads="1"/>
          </p:cNvSpPr>
          <p:nvPr/>
        </p:nvSpPr>
        <p:spPr bwMode="auto">
          <a:xfrm>
            <a:off x="3702050" y="1189038"/>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sp>
        <p:nvSpPr>
          <p:cNvPr id="20" name="AutoShape 15"/>
          <p:cNvSpPr>
            <a:spLocks noChangeArrowheads="1"/>
          </p:cNvSpPr>
          <p:nvPr/>
        </p:nvSpPr>
        <p:spPr bwMode="auto">
          <a:xfrm>
            <a:off x="3702050" y="2268538"/>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cxnSp>
        <p:nvCxnSpPr>
          <p:cNvPr id="21" name="AutoShape 16"/>
          <p:cNvCxnSpPr>
            <a:cxnSpLocks noChangeShapeType="1"/>
            <a:stCxn id="18" idx="3"/>
            <a:endCxn id="10" idx="3"/>
          </p:cNvCxnSpPr>
          <p:nvPr/>
        </p:nvCxnSpPr>
        <p:spPr bwMode="auto">
          <a:xfrm>
            <a:off x="1362075" y="2538413"/>
            <a:ext cx="180975" cy="1587"/>
          </a:xfrm>
          <a:prstGeom prst="bentConnector3">
            <a:avLst>
              <a:gd name="adj1" fmla="val 50000"/>
            </a:avLst>
          </a:prstGeom>
          <a:noFill/>
          <a:ln w="108000">
            <a:solidFill>
              <a:srgbClr val="000000"/>
            </a:solidFill>
            <a:round/>
            <a:headEnd/>
            <a:tailEnd/>
          </a:ln>
        </p:spPr>
      </p:cxnSp>
      <p:cxnSp>
        <p:nvCxnSpPr>
          <p:cNvPr id="22" name="AutoShape 17"/>
          <p:cNvCxnSpPr>
            <a:cxnSpLocks noChangeShapeType="1"/>
            <a:stCxn id="11" idx="1"/>
            <a:endCxn id="20" idx="1"/>
          </p:cNvCxnSpPr>
          <p:nvPr/>
        </p:nvCxnSpPr>
        <p:spPr bwMode="auto">
          <a:xfrm>
            <a:off x="3522663" y="2538413"/>
            <a:ext cx="180975" cy="1587"/>
          </a:xfrm>
          <a:prstGeom prst="bentConnector3">
            <a:avLst>
              <a:gd name="adj1" fmla="val 50000"/>
            </a:avLst>
          </a:prstGeom>
          <a:noFill/>
          <a:ln w="108000">
            <a:solidFill>
              <a:srgbClr val="000000"/>
            </a:solidFill>
            <a:round/>
            <a:headEnd/>
            <a:tailEnd/>
          </a:ln>
        </p:spPr>
      </p:cxnSp>
      <p:cxnSp>
        <p:nvCxnSpPr>
          <p:cNvPr id="23" name="AutoShape 18"/>
          <p:cNvCxnSpPr>
            <a:cxnSpLocks noChangeShapeType="1"/>
            <a:stCxn id="9" idx="1"/>
            <a:endCxn id="19" idx="1"/>
          </p:cNvCxnSpPr>
          <p:nvPr/>
        </p:nvCxnSpPr>
        <p:spPr bwMode="auto">
          <a:xfrm>
            <a:off x="3522663" y="1458913"/>
            <a:ext cx="180975" cy="1587"/>
          </a:xfrm>
          <a:prstGeom prst="bentConnector3">
            <a:avLst>
              <a:gd name="adj1" fmla="val 50000"/>
            </a:avLst>
          </a:prstGeom>
          <a:noFill/>
          <a:ln w="108000">
            <a:solidFill>
              <a:srgbClr val="000000"/>
            </a:solidFill>
            <a:round/>
            <a:headEnd/>
            <a:tailEnd/>
          </a:ln>
        </p:spPr>
      </p:cxnSp>
      <p:sp>
        <p:nvSpPr>
          <p:cNvPr id="24" name="AutoShape 19"/>
          <p:cNvSpPr>
            <a:spLocks noChangeArrowheads="1"/>
          </p:cNvSpPr>
          <p:nvPr/>
        </p:nvSpPr>
        <p:spPr bwMode="auto">
          <a:xfrm>
            <a:off x="1614488" y="291623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5" name="AutoShape 20"/>
          <p:cNvSpPr>
            <a:spLocks noChangeArrowheads="1"/>
          </p:cNvSpPr>
          <p:nvPr/>
        </p:nvSpPr>
        <p:spPr bwMode="auto">
          <a:xfrm>
            <a:off x="1722438" y="291623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6" name="AutoShape 21"/>
          <p:cNvSpPr>
            <a:spLocks noChangeArrowheads="1"/>
          </p:cNvSpPr>
          <p:nvPr/>
        </p:nvSpPr>
        <p:spPr bwMode="auto">
          <a:xfrm>
            <a:off x="1830388" y="291623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7" name="AutoShape 22"/>
          <p:cNvSpPr>
            <a:spLocks noChangeArrowheads="1"/>
          </p:cNvSpPr>
          <p:nvPr/>
        </p:nvSpPr>
        <p:spPr bwMode="auto">
          <a:xfrm>
            <a:off x="1938338" y="291623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8" name="Rectangle 23"/>
          <p:cNvSpPr>
            <a:spLocks noChangeArrowheads="1"/>
          </p:cNvSpPr>
          <p:nvPr/>
        </p:nvSpPr>
        <p:spPr bwMode="auto">
          <a:xfrm flipH="1" flipV="1">
            <a:off x="1543050" y="3925888"/>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#2</a:t>
            </a:r>
          </a:p>
        </p:txBody>
      </p:sp>
      <p:sp>
        <p:nvSpPr>
          <p:cNvPr id="29" name="Rectangle 24"/>
          <p:cNvSpPr>
            <a:spLocks noChangeArrowheads="1"/>
          </p:cNvSpPr>
          <p:nvPr/>
        </p:nvSpPr>
        <p:spPr bwMode="auto">
          <a:xfrm flipH="1" flipV="1">
            <a:off x="2982913" y="3925888"/>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#3</a:t>
            </a:r>
          </a:p>
        </p:txBody>
      </p:sp>
      <p:sp>
        <p:nvSpPr>
          <p:cNvPr id="30" name="Rectangle 25"/>
          <p:cNvSpPr>
            <a:spLocks noChangeArrowheads="1"/>
          </p:cNvSpPr>
          <p:nvPr/>
        </p:nvSpPr>
        <p:spPr bwMode="auto">
          <a:xfrm flipH="1" flipV="1">
            <a:off x="1543050" y="5006975"/>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#0</a:t>
            </a:r>
          </a:p>
        </p:txBody>
      </p:sp>
      <p:sp>
        <p:nvSpPr>
          <p:cNvPr id="31" name="Rectangle 26"/>
          <p:cNvSpPr>
            <a:spLocks noChangeArrowheads="1"/>
          </p:cNvSpPr>
          <p:nvPr/>
        </p:nvSpPr>
        <p:spPr bwMode="auto">
          <a:xfrm flipH="1" flipV="1">
            <a:off x="2982913" y="5006975"/>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#1</a:t>
            </a:r>
          </a:p>
        </p:txBody>
      </p:sp>
      <p:cxnSp>
        <p:nvCxnSpPr>
          <p:cNvPr id="32" name="AutoShape 27"/>
          <p:cNvCxnSpPr>
            <a:cxnSpLocks noChangeShapeType="1"/>
            <a:stCxn id="28" idx="1"/>
            <a:endCxn id="29" idx="3"/>
          </p:cNvCxnSpPr>
          <p:nvPr/>
        </p:nvCxnSpPr>
        <p:spPr bwMode="auto">
          <a:xfrm>
            <a:off x="2082800" y="4194175"/>
            <a:ext cx="900113" cy="1588"/>
          </a:xfrm>
          <a:prstGeom prst="bentConnector3">
            <a:avLst>
              <a:gd name="adj1" fmla="val 50000"/>
            </a:avLst>
          </a:prstGeom>
          <a:noFill/>
          <a:ln w="108000">
            <a:solidFill>
              <a:srgbClr val="000000"/>
            </a:solidFill>
            <a:round/>
            <a:headEnd/>
            <a:tailEnd/>
          </a:ln>
        </p:spPr>
      </p:cxnSp>
      <p:cxnSp>
        <p:nvCxnSpPr>
          <p:cNvPr id="33" name="AutoShape 28"/>
          <p:cNvCxnSpPr>
            <a:cxnSpLocks noChangeShapeType="1"/>
            <a:stCxn id="29" idx="0"/>
            <a:endCxn id="31" idx="2"/>
          </p:cNvCxnSpPr>
          <p:nvPr/>
        </p:nvCxnSpPr>
        <p:spPr bwMode="auto">
          <a:xfrm>
            <a:off x="3252788" y="4464050"/>
            <a:ext cx="1587" cy="539750"/>
          </a:xfrm>
          <a:prstGeom prst="bentConnector3">
            <a:avLst>
              <a:gd name="adj1" fmla="val 50000"/>
            </a:avLst>
          </a:prstGeom>
          <a:noFill/>
          <a:ln w="108000">
            <a:solidFill>
              <a:srgbClr val="000000"/>
            </a:solidFill>
            <a:round/>
            <a:headEnd/>
            <a:tailEnd/>
          </a:ln>
        </p:spPr>
      </p:cxnSp>
      <p:cxnSp>
        <p:nvCxnSpPr>
          <p:cNvPr id="34" name="AutoShape 29"/>
          <p:cNvCxnSpPr>
            <a:cxnSpLocks noChangeShapeType="1"/>
            <a:stCxn id="30" idx="1"/>
            <a:endCxn id="31" idx="3"/>
          </p:cNvCxnSpPr>
          <p:nvPr/>
        </p:nvCxnSpPr>
        <p:spPr bwMode="auto">
          <a:xfrm>
            <a:off x="2082800" y="5273675"/>
            <a:ext cx="900113" cy="1588"/>
          </a:xfrm>
          <a:prstGeom prst="bentConnector3">
            <a:avLst>
              <a:gd name="adj1" fmla="val 50000"/>
            </a:avLst>
          </a:prstGeom>
          <a:noFill/>
          <a:ln w="108000">
            <a:solidFill>
              <a:srgbClr val="000000"/>
            </a:solidFill>
            <a:round/>
            <a:headEnd/>
            <a:tailEnd/>
          </a:ln>
        </p:spPr>
      </p:cxnSp>
      <p:cxnSp>
        <p:nvCxnSpPr>
          <p:cNvPr id="35" name="AutoShape 30"/>
          <p:cNvCxnSpPr>
            <a:cxnSpLocks noChangeShapeType="1"/>
            <a:stCxn id="28" idx="0"/>
            <a:endCxn id="30" idx="2"/>
          </p:cNvCxnSpPr>
          <p:nvPr/>
        </p:nvCxnSpPr>
        <p:spPr bwMode="auto">
          <a:xfrm>
            <a:off x="1812925" y="4464050"/>
            <a:ext cx="1588" cy="539750"/>
          </a:xfrm>
          <a:prstGeom prst="bentConnector3">
            <a:avLst>
              <a:gd name="adj1" fmla="val 50000"/>
            </a:avLst>
          </a:prstGeom>
          <a:noFill/>
          <a:ln w="108000">
            <a:solidFill>
              <a:srgbClr val="000000"/>
            </a:solidFill>
            <a:round/>
            <a:headEnd/>
            <a:tailEnd/>
          </a:ln>
        </p:spPr>
      </p:cxnSp>
      <p:sp>
        <p:nvSpPr>
          <p:cNvPr id="36" name="AutoShape 31"/>
          <p:cNvSpPr>
            <a:spLocks noChangeArrowheads="1"/>
          </p:cNvSpPr>
          <p:nvPr/>
        </p:nvSpPr>
        <p:spPr bwMode="auto">
          <a:xfrm>
            <a:off x="642938" y="39243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cxnSp>
        <p:nvCxnSpPr>
          <p:cNvPr id="37" name="AutoShape 32"/>
          <p:cNvCxnSpPr>
            <a:cxnSpLocks noChangeShapeType="1"/>
            <a:stCxn id="36" idx="3"/>
            <a:endCxn id="28" idx="3"/>
          </p:cNvCxnSpPr>
          <p:nvPr/>
        </p:nvCxnSpPr>
        <p:spPr bwMode="auto">
          <a:xfrm>
            <a:off x="1362075" y="4194175"/>
            <a:ext cx="180975" cy="1588"/>
          </a:xfrm>
          <a:prstGeom prst="bentConnector3">
            <a:avLst>
              <a:gd name="adj1" fmla="val 50000"/>
            </a:avLst>
          </a:prstGeom>
          <a:noFill/>
          <a:ln w="108000">
            <a:solidFill>
              <a:srgbClr val="000000"/>
            </a:solidFill>
            <a:round/>
            <a:headEnd/>
            <a:tailEnd/>
          </a:ln>
        </p:spPr>
      </p:cxnSp>
      <p:sp>
        <p:nvSpPr>
          <p:cNvPr id="38" name="AutoShape 33"/>
          <p:cNvSpPr>
            <a:spLocks noChangeArrowheads="1"/>
          </p:cNvSpPr>
          <p:nvPr/>
        </p:nvSpPr>
        <p:spPr bwMode="auto">
          <a:xfrm>
            <a:off x="642938" y="50038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sp>
        <p:nvSpPr>
          <p:cNvPr id="39" name="AutoShape 34"/>
          <p:cNvSpPr>
            <a:spLocks noChangeArrowheads="1"/>
          </p:cNvSpPr>
          <p:nvPr/>
        </p:nvSpPr>
        <p:spPr bwMode="auto">
          <a:xfrm>
            <a:off x="3702050" y="39243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sp>
        <p:nvSpPr>
          <p:cNvPr id="40" name="AutoShape 35"/>
          <p:cNvSpPr>
            <a:spLocks noChangeArrowheads="1"/>
          </p:cNvSpPr>
          <p:nvPr/>
        </p:nvSpPr>
        <p:spPr bwMode="auto">
          <a:xfrm>
            <a:off x="3702050" y="50038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Mem</a:t>
            </a:r>
          </a:p>
        </p:txBody>
      </p:sp>
      <p:cxnSp>
        <p:nvCxnSpPr>
          <p:cNvPr id="41" name="AutoShape 36"/>
          <p:cNvCxnSpPr>
            <a:cxnSpLocks noChangeShapeType="1"/>
            <a:stCxn id="38" idx="3"/>
            <a:endCxn id="30" idx="3"/>
          </p:cNvCxnSpPr>
          <p:nvPr/>
        </p:nvCxnSpPr>
        <p:spPr bwMode="auto">
          <a:xfrm>
            <a:off x="1362075" y="5273675"/>
            <a:ext cx="180975" cy="1588"/>
          </a:xfrm>
          <a:prstGeom prst="bentConnector3">
            <a:avLst>
              <a:gd name="adj1" fmla="val 50000"/>
            </a:avLst>
          </a:prstGeom>
          <a:noFill/>
          <a:ln w="108000">
            <a:solidFill>
              <a:srgbClr val="000000"/>
            </a:solidFill>
            <a:round/>
            <a:headEnd/>
            <a:tailEnd/>
          </a:ln>
        </p:spPr>
      </p:cxnSp>
      <p:cxnSp>
        <p:nvCxnSpPr>
          <p:cNvPr id="42" name="AutoShape 37"/>
          <p:cNvCxnSpPr>
            <a:cxnSpLocks noChangeShapeType="1"/>
            <a:stCxn id="31" idx="1"/>
            <a:endCxn id="40" idx="1"/>
          </p:cNvCxnSpPr>
          <p:nvPr/>
        </p:nvCxnSpPr>
        <p:spPr bwMode="auto">
          <a:xfrm>
            <a:off x="3522663" y="5273675"/>
            <a:ext cx="180975" cy="1588"/>
          </a:xfrm>
          <a:prstGeom prst="bentConnector3">
            <a:avLst>
              <a:gd name="adj1" fmla="val 50000"/>
            </a:avLst>
          </a:prstGeom>
          <a:noFill/>
          <a:ln w="108000">
            <a:solidFill>
              <a:srgbClr val="000000"/>
            </a:solidFill>
            <a:round/>
            <a:headEnd/>
            <a:tailEnd/>
          </a:ln>
        </p:spPr>
      </p:cxnSp>
      <p:cxnSp>
        <p:nvCxnSpPr>
          <p:cNvPr id="43" name="AutoShape 38"/>
          <p:cNvCxnSpPr>
            <a:cxnSpLocks noChangeShapeType="1"/>
            <a:stCxn id="29" idx="1"/>
            <a:endCxn id="39" idx="1"/>
          </p:cNvCxnSpPr>
          <p:nvPr/>
        </p:nvCxnSpPr>
        <p:spPr bwMode="auto">
          <a:xfrm>
            <a:off x="3522663" y="4194175"/>
            <a:ext cx="180975" cy="1588"/>
          </a:xfrm>
          <a:prstGeom prst="bentConnector3">
            <a:avLst>
              <a:gd name="adj1" fmla="val 50000"/>
            </a:avLst>
          </a:prstGeom>
          <a:noFill/>
          <a:ln w="108000">
            <a:solidFill>
              <a:srgbClr val="000000"/>
            </a:solidFill>
            <a:round/>
            <a:headEnd/>
            <a:tailEnd/>
          </a:ln>
        </p:spPr>
      </p:cxnSp>
      <p:sp>
        <p:nvSpPr>
          <p:cNvPr id="44" name="AutoShape 39"/>
          <p:cNvSpPr>
            <a:spLocks noChangeArrowheads="1"/>
          </p:cNvSpPr>
          <p:nvPr/>
        </p:nvSpPr>
        <p:spPr bwMode="auto">
          <a:xfrm>
            <a:off x="1614488" y="565308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45" name="AutoShape 40"/>
          <p:cNvSpPr>
            <a:spLocks noChangeArrowheads="1"/>
          </p:cNvSpPr>
          <p:nvPr/>
        </p:nvSpPr>
        <p:spPr bwMode="auto">
          <a:xfrm>
            <a:off x="1722438" y="565308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46" name="AutoShape 41"/>
          <p:cNvSpPr>
            <a:spLocks noChangeArrowheads="1"/>
          </p:cNvSpPr>
          <p:nvPr/>
        </p:nvSpPr>
        <p:spPr bwMode="auto">
          <a:xfrm>
            <a:off x="1830388" y="565308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47" name="AutoShape 42"/>
          <p:cNvSpPr>
            <a:spLocks noChangeArrowheads="1"/>
          </p:cNvSpPr>
          <p:nvPr/>
        </p:nvSpPr>
        <p:spPr bwMode="auto">
          <a:xfrm>
            <a:off x="1938338" y="5653088"/>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48" name="Text Box 43"/>
          <p:cNvSpPr txBox="1">
            <a:spLocks noChangeArrowheads="1"/>
          </p:cNvSpPr>
          <p:nvPr/>
        </p:nvSpPr>
        <p:spPr bwMode="auto">
          <a:xfrm>
            <a:off x="1541463" y="3276600"/>
            <a:ext cx="1941512" cy="344488"/>
          </a:xfrm>
          <a:prstGeom prst="rect">
            <a:avLst/>
          </a:prstGeom>
          <a:noFill/>
          <a:ln w="9525">
            <a:noFill/>
            <a:round/>
            <a:headEnd/>
            <a:tailEnd/>
          </a:ln>
        </p:spPr>
        <p:txBody>
          <a:bodyPr wrap="none" lIns="90000" tIns="45000" rIns="90000" bIns="45000">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Local: 3621 Mo/s</a:t>
            </a:r>
          </a:p>
        </p:txBody>
      </p:sp>
      <p:sp>
        <p:nvSpPr>
          <p:cNvPr id="49" name="Text Box 44"/>
          <p:cNvSpPr txBox="1">
            <a:spLocks noChangeArrowheads="1"/>
          </p:cNvSpPr>
          <p:nvPr/>
        </p:nvSpPr>
        <p:spPr bwMode="auto">
          <a:xfrm>
            <a:off x="909638" y="5976938"/>
            <a:ext cx="3201987" cy="344487"/>
          </a:xfrm>
          <a:prstGeom prst="rect">
            <a:avLst/>
          </a:prstGeom>
          <a:noFill/>
          <a:ln w="9525">
            <a:noFill/>
            <a:round/>
            <a:headEnd/>
            <a:tailEnd/>
          </a:ln>
        </p:spPr>
        <p:txBody>
          <a:bodyPr wrap="none" lIns="90000" tIns="45000" rIns="90000" bIns="45000">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Local + voisins: 3940 Mo/s</a:t>
            </a:r>
          </a:p>
        </p:txBody>
      </p:sp>
      <p:sp>
        <p:nvSpPr>
          <p:cNvPr id="50" name="AutoShape 45"/>
          <p:cNvSpPr>
            <a:spLocks noChangeArrowheads="1"/>
          </p:cNvSpPr>
          <p:nvPr/>
        </p:nvSpPr>
        <p:spPr bwMode="auto">
          <a:xfrm>
            <a:off x="714375" y="2916238"/>
            <a:ext cx="612775" cy="179387"/>
          </a:xfrm>
          <a:prstGeom prst="roundRect">
            <a:avLst>
              <a:gd name="adj" fmla="val 889"/>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51" name="AutoShape 46"/>
          <p:cNvSpPr>
            <a:spLocks noChangeArrowheads="1"/>
          </p:cNvSpPr>
          <p:nvPr/>
        </p:nvSpPr>
        <p:spPr bwMode="auto">
          <a:xfrm>
            <a:off x="714375" y="4537075"/>
            <a:ext cx="215900" cy="198438"/>
          </a:xfrm>
          <a:prstGeom prst="roundRect">
            <a:avLst>
              <a:gd name="adj" fmla="val 806"/>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52" name="AutoShape 47"/>
          <p:cNvSpPr>
            <a:spLocks noChangeArrowheads="1"/>
          </p:cNvSpPr>
          <p:nvPr/>
        </p:nvSpPr>
        <p:spPr bwMode="auto">
          <a:xfrm>
            <a:off x="714375" y="5616575"/>
            <a:ext cx="215900" cy="198438"/>
          </a:xfrm>
          <a:prstGeom prst="roundRect">
            <a:avLst>
              <a:gd name="adj" fmla="val 806"/>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53" name="AutoShape 48"/>
          <p:cNvSpPr>
            <a:spLocks noChangeArrowheads="1"/>
          </p:cNvSpPr>
          <p:nvPr/>
        </p:nvSpPr>
        <p:spPr bwMode="auto">
          <a:xfrm>
            <a:off x="3773488" y="5616575"/>
            <a:ext cx="215900" cy="198438"/>
          </a:xfrm>
          <a:prstGeom prst="roundRect">
            <a:avLst>
              <a:gd name="adj" fmla="val 806"/>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54" name="Rectangle 1"/>
          <p:cNvSpPr>
            <a:spLocks noChangeArrowheads="1"/>
          </p:cNvSpPr>
          <p:nvPr/>
        </p:nvSpPr>
        <p:spPr bwMode="auto">
          <a:xfrm>
            <a:off x="1541463" y="1190625"/>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2</a:t>
            </a:r>
          </a:p>
        </p:txBody>
      </p:sp>
      <p:sp>
        <p:nvSpPr>
          <p:cNvPr id="55" name="Rectangle 1"/>
          <p:cNvSpPr>
            <a:spLocks noChangeArrowheads="1"/>
          </p:cNvSpPr>
          <p:nvPr/>
        </p:nvSpPr>
        <p:spPr bwMode="auto">
          <a:xfrm>
            <a:off x="1541463" y="2268538"/>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0</a:t>
            </a:r>
          </a:p>
        </p:txBody>
      </p:sp>
      <p:sp>
        <p:nvSpPr>
          <p:cNvPr id="56" name="Rectangle 1"/>
          <p:cNvSpPr>
            <a:spLocks noChangeArrowheads="1"/>
          </p:cNvSpPr>
          <p:nvPr/>
        </p:nvSpPr>
        <p:spPr bwMode="auto">
          <a:xfrm>
            <a:off x="2984500" y="1189038"/>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3</a:t>
            </a:r>
          </a:p>
        </p:txBody>
      </p:sp>
      <p:sp>
        <p:nvSpPr>
          <p:cNvPr id="57" name="Rectangle 1"/>
          <p:cNvSpPr>
            <a:spLocks noChangeArrowheads="1"/>
          </p:cNvSpPr>
          <p:nvPr/>
        </p:nvSpPr>
        <p:spPr bwMode="auto">
          <a:xfrm>
            <a:off x="2984500" y="2268538"/>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1</a:t>
            </a:r>
          </a:p>
        </p:txBody>
      </p:sp>
      <p:sp>
        <p:nvSpPr>
          <p:cNvPr id="58" name="Rectangle 1"/>
          <p:cNvSpPr>
            <a:spLocks noChangeArrowheads="1"/>
          </p:cNvSpPr>
          <p:nvPr/>
        </p:nvSpPr>
        <p:spPr bwMode="auto">
          <a:xfrm>
            <a:off x="1541463" y="3924300"/>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2</a:t>
            </a:r>
          </a:p>
        </p:txBody>
      </p:sp>
      <p:sp>
        <p:nvSpPr>
          <p:cNvPr id="59" name="Rectangle 1"/>
          <p:cNvSpPr>
            <a:spLocks noChangeArrowheads="1"/>
          </p:cNvSpPr>
          <p:nvPr/>
        </p:nvSpPr>
        <p:spPr bwMode="auto">
          <a:xfrm>
            <a:off x="2984500" y="3924300"/>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3</a:t>
            </a:r>
          </a:p>
        </p:txBody>
      </p:sp>
      <p:sp>
        <p:nvSpPr>
          <p:cNvPr id="60" name="Rectangle 1"/>
          <p:cNvSpPr>
            <a:spLocks noChangeArrowheads="1"/>
          </p:cNvSpPr>
          <p:nvPr/>
        </p:nvSpPr>
        <p:spPr bwMode="auto">
          <a:xfrm>
            <a:off x="1544638" y="5003800"/>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0</a:t>
            </a:r>
          </a:p>
        </p:txBody>
      </p:sp>
      <p:sp>
        <p:nvSpPr>
          <p:cNvPr id="61" name="Rectangle 1"/>
          <p:cNvSpPr>
            <a:spLocks noChangeArrowheads="1"/>
          </p:cNvSpPr>
          <p:nvPr/>
        </p:nvSpPr>
        <p:spPr bwMode="auto">
          <a:xfrm>
            <a:off x="2982913" y="5003800"/>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1</a:t>
            </a:r>
          </a:p>
        </p:txBody>
      </p:sp>
    </p:spTree>
    <p:extLst>
      <p:ext uri="{BB962C8B-B14F-4D97-AF65-F5344CB8AC3E}">
        <p14:creationId xmlns:p14="http://schemas.microsoft.com/office/powerpoint/2010/main" val="3063573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4069311" y="1417639"/>
            <a:ext cx="4424350" cy="4808508"/>
          </a:xfrm>
          <a:prstGeom prst="rect">
            <a:avLst/>
          </a:prstGeom>
          <a:noFill/>
          <a:ln w="9525">
            <a:noFill/>
            <a:miter lim="800000"/>
            <a:headEnd/>
            <a:tailEnd/>
          </a:ln>
        </p:spPr>
      </p:pic>
      <p:sp>
        <p:nvSpPr>
          <p:cNvPr id="2" name="Titre 1"/>
          <p:cNvSpPr>
            <a:spLocks noGrp="1"/>
          </p:cNvSpPr>
          <p:nvPr>
            <p:ph type="title"/>
          </p:nvPr>
        </p:nvSpPr>
        <p:spPr/>
        <p:txBody>
          <a:bodyPr>
            <a:normAutofit fontScale="90000"/>
          </a:bodyPr>
          <a:lstStyle/>
          <a:p>
            <a:r>
              <a:rPr lang="fr-FR" dirty="0" smtClean="0"/>
              <a:t>Machines </a:t>
            </a:r>
            <a:r>
              <a:rPr lang="fr-FR" dirty="0"/>
              <a:t>multiprocesseurs </a:t>
            </a:r>
            <a:r>
              <a:rPr lang="fr-FR" dirty="0" smtClean="0"/>
              <a:t/>
            </a:r>
            <a:br>
              <a:rPr lang="fr-FR" dirty="0" smtClean="0"/>
            </a:br>
            <a:r>
              <a:rPr lang="fr-FR" dirty="0" smtClean="0"/>
              <a:t>à </a:t>
            </a:r>
            <a:r>
              <a:rPr lang="fr-FR" dirty="0"/>
              <a:t>mémoire </a:t>
            </a:r>
            <a:r>
              <a:rPr lang="fr-FR" dirty="0" smtClean="0"/>
              <a:t>partagée</a:t>
            </a:r>
            <a:endParaRPr lang="fr-FR" dirty="0"/>
          </a:p>
        </p:txBody>
      </p:sp>
      <p:sp>
        <p:nvSpPr>
          <p:cNvPr id="3" name="Espace réservé du contenu 2"/>
          <p:cNvSpPr>
            <a:spLocks noGrp="1"/>
          </p:cNvSpPr>
          <p:nvPr>
            <p:ph idx="1"/>
          </p:nvPr>
        </p:nvSpPr>
        <p:spPr/>
        <p:txBody>
          <a:bodyPr/>
          <a:lstStyle/>
          <a:p>
            <a:r>
              <a:rPr lang="fr-FR" dirty="0" smtClean="0"/>
              <a:t>SMP</a:t>
            </a:r>
          </a:p>
          <a:p>
            <a:pPr lvl="1"/>
            <a:r>
              <a:rPr lang="fr-FR" dirty="0" smtClean="0"/>
              <a:t>Mémoire centralisée</a:t>
            </a:r>
          </a:p>
          <a:p>
            <a:endParaRPr lang="fr-FR" dirty="0" smtClean="0"/>
          </a:p>
        </p:txBody>
      </p:sp>
    </p:spTree>
    <p:extLst>
      <p:ext uri="{BB962C8B-B14F-4D97-AF65-F5344CB8AC3E}">
        <p14:creationId xmlns:p14="http://schemas.microsoft.com/office/powerpoint/2010/main" val="2633613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fontAlgn="auto">
              <a:spcAft>
                <a:spcPts val="0"/>
              </a:spcAft>
              <a:defRPr/>
            </a:pPr>
            <a:r>
              <a:rPr lang="fr-FR" sz="3600" dirty="0" smtClean="0">
                <a:ea typeface="+mj-ea"/>
                <a:cs typeface="+mj-cs"/>
              </a:rPr>
              <a:t>Le problème de la contention mémoire</a:t>
            </a:r>
            <a:endParaRPr lang="fr-FR" sz="3600" dirty="0">
              <a:ea typeface="+mj-ea"/>
              <a:cs typeface="+mj-cs"/>
            </a:endParaRPr>
          </a:p>
        </p:txBody>
      </p:sp>
      <p:sp>
        <p:nvSpPr>
          <p:cNvPr id="3" name="Espace réservé du contenu 2"/>
          <p:cNvSpPr>
            <a:spLocks noGrp="1"/>
          </p:cNvSpPr>
          <p:nvPr>
            <p:ph sz="quarter" idx="1"/>
          </p:nvPr>
        </p:nvSpPr>
        <p:spPr>
          <a:xfrm>
            <a:off x="4578350" y="1219200"/>
            <a:ext cx="4108450" cy="4937125"/>
          </a:xfrm>
        </p:spPr>
        <p:txBody>
          <a:bodyPr>
            <a:normAutofit fontScale="92500" lnSpcReduction="20000"/>
          </a:bodyPr>
          <a:lstStyle/>
          <a:p>
            <a:pPr marL="274320" indent="-274320" fontAlgn="auto">
              <a:spcAft>
                <a:spcPts val="0"/>
              </a:spcAft>
              <a:buFont typeface="Wingdings 3"/>
              <a:buChar char=""/>
              <a:defRPr/>
            </a:pPr>
            <a:r>
              <a:rPr lang="fr-FR" dirty="0" smtClean="0">
                <a:ea typeface="+mn-ea"/>
                <a:cs typeface="+mn-cs"/>
              </a:rPr>
              <a:t>Application synthétique</a:t>
            </a:r>
          </a:p>
          <a:p>
            <a:pPr marL="548640" lvl="1" indent="-274320" fontAlgn="auto">
              <a:spcAft>
                <a:spcPts val="0"/>
              </a:spcAft>
              <a:buFont typeface="Wingdings 3"/>
              <a:buChar char=""/>
              <a:defRPr/>
            </a:pPr>
            <a:r>
              <a:rPr lang="fr-FR" dirty="0" smtClean="0">
                <a:ea typeface="+mn-ea"/>
              </a:rPr>
              <a:t>Deux placements mémoire différents</a:t>
            </a:r>
          </a:p>
          <a:p>
            <a:pPr marL="822960" lvl="2" fontAlgn="auto">
              <a:spcAft>
                <a:spcPts val="0"/>
              </a:spcAft>
              <a:buClr>
                <a:schemeClr val="bg1">
                  <a:shade val="50000"/>
                </a:schemeClr>
              </a:buClr>
              <a:buFont typeface="Wingdings 3"/>
              <a:buChar char=""/>
              <a:defRPr/>
            </a:pPr>
            <a:r>
              <a:rPr lang="fr-FR" dirty="0" smtClean="0">
                <a:ea typeface="+mn-ea"/>
              </a:rPr>
              <a:t>Allouer localement</a:t>
            </a:r>
          </a:p>
          <a:p>
            <a:pPr marL="822960" lvl="2" fontAlgn="auto">
              <a:spcAft>
                <a:spcPts val="0"/>
              </a:spcAft>
              <a:buClr>
                <a:schemeClr val="bg1">
                  <a:shade val="50000"/>
                </a:schemeClr>
              </a:buClr>
              <a:buFont typeface="Wingdings 3"/>
              <a:buChar char=""/>
              <a:defRPr/>
            </a:pPr>
            <a:r>
              <a:rPr lang="fr-FR" dirty="0" smtClean="0">
                <a:ea typeface="+mn-ea"/>
              </a:rPr>
              <a:t>Répartir les pages mémoire sur les nœuds voisins</a:t>
            </a:r>
          </a:p>
          <a:p>
            <a:pPr marL="548640" lvl="1" indent="-274320" fontAlgn="auto">
              <a:spcAft>
                <a:spcPts val="0"/>
              </a:spcAft>
              <a:buFont typeface="Wingdings 3"/>
              <a:buChar char=""/>
              <a:defRPr/>
            </a:pPr>
            <a:endParaRPr lang="fr-FR" dirty="0" smtClean="0">
              <a:ea typeface="+mn-ea"/>
            </a:endParaRPr>
          </a:p>
          <a:p>
            <a:pPr marL="274320" indent="-274320" fontAlgn="auto">
              <a:spcAft>
                <a:spcPts val="0"/>
              </a:spcAft>
              <a:buFont typeface="Wingdings 3"/>
              <a:buChar char=""/>
              <a:defRPr/>
            </a:pPr>
            <a:r>
              <a:rPr lang="fr-FR" dirty="0" smtClean="0">
                <a:ea typeface="+mn-ea"/>
                <a:cs typeface="+mn-cs"/>
              </a:rPr>
              <a:t>Résultats</a:t>
            </a:r>
          </a:p>
          <a:p>
            <a:pPr marL="548640" lvl="1" indent="-274320" fontAlgn="auto">
              <a:spcAft>
                <a:spcPts val="0"/>
              </a:spcAft>
              <a:buFont typeface="Wingdings 3"/>
              <a:buChar char=""/>
              <a:defRPr/>
            </a:pPr>
            <a:r>
              <a:rPr lang="fr-FR" dirty="0" smtClean="0">
                <a:ea typeface="+mn-ea"/>
              </a:rPr>
              <a:t>Sur une machine chargée, la solution locale est la meilleure</a:t>
            </a:r>
          </a:p>
        </p:txBody>
      </p:sp>
      <p:sp>
        <p:nvSpPr>
          <p:cNvPr id="23556" name="Rectangle 1"/>
          <p:cNvSpPr>
            <a:spLocks noChangeArrowheads="1"/>
          </p:cNvSpPr>
          <p:nvPr/>
        </p:nvSpPr>
        <p:spPr bwMode="auto">
          <a:xfrm flipH="1" flipV="1">
            <a:off x="1592263" y="1566863"/>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#2</a:t>
            </a:r>
          </a:p>
        </p:txBody>
      </p:sp>
      <p:sp>
        <p:nvSpPr>
          <p:cNvPr id="23557" name="Rectangle 2"/>
          <p:cNvSpPr>
            <a:spLocks noChangeArrowheads="1"/>
          </p:cNvSpPr>
          <p:nvPr/>
        </p:nvSpPr>
        <p:spPr bwMode="auto">
          <a:xfrm flipH="1" flipV="1">
            <a:off x="3032125" y="1566863"/>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#3</a:t>
            </a:r>
          </a:p>
        </p:txBody>
      </p:sp>
      <p:sp>
        <p:nvSpPr>
          <p:cNvPr id="23558" name="Rectangle 3"/>
          <p:cNvSpPr>
            <a:spLocks noChangeArrowheads="1"/>
          </p:cNvSpPr>
          <p:nvPr/>
        </p:nvSpPr>
        <p:spPr bwMode="auto">
          <a:xfrm flipH="1" flipV="1">
            <a:off x="1592263" y="2647950"/>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#0</a:t>
            </a:r>
          </a:p>
        </p:txBody>
      </p:sp>
      <p:sp>
        <p:nvSpPr>
          <p:cNvPr id="23559" name="Rectangle 4"/>
          <p:cNvSpPr>
            <a:spLocks noChangeArrowheads="1"/>
          </p:cNvSpPr>
          <p:nvPr/>
        </p:nvSpPr>
        <p:spPr bwMode="auto">
          <a:xfrm flipH="1" flipV="1">
            <a:off x="3032125" y="2647950"/>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#1</a:t>
            </a:r>
          </a:p>
        </p:txBody>
      </p:sp>
      <p:cxnSp>
        <p:nvCxnSpPr>
          <p:cNvPr id="23560" name="AutoShape 5"/>
          <p:cNvCxnSpPr>
            <a:cxnSpLocks noChangeShapeType="1"/>
            <a:stCxn id="23556" idx="1"/>
            <a:endCxn id="23557" idx="3"/>
          </p:cNvCxnSpPr>
          <p:nvPr/>
        </p:nvCxnSpPr>
        <p:spPr bwMode="auto">
          <a:xfrm>
            <a:off x="2132013" y="1835150"/>
            <a:ext cx="900112" cy="1588"/>
          </a:xfrm>
          <a:prstGeom prst="bentConnector3">
            <a:avLst>
              <a:gd name="adj1" fmla="val 50000"/>
            </a:avLst>
          </a:prstGeom>
          <a:noFill/>
          <a:ln w="108000">
            <a:solidFill>
              <a:srgbClr val="000000"/>
            </a:solidFill>
            <a:round/>
            <a:headEnd/>
            <a:tailEnd/>
          </a:ln>
        </p:spPr>
      </p:cxnSp>
      <p:cxnSp>
        <p:nvCxnSpPr>
          <p:cNvPr id="23561" name="AutoShape 6"/>
          <p:cNvCxnSpPr>
            <a:cxnSpLocks noChangeShapeType="1"/>
            <a:stCxn id="23557" idx="0"/>
            <a:endCxn id="23559" idx="2"/>
          </p:cNvCxnSpPr>
          <p:nvPr/>
        </p:nvCxnSpPr>
        <p:spPr bwMode="auto">
          <a:xfrm>
            <a:off x="3302000" y="2105025"/>
            <a:ext cx="1588" cy="539750"/>
          </a:xfrm>
          <a:prstGeom prst="bentConnector3">
            <a:avLst>
              <a:gd name="adj1" fmla="val 50000"/>
            </a:avLst>
          </a:prstGeom>
          <a:noFill/>
          <a:ln w="108000">
            <a:solidFill>
              <a:srgbClr val="000000"/>
            </a:solidFill>
            <a:round/>
            <a:headEnd/>
            <a:tailEnd/>
          </a:ln>
        </p:spPr>
      </p:cxnSp>
      <p:cxnSp>
        <p:nvCxnSpPr>
          <p:cNvPr id="23562" name="AutoShape 7"/>
          <p:cNvCxnSpPr>
            <a:cxnSpLocks noChangeShapeType="1"/>
            <a:stCxn id="23558" idx="1"/>
            <a:endCxn id="23559" idx="3"/>
          </p:cNvCxnSpPr>
          <p:nvPr/>
        </p:nvCxnSpPr>
        <p:spPr bwMode="auto">
          <a:xfrm>
            <a:off x="2132013" y="2916238"/>
            <a:ext cx="900112" cy="1587"/>
          </a:xfrm>
          <a:prstGeom prst="bentConnector3">
            <a:avLst>
              <a:gd name="adj1" fmla="val 50000"/>
            </a:avLst>
          </a:prstGeom>
          <a:noFill/>
          <a:ln w="108000">
            <a:solidFill>
              <a:srgbClr val="000000"/>
            </a:solidFill>
            <a:round/>
            <a:headEnd/>
            <a:tailEnd/>
          </a:ln>
        </p:spPr>
      </p:cxnSp>
      <p:cxnSp>
        <p:nvCxnSpPr>
          <p:cNvPr id="23563" name="AutoShape 8"/>
          <p:cNvCxnSpPr>
            <a:cxnSpLocks noChangeShapeType="1"/>
            <a:stCxn id="23556" idx="0"/>
            <a:endCxn id="23558" idx="2"/>
          </p:cNvCxnSpPr>
          <p:nvPr/>
        </p:nvCxnSpPr>
        <p:spPr bwMode="auto">
          <a:xfrm>
            <a:off x="1862138" y="2105025"/>
            <a:ext cx="1587" cy="539750"/>
          </a:xfrm>
          <a:prstGeom prst="bentConnector3">
            <a:avLst>
              <a:gd name="adj1" fmla="val 50000"/>
            </a:avLst>
          </a:prstGeom>
          <a:noFill/>
          <a:ln w="108000">
            <a:solidFill>
              <a:srgbClr val="000000"/>
            </a:solidFill>
            <a:round/>
            <a:headEnd/>
            <a:tailEnd/>
          </a:ln>
        </p:spPr>
      </p:cxnSp>
      <p:sp>
        <p:nvSpPr>
          <p:cNvPr id="23564" name="AutoShape 9"/>
          <p:cNvSpPr>
            <a:spLocks noChangeArrowheads="1"/>
          </p:cNvSpPr>
          <p:nvPr/>
        </p:nvSpPr>
        <p:spPr bwMode="auto">
          <a:xfrm>
            <a:off x="692150" y="1565275"/>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cxnSp>
        <p:nvCxnSpPr>
          <p:cNvPr id="23565" name="AutoShape 10"/>
          <p:cNvCxnSpPr>
            <a:cxnSpLocks noChangeShapeType="1"/>
            <a:stCxn id="23564" idx="3"/>
            <a:endCxn id="23556" idx="3"/>
          </p:cNvCxnSpPr>
          <p:nvPr/>
        </p:nvCxnSpPr>
        <p:spPr bwMode="auto">
          <a:xfrm>
            <a:off x="1411288" y="1835150"/>
            <a:ext cx="180975" cy="1588"/>
          </a:xfrm>
          <a:prstGeom prst="bentConnector3">
            <a:avLst>
              <a:gd name="adj1" fmla="val 50000"/>
            </a:avLst>
          </a:prstGeom>
          <a:noFill/>
          <a:ln w="108000">
            <a:solidFill>
              <a:srgbClr val="000000"/>
            </a:solidFill>
            <a:round/>
            <a:headEnd/>
            <a:tailEnd/>
          </a:ln>
        </p:spPr>
      </p:cxnSp>
      <p:sp>
        <p:nvSpPr>
          <p:cNvPr id="23566" name="AutoShape 11"/>
          <p:cNvSpPr>
            <a:spLocks noChangeArrowheads="1"/>
          </p:cNvSpPr>
          <p:nvPr/>
        </p:nvSpPr>
        <p:spPr bwMode="auto">
          <a:xfrm>
            <a:off x="692150" y="2646363"/>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sp>
        <p:nvSpPr>
          <p:cNvPr id="23567" name="AutoShape 12"/>
          <p:cNvSpPr>
            <a:spLocks noChangeArrowheads="1"/>
          </p:cNvSpPr>
          <p:nvPr/>
        </p:nvSpPr>
        <p:spPr bwMode="auto">
          <a:xfrm>
            <a:off x="3751263" y="1565275"/>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sp>
        <p:nvSpPr>
          <p:cNvPr id="23568" name="AutoShape 13"/>
          <p:cNvSpPr>
            <a:spLocks noChangeArrowheads="1"/>
          </p:cNvSpPr>
          <p:nvPr/>
        </p:nvSpPr>
        <p:spPr bwMode="auto">
          <a:xfrm>
            <a:off x="3751263" y="2646363"/>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cxnSp>
        <p:nvCxnSpPr>
          <p:cNvPr id="23569" name="AutoShape 14"/>
          <p:cNvCxnSpPr>
            <a:cxnSpLocks noChangeShapeType="1"/>
            <a:stCxn id="23566" idx="3"/>
            <a:endCxn id="23558" idx="3"/>
          </p:cNvCxnSpPr>
          <p:nvPr/>
        </p:nvCxnSpPr>
        <p:spPr bwMode="auto">
          <a:xfrm>
            <a:off x="1411288" y="2916238"/>
            <a:ext cx="180975" cy="1587"/>
          </a:xfrm>
          <a:prstGeom prst="bentConnector3">
            <a:avLst>
              <a:gd name="adj1" fmla="val 50000"/>
            </a:avLst>
          </a:prstGeom>
          <a:noFill/>
          <a:ln w="108000">
            <a:solidFill>
              <a:srgbClr val="000000"/>
            </a:solidFill>
            <a:round/>
            <a:headEnd/>
            <a:tailEnd/>
          </a:ln>
        </p:spPr>
      </p:cxnSp>
      <p:cxnSp>
        <p:nvCxnSpPr>
          <p:cNvPr id="23570" name="AutoShape 15"/>
          <p:cNvCxnSpPr>
            <a:cxnSpLocks noChangeShapeType="1"/>
            <a:stCxn id="23559" idx="1"/>
            <a:endCxn id="23568" idx="1"/>
          </p:cNvCxnSpPr>
          <p:nvPr/>
        </p:nvCxnSpPr>
        <p:spPr bwMode="auto">
          <a:xfrm>
            <a:off x="3571875" y="2916238"/>
            <a:ext cx="180975" cy="1587"/>
          </a:xfrm>
          <a:prstGeom prst="bentConnector3">
            <a:avLst>
              <a:gd name="adj1" fmla="val 50000"/>
            </a:avLst>
          </a:prstGeom>
          <a:noFill/>
          <a:ln w="108000">
            <a:solidFill>
              <a:srgbClr val="000000"/>
            </a:solidFill>
            <a:round/>
            <a:headEnd/>
            <a:tailEnd/>
          </a:ln>
        </p:spPr>
      </p:cxnSp>
      <p:cxnSp>
        <p:nvCxnSpPr>
          <p:cNvPr id="23571" name="AutoShape 16"/>
          <p:cNvCxnSpPr>
            <a:cxnSpLocks noChangeShapeType="1"/>
            <a:stCxn id="23557" idx="1"/>
            <a:endCxn id="23567" idx="1"/>
          </p:cNvCxnSpPr>
          <p:nvPr/>
        </p:nvCxnSpPr>
        <p:spPr bwMode="auto">
          <a:xfrm>
            <a:off x="3571875" y="1835150"/>
            <a:ext cx="180975" cy="1588"/>
          </a:xfrm>
          <a:prstGeom prst="bentConnector3">
            <a:avLst>
              <a:gd name="adj1" fmla="val 50000"/>
            </a:avLst>
          </a:prstGeom>
          <a:noFill/>
          <a:ln w="108000">
            <a:solidFill>
              <a:srgbClr val="000000"/>
            </a:solidFill>
            <a:round/>
            <a:headEnd/>
            <a:tailEnd/>
          </a:ln>
        </p:spPr>
      </p:cxnSp>
      <p:sp>
        <p:nvSpPr>
          <p:cNvPr id="23572" name="AutoShape 17"/>
          <p:cNvSpPr>
            <a:spLocks noChangeArrowheads="1"/>
          </p:cNvSpPr>
          <p:nvPr/>
        </p:nvSpPr>
        <p:spPr bwMode="auto">
          <a:xfrm>
            <a:off x="1663700" y="3294063"/>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73" name="AutoShape 18"/>
          <p:cNvSpPr>
            <a:spLocks noChangeArrowheads="1"/>
          </p:cNvSpPr>
          <p:nvPr/>
        </p:nvSpPr>
        <p:spPr bwMode="auto">
          <a:xfrm>
            <a:off x="1771650" y="3294063"/>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74" name="AutoShape 19"/>
          <p:cNvSpPr>
            <a:spLocks noChangeArrowheads="1"/>
          </p:cNvSpPr>
          <p:nvPr/>
        </p:nvSpPr>
        <p:spPr bwMode="auto">
          <a:xfrm>
            <a:off x="1879600" y="3294063"/>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75" name="AutoShape 20"/>
          <p:cNvSpPr>
            <a:spLocks noChangeArrowheads="1"/>
          </p:cNvSpPr>
          <p:nvPr/>
        </p:nvSpPr>
        <p:spPr bwMode="auto">
          <a:xfrm>
            <a:off x="1987550" y="3294063"/>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76" name="Rectangle 21"/>
          <p:cNvSpPr>
            <a:spLocks noChangeArrowheads="1"/>
          </p:cNvSpPr>
          <p:nvPr/>
        </p:nvSpPr>
        <p:spPr bwMode="auto">
          <a:xfrm flipH="1" flipV="1">
            <a:off x="1592263" y="4256088"/>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#2</a:t>
            </a:r>
          </a:p>
        </p:txBody>
      </p:sp>
      <p:sp>
        <p:nvSpPr>
          <p:cNvPr id="23577" name="Rectangle 22"/>
          <p:cNvSpPr>
            <a:spLocks noChangeArrowheads="1"/>
          </p:cNvSpPr>
          <p:nvPr/>
        </p:nvSpPr>
        <p:spPr bwMode="auto">
          <a:xfrm flipH="1" flipV="1">
            <a:off x="3032125" y="4256088"/>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#3</a:t>
            </a:r>
          </a:p>
        </p:txBody>
      </p:sp>
      <p:sp>
        <p:nvSpPr>
          <p:cNvPr id="23578" name="Rectangle 23"/>
          <p:cNvSpPr>
            <a:spLocks noChangeArrowheads="1"/>
          </p:cNvSpPr>
          <p:nvPr/>
        </p:nvSpPr>
        <p:spPr bwMode="auto">
          <a:xfrm flipH="1" flipV="1">
            <a:off x="1592263" y="5335588"/>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#0</a:t>
            </a:r>
          </a:p>
        </p:txBody>
      </p:sp>
      <p:sp>
        <p:nvSpPr>
          <p:cNvPr id="23579" name="Rectangle 24"/>
          <p:cNvSpPr>
            <a:spLocks noChangeArrowheads="1"/>
          </p:cNvSpPr>
          <p:nvPr/>
        </p:nvSpPr>
        <p:spPr bwMode="auto">
          <a:xfrm flipH="1" flipV="1">
            <a:off x="3032125" y="5335588"/>
            <a:ext cx="539750" cy="539750"/>
          </a:xfrm>
          <a:prstGeom prst="rect">
            <a:avLst/>
          </a:prstGeom>
          <a:solidFill>
            <a:srgbClr val="FFFFCC"/>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CPU</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latin typeface="Gill Sans MT" charset="0"/>
              </a:rPr>
              <a:t>#1</a:t>
            </a:r>
          </a:p>
        </p:txBody>
      </p:sp>
      <p:cxnSp>
        <p:nvCxnSpPr>
          <p:cNvPr id="23580" name="AutoShape 25"/>
          <p:cNvCxnSpPr>
            <a:cxnSpLocks noChangeShapeType="1"/>
            <a:stCxn id="23576" idx="1"/>
            <a:endCxn id="23577" idx="3"/>
          </p:cNvCxnSpPr>
          <p:nvPr/>
        </p:nvCxnSpPr>
        <p:spPr bwMode="auto">
          <a:xfrm>
            <a:off x="2132013" y="4524375"/>
            <a:ext cx="900112" cy="1588"/>
          </a:xfrm>
          <a:prstGeom prst="bentConnector3">
            <a:avLst>
              <a:gd name="adj1" fmla="val 50000"/>
            </a:avLst>
          </a:prstGeom>
          <a:noFill/>
          <a:ln w="108000">
            <a:solidFill>
              <a:srgbClr val="000000"/>
            </a:solidFill>
            <a:round/>
            <a:headEnd/>
            <a:tailEnd/>
          </a:ln>
        </p:spPr>
      </p:cxnSp>
      <p:cxnSp>
        <p:nvCxnSpPr>
          <p:cNvPr id="23581" name="AutoShape 26"/>
          <p:cNvCxnSpPr>
            <a:cxnSpLocks noChangeShapeType="1"/>
            <a:stCxn id="23577" idx="0"/>
            <a:endCxn id="23579" idx="2"/>
          </p:cNvCxnSpPr>
          <p:nvPr/>
        </p:nvCxnSpPr>
        <p:spPr bwMode="auto">
          <a:xfrm>
            <a:off x="3302000" y="4794250"/>
            <a:ext cx="1588" cy="539750"/>
          </a:xfrm>
          <a:prstGeom prst="bentConnector3">
            <a:avLst>
              <a:gd name="adj1" fmla="val 50000"/>
            </a:avLst>
          </a:prstGeom>
          <a:noFill/>
          <a:ln w="108000">
            <a:solidFill>
              <a:srgbClr val="000000"/>
            </a:solidFill>
            <a:round/>
            <a:headEnd/>
            <a:tailEnd/>
          </a:ln>
        </p:spPr>
      </p:cxnSp>
      <p:cxnSp>
        <p:nvCxnSpPr>
          <p:cNvPr id="23582" name="AutoShape 27"/>
          <p:cNvCxnSpPr>
            <a:cxnSpLocks noChangeShapeType="1"/>
            <a:stCxn id="23578" idx="1"/>
            <a:endCxn id="23579" idx="3"/>
          </p:cNvCxnSpPr>
          <p:nvPr/>
        </p:nvCxnSpPr>
        <p:spPr bwMode="auto">
          <a:xfrm>
            <a:off x="2132013" y="5603875"/>
            <a:ext cx="900112" cy="1588"/>
          </a:xfrm>
          <a:prstGeom prst="bentConnector3">
            <a:avLst>
              <a:gd name="adj1" fmla="val 50000"/>
            </a:avLst>
          </a:prstGeom>
          <a:noFill/>
          <a:ln w="108000">
            <a:solidFill>
              <a:srgbClr val="000000"/>
            </a:solidFill>
            <a:round/>
            <a:headEnd/>
            <a:tailEnd/>
          </a:ln>
        </p:spPr>
      </p:cxnSp>
      <p:cxnSp>
        <p:nvCxnSpPr>
          <p:cNvPr id="23583" name="AutoShape 28"/>
          <p:cNvCxnSpPr>
            <a:cxnSpLocks noChangeShapeType="1"/>
            <a:stCxn id="23576" idx="0"/>
            <a:endCxn id="23578" idx="2"/>
          </p:cNvCxnSpPr>
          <p:nvPr/>
        </p:nvCxnSpPr>
        <p:spPr bwMode="auto">
          <a:xfrm>
            <a:off x="1862138" y="4794250"/>
            <a:ext cx="1587" cy="539750"/>
          </a:xfrm>
          <a:prstGeom prst="bentConnector3">
            <a:avLst>
              <a:gd name="adj1" fmla="val 50000"/>
            </a:avLst>
          </a:prstGeom>
          <a:noFill/>
          <a:ln w="108000">
            <a:solidFill>
              <a:srgbClr val="000000"/>
            </a:solidFill>
            <a:round/>
            <a:headEnd/>
            <a:tailEnd/>
          </a:ln>
        </p:spPr>
      </p:cxnSp>
      <p:sp>
        <p:nvSpPr>
          <p:cNvPr id="23584" name="AutoShape 29"/>
          <p:cNvSpPr>
            <a:spLocks noChangeArrowheads="1"/>
          </p:cNvSpPr>
          <p:nvPr/>
        </p:nvSpPr>
        <p:spPr bwMode="auto">
          <a:xfrm>
            <a:off x="692150" y="42545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cxnSp>
        <p:nvCxnSpPr>
          <p:cNvPr id="23585" name="AutoShape 30"/>
          <p:cNvCxnSpPr>
            <a:cxnSpLocks noChangeShapeType="1"/>
            <a:stCxn id="23584" idx="3"/>
            <a:endCxn id="23576" idx="3"/>
          </p:cNvCxnSpPr>
          <p:nvPr/>
        </p:nvCxnSpPr>
        <p:spPr bwMode="auto">
          <a:xfrm>
            <a:off x="1411288" y="4524375"/>
            <a:ext cx="180975" cy="1588"/>
          </a:xfrm>
          <a:prstGeom prst="bentConnector3">
            <a:avLst>
              <a:gd name="adj1" fmla="val 50000"/>
            </a:avLst>
          </a:prstGeom>
          <a:noFill/>
          <a:ln w="108000">
            <a:solidFill>
              <a:srgbClr val="000000"/>
            </a:solidFill>
            <a:round/>
            <a:headEnd/>
            <a:tailEnd/>
          </a:ln>
        </p:spPr>
      </p:cxnSp>
      <p:sp>
        <p:nvSpPr>
          <p:cNvPr id="23586" name="AutoShape 31"/>
          <p:cNvSpPr>
            <a:spLocks noChangeArrowheads="1"/>
          </p:cNvSpPr>
          <p:nvPr/>
        </p:nvSpPr>
        <p:spPr bwMode="auto">
          <a:xfrm>
            <a:off x="692150" y="53340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sp>
        <p:nvSpPr>
          <p:cNvPr id="23587" name="AutoShape 32"/>
          <p:cNvSpPr>
            <a:spLocks noChangeArrowheads="1"/>
          </p:cNvSpPr>
          <p:nvPr/>
        </p:nvSpPr>
        <p:spPr bwMode="auto">
          <a:xfrm>
            <a:off x="3751263" y="42545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sp>
        <p:nvSpPr>
          <p:cNvPr id="23588" name="AutoShape 33"/>
          <p:cNvSpPr>
            <a:spLocks noChangeArrowheads="1"/>
          </p:cNvSpPr>
          <p:nvPr/>
        </p:nvSpPr>
        <p:spPr bwMode="auto">
          <a:xfrm>
            <a:off x="3751263" y="5334000"/>
            <a:ext cx="720725" cy="539750"/>
          </a:xfrm>
          <a:prstGeom prst="roundRect">
            <a:avLst>
              <a:gd name="adj" fmla="val 16667"/>
            </a:avLst>
          </a:prstGeom>
          <a:solidFill>
            <a:srgbClr val="E6E6FF"/>
          </a:solidFill>
          <a:ln w="9525">
            <a:solidFill>
              <a:srgbClr val="000000"/>
            </a:solidFill>
            <a:round/>
            <a:headEnd/>
            <a:tailEnd/>
          </a:ln>
        </p:spPr>
        <p:txBody>
          <a:bodyPr wrap="none" lIns="90000" tIns="45000" rIns="90000" bIns="45000" anchor="ctr">
            <a:prstTxWarp prst="textNoShape">
              <a:avLst/>
            </a:prstTxWarp>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RAM</a:t>
            </a:r>
          </a:p>
        </p:txBody>
      </p:sp>
      <p:cxnSp>
        <p:nvCxnSpPr>
          <p:cNvPr id="23589" name="AutoShape 34"/>
          <p:cNvCxnSpPr>
            <a:cxnSpLocks noChangeShapeType="1"/>
            <a:stCxn id="23586" idx="3"/>
            <a:endCxn id="23578" idx="3"/>
          </p:cNvCxnSpPr>
          <p:nvPr/>
        </p:nvCxnSpPr>
        <p:spPr bwMode="auto">
          <a:xfrm>
            <a:off x="1411288" y="5603875"/>
            <a:ext cx="180975" cy="1588"/>
          </a:xfrm>
          <a:prstGeom prst="bentConnector3">
            <a:avLst>
              <a:gd name="adj1" fmla="val 50000"/>
            </a:avLst>
          </a:prstGeom>
          <a:noFill/>
          <a:ln w="108000">
            <a:solidFill>
              <a:srgbClr val="000000"/>
            </a:solidFill>
            <a:round/>
            <a:headEnd/>
            <a:tailEnd/>
          </a:ln>
        </p:spPr>
      </p:cxnSp>
      <p:cxnSp>
        <p:nvCxnSpPr>
          <p:cNvPr id="23590" name="AutoShape 35"/>
          <p:cNvCxnSpPr>
            <a:cxnSpLocks noChangeShapeType="1"/>
            <a:stCxn id="23579" idx="1"/>
            <a:endCxn id="23588" idx="1"/>
          </p:cNvCxnSpPr>
          <p:nvPr/>
        </p:nvCxnSpPr>
        <p:spPr bwMode="auto">
          <a:xfrm>
            <a:off x="3571875" y="5603875"/>
            <a:ext cx="180975" cy="1588"/>
          </a:xfrm>
          <a:prstGeom prst="bentConnector3">
            <a:avLst>
              <a:gd name="adj1" fmla="val 50000"/>
            </a:avLst>
          </a:prstGeom>
          <a:noFill/>
          <a:ln w="108000">
            <a:solidFill>
              <a:srgbClr val="000000"/>
            </a:solidFill>
            <a:round/>
            <a:headEnd/>
            <a:tailEnd/>
          </a:ln>
        </p:spPr>
      </p:cxnSp>
      <p:cxnSp>
        <p:nvCxnSpPr>
          <p:cNvPr id="23591" name="AutoShape 36"/>
          <p:cNvCxnSpPr>
            <a:cxnSpLocks noChangeShapeType="1"/>
            <a:stCxn id="23577" idx="1"/>
            <a:endCxn id="23587" idx="1"/>
          </p:cNvCxnSpPr>
          <p:nvPr/>
        </p:nvCxnSpPr>
        <p:spPr bwMode="auto">
          <a:xfrm>
            <a:off x="3571875" y="4524375"/>
            <a:ext cx="180975" cy="1588"/>
          </a:xfrm>
          <a:prstGeom prst="bentConnector3">
            <a:avLst>
              <a:gd name="adj1" fmla="val 50000"/>
            </a:avLst>
          </a:prstGeom>
          <a:noFill/>
          <a:ln w="108000">
            <a:solidFill>
              <a:srgbClr val="000000"/>
            </a:solidFill>
            <a:round/>
            <a:headEnd/>
            <a:tailEnd/>
          </a:ln>
        </p:spPr>
      </p:cxnSp>
      <p:sp>
        <p:nvSpPr>
          <p:cNvPr id="23592" name="AutoShape 37"/>
          <p:cNvSpPr>
            <a:spLocks noChangeArrowheads="1"/>
          </p:cNvSpPr>
          <p:nvPr/>
        </p:nvSpPr>
        <p:spPr bwMode="auto">
          <a:xfrm>
            <a:off x="1663700" y="5983288"/>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93" name="AutoShape 38"/>
          <p:cNvSpPr>
            <a:spLocks noChangeArrowheads="1"/>
          </p:cNvSpPr>
          <p:nvPr/>
        </p:nvSpPr>
        <p:spPr bwMode="auto">
          <a:xfrm>
            <a:off x="1771650" y="5983288"/>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94" name="AutoShape 39"/>
          <p:cNvSpPr>
            <a:spLocks noChangeArrowheads="1"/>
          </p:cNvSpPr>
          <p:nvPr/>
        </p:nvSpPr>
        <p:spPr bwMode="auto">
          <a:xfrm>
            <a:off x="1879600" y="5983288"/>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95" name="AutoShape 40"/>
          <p:cNvSpPr>
            <a:spLocks noChangeArrowheads="1"/>
          </p:cNvSpPr>
          <p:nvPr/>
        </p:nvSpPr>
        <p:spPr bwMode="auto">
          <a:xfrm>
            <a:off x="1987550" y="5983288"/>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DC2300"/>
            </a:solidFill>
            <a:round/>
            <a:headEnd/>
            <a:tailEnd/>
          </a:ln>
        </p:spPr>
        <p:txBody>
          <a:bodyPr wrap="none" anchor="ctr">
            <a:prstTxWarp prst="textNoShape">
              <a:avLst/>
            </a:prstTxWarp>
          </a:bodyPr>
          <a:lstStyle/>
          <a:p>
            <a:endParaRPr lang="fr-FR">
              <a:latin typeface="Gill Sans MT" charset="0"/>
            </a:endParaRPr>
          </a:p>
        </p:txBody>
      </p:sp>
      <p:sp>
        <p:nvSpPr>
          <p:cNvPr id="23596" name="Text Box 41"/>
          <p:cNvSpPr txBox="1">
            <a:spLocks noChangeArrowheads="1"/>
          </p:cNvSpPr>
          <p:nvPr/>
        </p:nvSpPr>
        <p:spPr bwMode="auto">
          <a:xfrm>
            <a:off x="1590675" y="3519488"/>
            <a:ext cx="2308225" cy="344487"/>
          </a:xfrm>
          <a:prstGeom prst="rect">
            <a:avLst/>
          </a:prstGeom>
          <a:noFill/>
          <a:ln w="9525">
            <a:noFill/>
            <a:round/>
            <a:headEnd/>
            <a:tailEnd/>
          </a:ln>
        </p:spPr>
        <p:txBody>
          <a:bodyPr wrap="none" lIns="90000" tIns="45000" rIns="90000" bIns="45000">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Local: 4 x 3635 Mo/s</a:t>
            </a:r>
          </a:p>
        </p:txBody>
      </p:sp>
      <p:sp>
        <p:nvSpPr>
          <p:cNvPr id="23597" name="AutoShape 43"/>
          <p:cNvSpPr>
            <a:spLocks noChangeArrowheads="1"/>
          </p:cNvSpPr>
          <p:nvPr/>
        </p:nvSpPr>
        <p:spPr bwMode="auto">
          <a:xfrm>
            <a:off x="166846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598" name="AutoShape 44"/>
          <p:cNvSpPr>
            <a:spLocks noChangeArrowheads="1"/>
          </p:cNvSpPr>
          <p:nvPr/>
        </p:nvSpPr>
        <p:spPr bwMode="auto">
          <a:xfrm>
            <a:off x="177641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599" name="AutoShape 45"/>
          <p:cNvSpPr>
            <a:spLocks noChangeArrowheads="1"/>
          </p:cNvSpPr>
          <p:nvPr/>
        </p:nvSpPr>
        <p:spPr bwMode="auto">
          <a:xfrm>
            <a:off x="188436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600" name="AutoShape 46"/>
          <p:cNvSpPr>
            <a:spLocks noChangeArrowheads="1"/>
          </p:cNvSpPr>
          <p:nvPr/>
        </p:nvSpPr>
        <p:spPr bwMode="auto">
          <a:xfrm>
            <a:off x="199231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601" name="AutoShape 47"/>
          <p:cNvSpPr>
            <a:spLocks noChangeArrowheads="1"/>
          </p:cNvSpPr>
          <p:nvPr/>
        </p:nvSpPr>
        <p:spPr bwMode="auto">
          <a:xfrm>
            <a:off x="3103563" y="3294063"/>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02" name="AutoShape 48"/>
          <p:cNvSpPr>
            <a:spLocks noChangeArrowheads="1"/>
          </p:cNvSpPr>
          <p:nvPr/>
        </p:nvSpPr>
        <p:spPr bwMode="auto">
          <a:xfrm>
            <a:off x="3211513" y="3294063"/>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03" name="AutoShape 49"/>
          <p:cNvSpPr>
            <a:spLocks noChangeArrowheads="1"/>
          </p:cNvSpPr>
          <p:nvPr/>
        </p:nvSpPr>
        <p:spPr bwMode="auto">
          <a:xfrm>
            <a:off x="3319463" y="3294063"/>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04" name="AutoShape 50"/>
          <p:cNvSpPr>
            <a:spLocks noChangeArrowheads="1"/>
          </p:cNvSpPr>
          <p:nvPr/>
        </p:nvSpPr>
        <p:spPr bwMode="auto">
          <a:xfrm>
            <a:off x="3427413" y="3294063"/>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05" name="AutoShape 51"/>
          <p:cNvSpPr>
            <a:spLocks noChangeArrowheads="1"/>
          </p:cNvSpPr>
          <p:nvPr/>
        </p:nvSpPr>
        <p:spPr bwMode="auto">
          <a:xfrm>
            <a:off x="310356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06" name="AutoShape 52"/>
          <p:cNvSpPr>
            <a:spLocks noChangeArrowheads="1"/>
          </p:cNvSpPr>
          <p:nvPr/>
        </p:nvSpPr>
        <p:spPr bwMode="auto">
          <a:xfrm>
            <a:off x="321151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07" name="AutoShape 53"/>
          <p:cNvSpPr>
            <a:spLocks noChangeArrowheads="1"/>
          </p:cNvSpPr>
          <p:nvPr/>
        </p:nvSpPr>
        <p:spPr bwMode="auto">
          <a:xfrm>
            <a:off x="331946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08" name="AutoShape 54"/>
          <p:cNvSpPr>
            <a:spLocks noChangeArrowheads="1"/>
          </p:cNvSpPr>
          <p:nvPr/>
        </p:nvSpPr>
        <p:spPr bwMode="auto">
          <a:xfrm>
            <a:off x="3427413" y="1241425"/>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09" name="AutoShape 55"/>
          <p:cNvSpPr>
            <a:spLocks noChangeArrowheads="1"/>
          </p:cNvSpPr>
          <p:nvPr/>
        </p:nvSpPr>
        <p:spPr bwMode="auto">
          <a:xfrm>
            <a:off x="3822700" y="3294063"/>
            <a:ext cx="612775" cy="179387"/>
          </a:xfrm>
          <a:prstGeom prst="roundRect">
            <a:avLst>
              <a:gd name="adj" fmla="val 889"/>
            </a:avLst>
          </a:prstGeom>
          <a:solidFill>
            <a:srgbClr val="CCCCCC"/>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10" name="AutoShape 56"/>
          <p:cNvSpPr>
            <a:spLocks noChangeArrowheads="1"/>
          </p:cNvSpPr>
          <p:nvPr/>
        </p:nvSpPr>
        <p:spPr bwMode="auto">
          <a:xfrm>
            <a:off x="3787775" y="1277938"/>
            <a:ext cx="612775" cy="179387"/>
          </a:xfrm>
          <a:prstGeom prst="roundRect">
            <a:avLst>
              <a:gd name="adj" fmla="val 889"/>
            </a:avLst>
          </a:prstGeom>
          <a:solidFill>
            <a:srgbClr val="99CCFF"/>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11" name="AutoShape 57"/>
          <p:cNvSpPr>
            <a:spLocks noChangeArrowheads="1"/>
          </p:cNvSpPr>
          <p:nvPr/>
        </p:nvSpPr>
        <p:spPr bwMode="auto">
          <a:xfrm>
            <a:off x="763588" y="1277938"/>
            <a:ext cx="612775" cy="179387"/>
          </a:xfrm>
          <a:prstGeom prst="roundRect">
            <a:avLst>
              <a:gd name="adj" fmla="val 889"/>
            </a:avLst>
          </a:prstGeom>
          <a:solidFill>
            <a:srgbClr val="FFD32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12" name="AutoShape 58"/>
          <p:cNvSpPr>
            <a:spLocks noChangeArrowheads="1"/>
          </p:cNvSpPr>
          <p:nvPr/>
        </p:nvSpPr>
        <p:spPr bwMode="auto">
          <a:xfrm>
            <a:off x="1663700" y="3930650"/>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613" name="AutoShape 59"/>
          <p:cNvSpPr>
            <a:spLocks noChangeArrowheads="1"/>
          </p:cNvSpPr>
          <p:nvPr/>
        </p:nvSpPr>
        <p:spPr bwMode="auto">
          <a:xfrm>
            <a:off x="1771650" y="3930650"/>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614" name="AutoShape 60"/>
          <p:cNvSpPr>
            <a:spLocks noChangeArrowheads="1"/>
          </p:cNvSpPr>
          <p:nvPr/>
        </p:nvSpPr>
        <p:spPr bwMode="auto">
          <a:xfrm>
            <a:off x="1879600" y="3930650"/>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615" name="AutoShape 61"/>
          <p:cNvSpPr>
            <a:spLocks noChangeArrowheads="1"/>
          </p:cNvSpPr>
          <p:nvPr/>
        </p:nvSpPr>
        <p:spPr bwMode="auto">
          <a:xfrm>
            <a:off x="1987550" y="3930650"/>
            <a:ext cx="71438"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FFD320"/>
            </a:solidFill>
            <a:round/>
            <a:headEnd/>
            <a:tailEnd/>
          </a:ln>
        </p:spPr>
        <p:txBody>
          <a:bodyPr wrap="none" anchor="ctr">
            <a:prstTxWarp prst="textNoShape">
              <a:avLst/>
            </a:prstTxWarp>
          </a:bodyPr>
          <a:lstStyle/>
          <a:p>
            <a:endParaRPr lang="fr-FR">
              <a:latin typeface="Gill Sans MT" charset="0"/>
            </a:endParaRPr>
          </a:p>
        </p:txBody>
      </p:sp>
      <p:sp>
        <p:nvSpPr>
          <p:cNvPr id="23616" name="AutoShape 62"/>
          <p:cNvSpPr>
            <a:spLocks noChangeArrowheads="1"/>
          </p:cNvSpPr>
          <p:nvPr/>
        </p:nvSpPr>
        <p:spPr bwMode="auto">
          <a:xfrm>
            <a:off x="3103563" y="393065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17" name="AutoShape 63"/>
          <p:cNvSpPr>
            <a:spLocks noChangeArrowheads="1"/>
          </p:cNvSpPr>
          <p:nvPr/>
        </p:nvSpPr>
        <p:spPr bwMode="auto">
          <a:xfrm>
            <a:off x="3211513" y="393065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18" name="AutoShape 64"/>
          <p:cNvSpPr>
            <a:spLocks noChangeArrowheads="1"/>
          </p:cNvSpPr>
          <p:nvPr/>
        </p:nvSpPr>
        <p:spPr bwMode="auto">
          <a:xfrm>
            <a:off x="3319463" y="393065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19" name="AutoShape 65"/>
          <p:cNvSpPr>
            <a:spLocks noChangeArrowheads="1"/>
          </p:cNvSpPr>
          <p:nvPr/>
        </p:nvSpPr>
        <p:spPr bwMode="auto">
          <a:xfrm>
            <a:off x="3427413" y="393065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99CCFF"/>
            </a:solidFill>
            <a:round/>
            <a:headEnd/>
            <a:tailEnd/>
          </a:ln>
        </p:spPr>
        <p:txBody>
          <a:bodyPr wrap="none" anchor="ctr">
            <a:prstTxWarp prst="textNoShape">
              <a:avLst/>
            </a:prstTxWarp>
          </a:bodyPr>
          <a:lstStyle/>
          <a:p>
            <a:endParaRPr lang="fr-FR">
              <a:latin typeface="Gill Sans MT" charset="0"/>
            </a:endParaRPr>
          </a:p>
        </p:txBody>
      </p:sp>
      <p:sp>
        <p:nvSpPr>
          <p:cNvPr id="23620" name="AutoShape 66"/>
          <p:cNvSpPr>
            <a:spLocks noChangeArrowheads="1"/>
          </p:cNvSpPr>
          <p:nvPr/>
        </p:nvSpPr>
        <p:spPr bwMode="auto">
          <a:xfrm>
            <a:off x="3103563" y="598170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21" name="AutoShape 67"/>
          <p:cNvSpPr>
            <a:spLocks noChangeArrowheads="1"/>
          </p:cNvSpPr>
          <p:nvPr/>
        </p:nvSpPr>
        <p:spPr bwMode="auto">
          <a:xfrm>
            <a:off x="3211513" y="598170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22" name="AutoShape 68"/>
          <p:cNvSpPr>
            <a:spLocks noChangeArrowheads="1"/>
          </p:cNvSpPr>
          <p:nvPr/>
        </p:nvSpPr>
        <p:spPr bwMode="auto">
          <a:xfrm>
            <a:off x="3319463" y="598170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23" name="AutoShape 69"/>
          <p:cNvSpPr>
            <a:spLocks noChangeArrowheads="1"/>
          </p:cNvSpPr>
          <p:nvPr/>
        </p:nvSpPr>
        <p:spPr bwMode="auto">
          <a:xfrm>
            <a:off x="3427413" y="5981700"/>
            <a:ext cx="71437" cy="2159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6000">
            <a:solidFill>
              <a:srgbClr val="CCCCCC"/>
            </a:solidFill>
            <a:round/>
            <a:headEnd/>
            <a:tailEnd/>
          </a:ln>
        </p:spPr>
        <p:txBody>
          <a:bodyPr wrap="none" anchor="ctr">
            <a:prstTxWarp prst="textNoShape">
              <a:avLst/>
            </a:prstTxWarp>
          </a:bodyPr>
          <a:lstStyle/>
          <a:p>
            <a:endParaRPr lang="fr-FR">
              <a:latin typeface="Gill Sans MT" charset="0"/>
            </a:endParaRPr>
          </a:p>
        </p:txBody>
      </p:sp>
      <p:sp>
        <p:nvSpPr>
          <p:cNvPr id="23624" name="AutoShape 70"/>
          <p:cNvSpPr>
            <a:spLocks noChangeArrowheads="1"/>
          </p:cNvSpPr>
          <p:nvPr/>
        </p:nvSpPr>
        <p:spPr bwMode="auto">
          <a:xfrm>
            <a:off x="3768725" y="4902200"/>
            <a:ext cx="215900" cy="198438"/>
          </a:xfrm>
          <a:prstGeom prst="roundRect">
            <a:avLst>
              <a:gd name="adj" fmla="val 806"/>
            </a:avLst>
          </a:prstGeom>
          <a:solidFill>
            <a:srgbClr val="CCCCCC"/>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25" name="AutoShape 71"/>
          <p:cNvSpPr>
            <a:spLocks noChangeArrowheads="1"/>
          </p:cNvSpPr>
          <p:nvPr/>
        </p:nvSpPr>
        <p:spPr bwMode="auto">
          <a:xfrm>
            <a:off x="4003675" y="4902200"/>
            <a:ext cx="215900" cy="198438"/>
          </a:xfrm>
          <a:prstGeom prst="roundRect">
            <a:avLst>
              <a:gd name="adj" fmla="val 806"/>
            </a:avLst>
          </a:prstGeom>
          <a:solidFill>
            <a:srgbClr val="FFD32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26" name="AutoShape 72"/>
          <p:cNvSpPr>
            <a:spLocks noChangeArrowheads="1"/>
          </p:cNvSpPr>
          <p:nvPr/>
        </p:nvSpPr>
        <p:spPr bwMode="auto">
          <a:xfrm>
            <a:off x="4237038" y="4902200"/>
            <a:ext cx="215900" cy="198438"/>
          </a:xfrm>
          <a:prstGeom prst="roundRect">
            <a:avLst>
              <a:gd name="adj" fmla="val 806"/>
            </a:avLst>
          </a:prstGeom>
          <a:solidFill>
            <a:srgbClr val="99CCFF"/>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27" name="AutoShape 73"/>
          <p:cNvSpPr>
            <a:spLocks noChangeArrowheads="1"/>
          </p:cNvSpPr>
          <p:nvPr/>
        </p:nvSpPr>
        <p:spPr bwMode="auto">
          <a:xfrm>
            <a:off x="709613" y="4902200"/>
            <a:ext cx="215900" cy="198438"/>
          </a:xfrm>
          <a:prstGeom prst="roundRect">
            <a:avLst>
              <a:gd name="adj" fmla="val 806"/>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28" name="AutoShape 74"/>
          <p:cNvSpPr>
            <a:spLocks noChangeArrowheads="1"/>
          </p:cNvSpPr>
          <p:nvPr/>
        </p:nvSpPr>
        <p:spPr bwMode="auto">
          <a:xfrm>
            <a:off x="942975" y="4902200"/>
            <a:ext cx="215900" cy="198438"/>
          </a:xfrm>
          <a:prstGeom prst="roundRect">
            <a:avLst>
              <a:gd name="adj" fmla="val 806"/>
            </a:avLst>
          </a:prstGeom>
          <a:solidFill>
            <a:srgbClr val="FFD32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29" name="AutoShape 75"/>
          <p:cNvSpPr>
            <a:spLocks noChangeArrowheads="1"/>
          </p:cNvSpPr>
          <p:nvPr/>
        </p:nvSpPr>
        <p:spPr bwMode="auto">
          <a:xfrm>
            <a:off x="1177925" y="4902200"/>
            <a:ext cx="215900" cy="198438"/>
          </a:xfrm>
          <a:prstGeom prst="roundRect">
            <a:avLst>
              <a:gd name="adj" fmla="val 806"/>
            </a:avLst>
          </a:prstGeom>
          <a:solidFill>
            <a:srgbClr val="99CCFF"/>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0" name="AutoShape 76"/>
          <p:cNvSpPr>
            <a:spLocks noChangeArrowheads="1"/>
          </p:cNvSpPr>
          <p:nvPr/>
        </p:nvSpPr>
        <p:spPr bwMode="auto">
          <a:xfrm>
            <a:off x="709613" y="5981700"/>
            <a:ext cx="215900" cy="198438"/>
          </a:xfrm>
          <a:prstGeom prst="roundRect">
            <a:avLst>
              <a:gd name="adj" fmla="val 806"/>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1" name="AutoShape 77"/>
          <p:cNvSpPr>
            <a:spLocks noChangeArrowheads="1"/>
          </p:cNvSpPr>
          <p:nvPr/>
        </p:nvSpPr>
        <p:spPr bwMode="auto">
          <a:xfrm>
            <a:off x="942975" y="5981700"/>
            <a:ext cx="215900" cy="198438"/>
          </a:xfrm>
          <a:prstGeom prst="roundRect">
            <a:avLst>
              <a:gd name="adj" fmla="val 806"/>
            </a:avLst>
          </a:prstGeom>
          <a:solidFill>
            <a:srgbClr val="FFD32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2" name="AutoShape 78"/>
          <p:cNvSpPr>
            <a:spLocks noChangeArrowheads="1"/>
          </p:cNvSpPr>
          <p:nvPr/>
        </p:nvSpPr>
        <p:spPr bwMode="auto">
          <a:xfrm>
            <a:off x="1177925" y="5981700"/>
            <a:ext cx="215900" cy="198438"/>
          </a:xfrm>
          <a:prstGeom prst="roundRect">
            <a:avLst>
              <a:gd name="adj" fmla="val 806"/>
            </a:avLst>
          </a:prstGeom>
          <a:solidFill>
            <a:srgbClr val="CCCCCC"/>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3" name="AutoShape 79"/>
          <p:cNvSpPr>
            <a:spLocks noChangeArrowheads="1"/>
          </p:cNvSpPr>
          <p:nvPr/>
        </p:nvSpPr>
        <p:spPr bwMode="auto">
          <a:xfrm>
            <a:off x="3768725" y="5981700"/>
            <a:ext cx="215900" cy="198438"/>
          </a:xfrm>
          <a:prstGeom prst="roundRect">
            <a:avLst>
              <a:gd name="adj" fmla="val 806"/>
            </a:avLst>
          </a:prstGeom>
          <a:solidFill>
            <a:srgbClr val="CCCCCC"/>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4" name="AutoShape 80"/>
          <p:cNvSpPr>
            <a:spLocks noChangeArrowheads="1"/>
          </p:cNvSpPr>
          <p:nvPr/>
        </p:nvSpPr>
        <p:spPr bwMode="auto">
          <a:xfrm>
            <a:off x="4003675" y="5981700"/>
            <a:ext cx="215900" cy="198438"/>
          </a:xfrm>
          <a:prstGeom prst="roundRect">
            <a:avLst>
              <a:gd name="adj" fmla="val 806"/>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5" name="AutoShape 81"/>
          <p:cNvSpPr>
            <a:spLocks noChangeArrowheads="1"/>
          </p:cNvSpPr>
          <p:nvPr/>
        </p:nvSpPr>
        <p:spPr bwMode="auto">
          <a:xfrm>
            <a:off x="4237038" y="5981700"/>
            <a:ext cx="215900" cy="198438"/>
          </a:xfrm>
          <a:prstGeom prst="roundRect">
            <a:avLst>
              <a:gd name="adj" fmla="val 806"/>
            </a:avLst>
          </a:prstGeom>
          <a:solidFill>
            <a:srgbClr val="99CCFF"/>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6" name="AutoShape 82"/>
          <p:cNvSpPr>
            <a:spLocks noChangeArrowheads="1"/>
          </p:cNvSpPr>
          <p:nvPr/>
        </p:nvSpPr>
        <p:spPr bwMode="auto">
          <a:xfrm>
            <a:off x="763588" y="3294063"/>
            <a:ext cx="612775" cy="179387"/>
          </a:xfrm>
          <a:prstGeom prst="roundRect">
            <a:avLst>
              <a:gd name="adj" fmla="val 889"/>
            </a:avLst>
          </a:prstGeom>
          <a:solidFill>
            <a:srgbClr val="DC2300"/>
          </a:solidFill>
          <a:ln w="9525">
            <a:solidFill>
              <a:srgbClr val="000000"/>
            </a:solidFill>
            <a:round/>
            <a:headEnd/>
            <a:tailEnd/>
          </a:ln>
        </p:spPr>
        <p:txBody>
          <a:bodyPr wrap="none" anchor="ctr">
            <a:prstTxWarp prst="textNoShape">
              <a:avLst/>
            </a:prstTxWarp>
          </a:bodyPr>
          <a:lstStyle/>
          <a:p>
            <a:endParaRPr lang="fr-FR">
              <a:latin typeface="Gill Sans MT" charset="0"/>
            </a:endParaRPr>
          </a:p>
        </p:txBody>
      </p:sp>
      <p:sp>
        <p:nvSpPr>
          <p:cNvPr id="23637" name="Text Box 42"/>
          <p:cNvSpPr txBox="1">
            <a:spLocks noChangeArrowheads="1"/>
          </p:cNvSpPr>
          <p:nvPr/>
        </p:nvSpPr>
        <p:spPr bwMode="auto">
          <a:xfrm>
            <a:off x="1006475" y="6227763"/>
            <a:ext cx="3700463" cy="596900"/>
          </a:xfrm>
          <a:prstGeom prst="rect">
            <a:avLst/>
          </a:prstGeom>
          <a:noFill/>
          <a:ln w="9525">
            <a:noFill/>
            <a:round/>
            <a:headEnd/>
            <a:tailEnd/>
          </a:ln>
        </p:spPr>
        <p:txBody>
          <a:bodyPr lIns="90000" tIns="45000" rIns="90000" bIns="45000">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Gill Sans MT" charset="0"/>
              </a:rPr>
              <a:t>Local + voisins: 4 x 2257 Mo/s</a:t>
            </a:r>
          </a:p>
        </p:txBody>
      </p:sp>
      <p:sp>
        <p:nvSpPr>
          <p:cNvPr id="23638" name="Rectangle 1"/>
          <p:cNvSpPr>
            <a:spLocks noChangeArrowheads="1"/>
          </p:cNvSpPr>
          <p:nvPr/>
        </p:nvSpPr>
        <p:spPr bwMode="auto">
          <a:xfrm>
            <a:off x="1593850" y="1566863"/>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2</a:t>
            </a:r>
          </a:p>
        </p:txBody>
      </p:sp>
      <p:sp>
        <p:nvSpPr>
          <p:cNvPr id="23639" name="Rectangle 1"/>
          <p:cNvSpPr>
            <a:spLocks noChangeArrowheads="1"/>
          </p:cNvSpPr>
          <p:nvPr/>
        </p:nvSpPr>
        <p:spPr bwMode="auto">
          <a:xfrm>
            <a:off x="3032125" y="1566863"/>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3</a:t>
            </a:r>
          </a:p>
        </p:txBody>
      </p:sp>
      <p:sp>
        <p:nvSpPr>
          <p:cNvPr id="23640" name="Rectangle 1"/>
          <p:cNvSpPr>
            <a:spLocks noChangeArrowheads="1"/>
          </p:cNvSpPr>
          <p:nvPr/>
        </p:nvSpPr>
        <p:spPr bwMode="auto">
          <a:xfrm>
            <a:off x="1590675" y="2644775"/>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0</a:t>
            </a:r>
          </a:p>
        </p:txBody>
      </p:sp>
      <p:sp>
        <p:nvSpPr>
          <p:cNvPr id="23641" name="Rectangle 1"/>
          <p:cNvSpPr>
            <a:spLocks noChangeArrowheads="1"/>
          </p:cNvSpPr>
          <p:nvPr/>
        </p:nvSpPr>
        <p:spPr bwMode="auto">
          <a:xfrm>
            <a:off x="3032125" y="2644775"/>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1</a:t>
            </a:r>
          </a:p>
        </p:txBody>
      </p:sp>
      <p:sp>
        <p:nvSpPr>
          <p:cNvPr id="23642" name="Rectangle 1"/>
          <p:cNvSpPr>
            <a:spLocks noChangeArrowheads="1"/>
          </p:cNvSpPr>
          <p:nvPr/>
        </p:nvSpPr>
        <p:spPr bwMode="auto">
          <a:xfrm>
            <a:off x="1593850" y="4254500"/>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2</a:t>
            </a:r>
          </a:p>
        </p:txBody>
      </p:sp>
      <p:sp>
        <p:nvSpPr>
          <p:cNvPr id="23643" name="Rectangle 1"/>
          <p:cNvSpPr>
            <a:spLocks noChangeArrowheads="1"/>
          </p:cNvSpPr>
          <p:nvPr/>
        </p:nvSpPr>
        <p:spPr bwMode="auto">
          <a:xfrm>
            <a:off x="3032125" y="4256088"/>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3</a:t>
            </a:r>
          </a:p>
        </p:txBody>
      </p:sp>
      <p:sp>
        <p:nvSpPr>
          <p:cNvPr id="23644" name="Rectangle 1"/>
          <p:cNvSpPr>
            <a:spLocks noChangeArrowheads="1"/>
          </p:cNvSpPr>
          <p:nvPr/>
        </p:nvSpPr>
        <p:spPr bwMode="auto">
          <a:xfrm>
            <a:off x="1593850" y="5334000"/>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0</a:t>
            </a:r>
          </a:p>
        </p:txBody>
      </p:sp>
      <p:sp>
        <p:nvSpPr>
          <p:cNvPr id="23645" name="Rectangle 1"/>
          <p:cNvSpPr>
            <a:spLocks noChangeArrowheads="1"/>
          </p:cNvSpPr>
          <p:nvPr/>
        </p:nvSpPr>
        <p:spPr bwMode="auto">
          <a:xfrm>
            <a:off x="3033713" y="5334000"/>
            <a:ext cx="539750" cy="539750"/>
          </a:xfrm>
          <a:prstGeom prst="rect">
            <a:avLst/>
          </a:prstGeom>
          <a:solidFill>
            <a:srgbClr val="FFFFCC"/>
          </a:solidFill>
          <a:ln w="9525">
            <a:solidFill>
              <a:srgbClr val="000000"/>
            </a:solidFill>
            <a:round/>
            <a:headEnd/>
            <a:tailEnd/>
          </a:ln>
        </p:spPr>
        <p:txBody>
          <a:bodyPr wrap="none" anchor="ctr">
            <a:prstTxWarp prst="textNoShape">
              <a:avLst/>
            </a:prstTxWarp>
          </a:bodyPr>
          <a:lstStyle/>
          <a:p>
            <a:pPr algn="ctr"/>
            <a:r>
              <a:rPr lang="fr-FR" sz="1600">
                <a:latin typeface="Gill Sans MT" charset="0"/>
              </a:rPr>
              <a:t>Proc </a:t>
            </a:r>
          </a:p>
          <a:p>
            <a:pPr algn="ctr"/>
            <a:r>
              <a:rPr lang="fr-FR" sz="1600">
                <a:latin typeface="Gill Sans MT" charset="0"/>
              </a:rPr>
              <a:t>1</a:t>
            </a:r>
          </a:p>
        </p:txBody>
      </p:sp>
    </p:spTree>
    <p:extLst>
      <p:ext uri="{BB962C8B-B14F-4D97-AF65-F5344CB8AC3E}">
        <p14:creationId xmlns:p14="http://schemas.microsoft.com/office/powerpoint/2010/main" val="190293177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 tournevis </a:t>
            </a:r>
          </a:p>
          <a:p>
            <a:pPr lvl="1"/>
            <a:r>
              <a:rPr lang="fr-FR" dirty="0" smtClean="0"/>
              <a:t>Solution universelle et performante</a:t>
            </a:r>
          </a:p>
          <a:p>
            <a:pPr lvl="1"/>
            <a:r>
              <a:rPr lang="fr-FR" dirty="0" smtClean="0"/>
              <a:t>Mais co</a:t>
            </a:r>
            <a:r>
              <a:rPr lang="fr-FR" dirty="0" smtClean="0"/>
              <a:t>ûteuse en </a:t>
            </a:r>
            <a:r>
              <a:rPr lang="fr-FR" dirty="0" err="1" smtClean="0"/>
              <a:t>manpower</a:t>
            </a:r>
            <a:r>
              <a:rPr lang="fr-FR" dirty="0" smtClean="0"/>
              <a:t> et en matière grise</a:t>
            </a:r>
          </a:p>
          <a:p>
            <a:pPr lvl="2"/>
            <a:r>
              <a:rPr lang="fr-FR" dirty="0" smtClean="0"/>
              <a:t>Cercle de plus en plus restreint d’experts</a:t>
            </a:r>
          </a:p>
          <a:p>
            <a:pPr lvl="2"/>
            <a:endParaRPr lang="fr-FR" dirty="0" smtClean="0"/>
          </a:p>
          <a:p>
            <a:r>
              <a:rPr lang="fr-FR" dirty="0" smtClean="0"/>
              <a:t> Portabilité des performances</a:t>
            </a:r>
          </a:p>
          <a:p>
            <a:pPr lvl="1"/>
            <a:r>
              <a:rPr lang="fr-FR" dirty="0" smtClean="0"/>
              <a:t>Expression structuré du parallélisme</a:t>
            </a:r>
          </a:p>
          <a:p>
            <a:pPr lvl="2"/>
            <a:r>
              <a:rPr lang="fr-FR" dirty="0" smtClean="0"/>
              <a:t>Parallélisme imbriqué</a:t>
            </a:r>
          </a:p>
          <a:p>
            <a:pPr lvl="1"/>
            <a:r>
              <a:rPr lang="fr-FR" dirty="0" smtClean="0"/>
              <a:t>Modélisation du matériel</a:t>
            </a:r>
          </a:p>
          <a:p>
            <a:pPr lvl="2"/>
            <a:r>
              <a:rPr lang="fr-FR" dirty="0" smtClean="0"/>
              <a:t>Organisation </a:t>
            </a:r>
            <a:r>
              <a:rPr lang="fr-FR" dirty="0" err="1" smtClean="0"/>
              <a:t>hiérachique</a:t>
            </a:r>
            <a:r>
              <a:rPr lang="fr-FR" dirty="0" smtClean="0"/>
              <a:t> de la machine </a:t>
            </a:r>
          </a:p>
          <a:p>
            <a:pPr lvl="1"/>
            <a:r>
              <a:rPr lang="fr-FR" dirty="0" smtClean="0"/>
              <a:t>Projection dynamique du </a:t>
            </a:r>
            <a:r>
              <a:rPr lang="fr-FR" dirty="0" err="1" smtClean="0"/>
              <a:t>paraléllisme</a:t>
            </a:r>
            <a:r>
              <a:rPr lang="fr-FR" dirty="0" smtClean="0"/>
              <a:t> sur le matériel</a:t>
            </a:r>
          </a:p>
          <a:p>
            <a:pPr lvl="2"/>
            <a:r>
              <a:rPr lang="fr-FR" dirty="0" smtClean="0"/>
              <a:t>Lors de l’exécution</a:t>
            </a:r>
          </a:p>
          <a:p>
            <a:pPr lvl="1"/>
            <a:endParaRPr lang="fr-FR" dirty="0"/>
          </a:p>
        </p:txBody>
      </p:sp>
    </p:spTree>
    <p:extLst>
      <p:ext uri="{BB962C8B-B14F-4D97-AF65-F5344CB8AC3E}">
        <p14:creationId xmlns:p14="http://schemas.microsoft.com/office/powerpoint/2010/main" val="2256067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normAutofit fontScale="90000"/>
          </a:bodyPr>
          <a:lstStyle/>
          <a:p>
            <a:pPr eaLnBrk="1" hangingPunct="1"/>
            <a:r>
              <a:rPr lang="fr-FR" dirty="0" smtClean="0"/>
              <a:t>Des bulles pour exprimer les affinités</a:t>
            </a:r>
          </a:p>
        </p:txBody>
      </p:sp>
      <p:sp>
        <p:nvSpPr>
          <p:cNvPr id="22531" name="Espace réservé du contenu 2"/>
          <p:cNvSpPr>
            <a:spLocks noGrp="1"/>
          </p:cNvSpPr>
          <p:nvPr>
            <p:ph sz="quarter" idx="1"/>
          </p:nvPr>
        </p:nvSpPr>
        <p:spPr>
          <a:xfrm>
            <a:off x="457200" y="1219199"/>
            <a:ext cx="4108450" cy="4843463"/>
          </a:xfrm>
        </p:spPr>
        <p:txBody>
          <a:bodyPr>
            <a:normAutofit fontScale="85000" lnSpcReduction="20000"/>
          </a:bodyPr>
          <a:lstStyle/>
          <a:p>
            <a:pPr eaLnBrk="1" hangingPunct="1"/>
            <a:r>
              <a:rPr lang="fr-FR" dirty="0" smtClean="0"/>
              <a:t>Regrouper les threads en relation</a:t>
            </a:r>
          </a:p>
          <a:p>
            <a:pPr lvl="1" eaLnBrk="1" hangingPunct="1"/>
            <a:r>
              <a:rPr lang="fr-FR" dirty="0" smtClean="0"/>
              <a:t>Partage de données</a:t>
            </a:r>
          </a:p>
          <a:p>
            <a:pPr lvl="1" eaLnBrk="1" hangingPunct="1"/>
            <a:r>
              <a:rPr lang="fr-FR" dirty="0" smtClean="0"/>
              <a:t>Synchronisations</a:t>
            </a:r>
          </a:p>
          <a:p>
            <a:pPr lvl="1" eaLnBrk="1" hangingPunct="1"/>
            <a:r>
              <a:rPr lang="fr-FR" dirty="0" smtClean="0"/>
              <a:t>Interactions avec les E/S</a:t>
            </a:r>
          </a:p>
          <a:p>
            <a:pPr lvl="2" eaLnBrk="1" hangingPunct="1"/>
            <a:endParaRPr lang="fr-FR" dirty="0" smtClean="0"/>
          </a:p>
          <a:p>
            <a:pPr eaLnBrk="1" hangingPunct="1"/>
            <a:r>
              <a:rPr lang="fr-FR" dirty="0" smtClean="0"/>
              <a:t>La plateforme BubbleSched</a:t>
            </a:r>
          </a:p>
          <a:p>
            <a:pPr lvl="1" eaLnBrk="1" hangingPunct="1"/>
            <a:r>
              <a:rPr lang="fr-FR" dirty="0" smtClean="0"/>
              <a:t>Fournit des primitives de haut niveau pour créer/déplacer/éclater des bulles</a:t>
            </a:r>
          </a:p>
          <a:p>
            <a:pPr lvl="1" eaLnBrk="1" hangingPunct="1"/>
            <a:r>
              <a:rPr lang="fr-FR" dirty="0" smtClean="0"/>
              <a:t>Possibilité d’imbriquer des </a:t>
            </a:r>
            <a:r>
              <a:rPr lang="fr-FR" dirty="0" smtClean="0"/>
              <a:t>bulles</a:t>
            </a:r>
            <a:endParaRPr lang="fr-FR" dirty="0" smtClean="0"/>
          </a:p>
        </p:txBody>
      </p:sp>
      <p:sp>
        <p:nvSpPr>
          <p:cNvPr id="22532" name="Line 4"/>
          <p:cNvSpPr>
            <a:spLocks noChangeShapeType="1"/>
          </p:cNvSpPr>
          <p:nvPr/>
        </p:nvSpPr>
        <p:spPr bwMode="auto">
          <a:xfrm>
            <a:off x="6542088" y="2967038"/>
            <a:ext cx="0" cy="590550"/>
          </a:xfrm>
          <a:prstGeom prst="line">
            <a:avLst/>
          </a:prstGeom>
          <a:noFill/>
          <a:ln w="36000">
            <a:solidFill>
              <a:srgbClr val="000000"/>
            </a:solidFill>
            <a:round/>
            <a:headEnd/>
            <a:tailEnd type="triangle" w="med" len="med"/>
          </a:ln>
        </p:spPr>
        <p:txBody>
          <a:bodyPr>
            <a:prstTxWarp prst="textNoShape">
              <a:avLst/>
            </a:prstTxWarp>
          </a:bodyPr>
          <a:lstStyle/>
          <a:p>
            <a:endParaRPr lang="fr-FR"/>
          </a:p>
        </p:txBody>
      </p:sp>
      <p:sp>
        <p:nvSpPr>
          <p:cNvPr id="22533" name="Freeform 35"/>
          <p:cNvSpPr>
            <a:spLocks/>
          </p:cNvSpPr>
          <p:nvPr/>
        </p:nvSpPr>
        <p:spPr bwMode="auto">
          <a:xfrm>
            <a:off x="5703888" y="1812925"/>
            <a:ext cx="109537" cy="7620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accent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34" name="Freeform 36"/>
          <p:cNvSpPr>
            <a:spLocks/>
          </p:cNvSpPr>
          <p:nvPr/>
        </p:nvSpPr>
        <p:spPr bwMode="auto">
          <a:xfrm>
            <a:off x="6161088" y="1508125"/>
            <a:ext cx="109537" cy="7620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35" name="Freeform 37"/>
          <p:cNvSpPr>
            <a:spLocks/>
          </p:cNvSpPr>
          <p:nvPr/>
        </p:nvSpPr>
        <p:spPr bwMode="auto">
          <a:xfrm>
            <a:off x="6542088" y="2041525"/>
            <a:ext cx="109537" cy="7620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accent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36" name="Freeform 38"/>
          <p:cNvSpPr>
            <a:spLocks/>
          </p:cNvSpPr>
          <p:nvPr/>
        </p:nvSpPr>
        <p:spPr bwMode="auto">
          <a:xfrm>
            <a:off x="6846888" y="1660525"/>
            <a:ext cx="109537" cy="7620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37" name="Freeform 39"/>
          <p:cNvSpPr>
            <a:spLocks/>
          </p:cNvSpPr>
          <p:nvPr/>
        </p:nvSpPr>
        <p:spPr bwMode="auto">
          <a:xfrm>
            <a:off x="7304088" y="1965325"/>
            <a:ext cx="109537" cy="76200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tx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38" name="Oval 10"/>
          <p:cNvSpPr>
            <a:spLocks noChangeArrowheads="1"/>
          </p:cNvSpPr>
          <p:nvPr/>
        </p:nvSpPr>
        <p:spPr bwMode="auto">
          <a:xfrm>
            <a:off x="8093075" y="3757613"/>
            <a:ext cx="182563" cy="184150"/>
          </a:xfrm>
          <a:prstGeom prst="ellipse">
            <a:avLst/>
          </a:prstGeom>
          <a:noFill/>
          <a:ln w="36000">
            <a:no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39" name="Freeform 11"/>
          <p:cNvSpPr>
            <a:spLocks noChangeArrowheads="1"/>
          </p:cNvSpPr>
          <p:nvPr/>
        </p:nvSpPr>
        <p:spPr bwMode="auto">
          <a:xfrm>
            <a:off x="8091488" y="3756025"/>
            <a:ext cx="182562" cy="184150"/>
          </a:xfrm>
          <a:custGeom>
            <a:avLst/>
            <a:gdLst>
              <a:gd name="T0" fmla="*/ 2147483647 w 637"/>
              <a:gd name="T1" fmla="*/ 2147483647 h 637"/>
              <a:gd name="T2" fmla="*/ 2147483647 w 637"/>
              <a:gd name="T3" fmla="*/ 2147483647 h 637"/>
              <a:gd name="T4" fmla="*/ 2147483647 w 637"/>
              <a:gd name="T5" fmla="*/ 2147483647 h 637"/>
              <a:gd name="T6" fmla="*/ 2147483647 w 637"/>
              <a:gd name="T7" fmla="*/ 2147483647 h 637"/>
              <a:gd name="T8" fmla="*/ 2147483647 w 637"/>
              <a:gd name="T9" fmla="*/ 2147483647 h 637"/>
              <a:gd name="T10" fmla="*/ 2147483647 w 637"/>
              <a:gd name="T11" fmla="*/ 2147483647 h 637"/>
              <a:gd name="T12" fmla="*/ 2147483647 w 637"/>
              <a:gd name="T13" fmla="*/ 2147483647 h 637"/>
              <a:gd name="T14" fmla="*/ 2147483647 w 637"/>
              <a:gd name="T15" fmla="*/ 2147483647 h 637"/>
              <a:gd name="T16" fmla="*/ 2147483647 w 637"/>
              <a:gd name="T17" fmla="*/ 2147483647 h 637"/>
              <a:gd name="T18" fmla="*/ 2147483647 w 637"/>
              <a:gd name="T19" fmla="*/ 2147483647 h 637"/>
              <a:gd name="T20" fmla="*/ 2147483647 w 637"/>
              <a:gd name="T21" fmla="*/ 0 h 637"/>
              <a:gd name="T22" fmla="*/ 2147483647 w 637"/>
              <a:gd name="T23" fmla="*/ 2147483647 h 637"/>
              <a:gd name="T24" fmla="*/ 2147483647 w 637"/>
              <a:gd name="T25" fmla="*/ 2147483647 h 637"/>
              <a:gd name="T26" fmla="*/ 2147483647 w 637"/>
              <a:gd name="T27" fmla="*/ 2147483647 h 637"/>
              <a:gd name="T28" fmla="*/ 2147483647 w 637"/>
              <a:gd name="T29" fmla="*/ 2147483647 h 637"/>
              <a:gd name="T30" fmla="*/ 2147483647 w 637"/>
              <a:gd name="T31" fmla="*/ 2147483647 h 637"/>
              <a:gd name="T32" fmla="*/ 2147483647 w 637"/>
              <a:gd name="T33" fmla="*/ 2147483647 h 637"/>
              <a:gd name="T34" fmla="*/ 2147483647 w 637"/>
              <a:gd name="T35" fmla="*/ 2147483647 h 637"/>
              <a:gd name="T36" fmla="*/ 2147483647 w 637"/>
              <a:gd name="T37" fmla="*/ 2147483647 h 637"/>
              <a:gd name="T38" fmla="*/ 2147483647 w 637"/>
              <a:gd name="T39" fmla="*/ 2147483647 h 637"/>
              <a:gd name="T40" fmla="*/ 0 w 637"/>
              <a:gd name="T41" fmla="*/ 2147483647 h 637"/>
              <a:gd name="T42" fmla="*/ 0 w 637"/>
              <a:gd name="T43" fmla="*/ 2147483647 h 637"/>
              <a:gd name="T44" fmla="*/ 2147483647 w 637"/>
              <a:gd name="T45" fmla="*/ 2147483647 h 637"/>
              <a:gd name="T46" fmla="*/ 2147483647 w 637"/>
              <a:gd name="T47" fmla="*/ 2147483647 h 637"/>
              <a:gd name="T48" fmla="*/ 2147483647 w 637"/>
              <a:gd name="T49" fmla="*/ 2147483647 h 637"/>
              <a:gd name="T50" fmla="*/ 2147483647 w 637"/>
              <a:gd name="T51" fmla="*/ 2147483647 h 637"/>
              <a:gd name="T52" fmla="*/ 2147483647 w 637"/>
              <a:gd name="T53" fmla="*/ 2147483647 h 637"/>
              <a:gd name="T54" fmla="*/ 2147483647 w 637"/>
              <a:gd name="T55" fmla="*/ 2147483647 h 637"/>
              <a:gd name="T56" fmla="*/ 2147483647 w 637"/>
              <a:gd name="T57" fmla="*/ 2147483647 h 637"/>
              <a:gd name="T58" fmla="*/ 2147483647 w 637"/>
              <a:gd name="T59" fmla="*/ 2147483647 h 637"/>
              <a:gd name="T60" fmla="*/ 2147483647 w 637"/>
              <a:gd name="T61" fmla="*/ 2147483647 h 637"/>
              <a:gd name="T62" fmla="*/ 2147483647 w 637"/>
              <a:gd name="T63" fmla="*/ 2147483647 h 637"/>
              <a:gd name="T64" fmla="*/ 2147483647 w 637"/>
              <a:gd name="T65" fmla="*/ 2147483647 h 637"/>
              <a:gd name="T66" fmla="*/ 2147483647 w 637"/>
              <a:gd name="T67" fmla="*/ 2147483647 h 637"/>
              <a:gd name="T68" fmla="*/ 2147483647 w 637"/>
              <a:gd name="T69" fmla="*/ 2147483647 h 637"/>
              <a:gd name="T70" fmla="*/ 2147483647 w 637"/>
              <a:gd name="T71" fmla="*/ 2147483647 h 637"/>
              <a:gd name="T72" fmla="*/ 2147483647 w 637"/>
              <a:gd name="T73" fmla="*/ 2147483647 h 637"/>
              <a:gd name="T74" fmla="*/ 2147483647 w 637"/>
              <a:gd name="T75" fmla="*/ 2147483647 h 637"/>
              <a:gd name="T76" fmla="*/ 2147483647 w 637"/>
              <a:gd name="T77" fmla="*/ 2147483647 h 637"/>
              <a:gd name="T78" fmla="*/ 2147483647 w 637"/>
              <a:gd name="T79" fmla="*/ 2147483647 h 637"/>
              <a:gd name="T80" fmla="*/ 2147483647 w 637"/>
              <a:gd name="T81" fmla="*/ 2147483647 h 637"/>
              <a:gd name="T82" fmla="*/ 2147483647 w 637"/>
              <a:gd name="T83" fmla="*/ 2147483647 h 6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7"/>
              <a:gd name="T127" fmla="*/ 0 h 637"/>
              <a:gd name="T128" fmla="*/ 637 w 637"/>
              <a:gd name="T129" fmla="*/ 637 h 6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7" h="637">
                <a:moveTo>
                  <a:pt x="636" y="318"/>
                </a:moveTo>
                <a:lnTo>
                  <a:pt x="636" y="301"/>
                </a:lnTo>
                <a:lnTo>
                  <a:pt x="634" y="286"/>
                </a:lnTo>
                <a:lnTo>
                  <a:pt x="633" y="270"/>
                </a:lnTo>
                <a:lnTo>
                  <a:pt x="629" y="255"/>
                </a:lnTo>
                <a:lnTo>
                  <a:pt x="626" y="238"/>
                </a:lnTo>
                <a:lnTo>
                  <a:pt x="621" y="223"/>
                </a:lnTo>
                <a:lnTo>
                  <a:pt x="616" y="208"/>
                </a:lnTo>
                <a:lnTo>
                  <a:pt x="611" y="193"/>
                </a:lnTo>
                <a:lnTo>
                  <a:pt x="603" y="178"/>
                </a:lnTo>
                <a:lnTo>
                  <a:pt x="596" y="163"/>
                </a:lnTo>
                <a:lnTo>
                  <a:pt x="588" y="150"/>
                </a:lnTo>
                <a:lnTo>
                  <a:pt x="579" y="137"/>
                </a:lnTo>
                <a:lnTo>
                  <a:pt x="569" y="123"/>
                </a:lnTo>
                <a:lnTo>
                  <a:pt x="559" y="112"/>
                </a:lnTo>
                <a:lnTo>
                  <a:pt x="548" y="98"/>
                </a:lnTo>
                <a:lnTo>
                  <a:pt x="538" y="88"/>
                </a:lnTo>
                <a:lnTo>
                  <a:pt x="524" y="77"/>
                </a:lnTo>
                <a:lnTo>
                  <a:pt x="513" y="67"/>
                </a:lnTo>
                <a:lnTo>
                  <a:pt x="499" y="57"/>
                </a:lnTo>
                <a:lnTo>
                  <a:pt x="486" y="48"/>
                </a:lnTo>
                <a:lnTo>
                  <a:pt x="473" y="40"/>
                </a:lnTo>
                <a:lnTo>
                  <a:pt x="458" y="33"/>
                </a:lnTo>
                <a:lnTo>
                  <a:pt x="443" y="25"/>
                </a:lnTo>
                <a:lnTo>
                  <a:pt x="428" y="20"/>
                </a:lnTo>
                <a:lnTo>
                  <a:pt x="413" y="15"/>
                </a:lnTo>
                <a:lnTo>
                  <a:pt x="398" y="10"/>
                </a:lnTo>
                <a:lnTo>
                  <a:pt x="381" y="7"/>
                </a:lnTo>
                <a:lnTo>
                  <a:pt x="366" y="3"/>
                </a:lnTo>
                <a:lnTo>
                  <a:pt x="349" y="2"/>
                </a:lnTo>
                <a:lnTo>
                  <a:pt x="334" y="0"/>
                </a:lnTo>
                <a:lnTo>
                  <a:pt x="318" y="0"/>
                </a:lnTo>
                <a:lnTo>
                  <a:pt x="301" y="0"/>
                </a:lnTo>
                <a:lnTo>
                  <a:pt x="286" y="2"/>
                </a:lnTo>
                <a:lnTo>
                  <a:pt x="270" y="3"/>
                </a:lnTo>
                <a:lnTo>
                  <a:pt x="255" y="7"/>
                </a:lnTo>
                <a:lnTo>
                  <a:pt x="238" y="10"/>
                </a:lnTo>
                <a:lnTo>
                  <a:pt x="223" y="15"/>
                </a:lnTo>
                <a:lnTo>
                  <a:pt x="208" y="20"/>
                </a:lnTo>
                <a:lnTo>
                  <a:pt x="193" y="25"/>
                </a:lnTo>
                <a:lnTo>
                  <a:pt x="178" y="33"/>
                </a:lnTo>
                <a:lnTo>
                  <a:pt x="163" y="40"/>
                </a:lnTo>
                <a:lnTo>
                  <a:pt x="150" y="48"/>
                </a:lnTo>
                <a:lnTo>
                  <a:pt x="136" y="57"/>
                </a:lnTo>
                <a:lnTo>
                  <a:pt x="123" y="67"/>
                </a:lnTo>
                <a:lnTo>
                  <a:pt x="111" y="77"/>
                </a:lnTo>
                <a:lnTo>
                  <a:pt x="98" y="88"/>
                </a:lnTo>
                <a:lnTo>
                  <a:pt x="88" y="98"/>
                </a:lnTo>
                <a:lnTo>
                  <a:pt x="76" y="112"/>
                </a:lnTo>
                <a:lnTo>
                  <a:pt x="66" y="123"/>
                </a:lnTo>
                <a:lnTo>
                  <a:pt x="56" y="137"/>
                </a:lnTo>
                <a:lnTo>
                  <a:pt x="48" y="150"/>
                </a:lnTo>
                <a:lnTo>
                  <a:pt x="40" y="163"/>
                </a:lnTo>
                <a:lnTo>
                  <a:pt x="33" y="178"/>
                </a:lnTo>
                <a:lnTo>
                  <a:pt x="25" y="193"/>
                </a:lnTo>
                <a:lnTo>
                  <a:pt x="20" y="208"/>
                </a:lnTo>
                <a:lnTo>
                  <a:pt x="15" y="223"/>
                </a:lnTo>
                <a:lnTo>
                  <a:pt x="10" y="238"/>
                </a:lnTo>
                <a:lnTo>
                  <a:pt x="6" y="255"/>
                </a:lnTo>
                <a:lnTo>
                  <a:pt x="3" y="270"/>
                </a:lnTo>
                <a:lnTo>
                  <a:pt x="1" y="286"/>
                </a:lnTo>
                <a:lnTo>
                  <a:pt x="0" y="301"/>
                </a:lnTo>
                <a:lnTo>
                  <a:pt x="0" y="318"/>
                </a:lnTo>
                <a:lnTo>
                  <a:pt x="0" y="335"/>
                </a:lnTo>
                <a:lnTo>
                  <a:pt x="1" y="350"/>
                </a:lnTo>
                <a:lnTo>
                  <a:pt x="3" y="366"/>
                </a:lnTo>
                <a:lnTo>
                  <a:pt x="6" y="381"/>
                </a:lnTo>
                <a:lnTo>
                  <a:pt x="10" y="398"/>
                </a:lnTo>
                <a:lnTo>
                  <a:pt x="15" y="413"/>
                </a:lnTo>
                <a:lnTo>
                  <a:pt x="20" y="428"/>
                </a:lnTo>
                <a:lnTo>
                  <a:pt x="25" y="443"/>
                </a:lnTo>
                <a:lnTo>
                  <a:pt x="33" y="458"/>
                </a:lnTo>
                <a:lnTo>
                  <a:pt x="40" y="473"/>
                </a:lnTo>
                <a:lnTo>
                  <a:pt x="48" y="486"/>
                </a:lnTo>
                <a:lnTo>
                  <a:pt x="56" y="500"/>
                </a:lnTo>
                <a:lnTo>
                  <a:pt x="66" y="513"/>
                </a:lnTo>
                <a:lnTo>
                  <a:pt x="76" y="525"/>
                </a:lnTo>
                <a:lnTo>
                  <a:pt x="88" y="538"/>
                </a:lnTo>
                <a:lnTo>
                  <a:pt x="98" y="548"/>
                </a:lnTo>
                <a:lnTo>
                  <a:pt x="111" y="560"/>
                </a:lnTo>
                <a:lnTo>
                  <a:pt x="123" y="570"/>
                </a:lnTo>
                <a:lnTo>
                  <a:pt x="136" y="580"/>
                </a:lnTo>
                <a:lnTo>
                  <a:pt x="150" y="588"/>
                </a:lnTo>
                <a:lnTo>
                  <a:pt x="163" y="596"/>
                </a:lnTo>
                <a:lnTo>
                  <a:pt x="178" y="603"/>
                </a:lnTo>
                <a:lnTo>
                  <a:pt x="193" y="611"/>
                </a:lnTo>
                <a:lnTo>
                  <a:pt x="208" y="616"/>
                </a:lnTo>
                <a:lnTo>
                  <a:pt x="223" y="621"/>
                </a:lnTo>
                <a:lnTo>
                  <a:pt x="238" y="626"/>
                </a:lnTo>
                <a:lnTo>
                  <a:pt x="255" y="629"/>
                </a:lnTo>
                <a:lnTo>
                  <a:pt x="270" y="633"/>
                </a:lnTo>
                <a:lnTo>
                  <a:pt x="286" y="634"/>
                </a:lnTo>
                <a:lnTo>
                  <a:pt x="301" y="636"/>
                </a:lnTo>
                <a:lnTo>
                  <a:pt x="318" y="636"/>
                </a:lnTo>
                <a:lnTo>
                  <a:pt x="334" y="636"/>
                </a:lnTo>
                <a:lnTo>
                  <a:pt x="349" y="634"/>
                </a:lnTo>
                <a:lnTo>
                  <a:pt x="366" y="633"/>
                </a:lnTo>
                <a:lnTo>
                  <a:pt x="381" y="629"/>
                </a:lnTo>
                <a:lnTo>
                  <a:pt x="398" y="626"/>
                </a:lnTo>
                <a:lnTo>
                  <a:pt x="413" y="621"/>
                </a:lnTo>
                <a:lnTo>
                  <a:pt x="428" y="616"/>
                </a:lnTo>
                <a:lnTo>
                  <a:pt x="443" y="611"/>
                </a:lnTo>
                <a:lnTo>
                  <a:pt x="458" y="603"/>
                </a:lnTo>
                <a:lnTo>
                  <a:pt x="473" y="596"/>
                </a:lnTo>
                <a:lnTo>
                  <a:pt x="486" y="588"/>
                </a:lnTo>
                <a:lnTo>
                  <a:pt x="499" y="580"/>
                </a:lnTo>
                <a:lnTo>
                  <a:pt x="513" y="570"/>
                </a:lnTo>
                <a:lnTo>
                  <a:pt x="524" y="560"/>
                </a:lnTo>
                <a:lnTo>
                  <a:pt x="538" y="548"/>
                </a:lnTo>
                <a:lnTo>
                  <a:pt x="548" y="538"/>
                </a:lnTo>
                <a:lnTo>
                  <a:pt x="559" y="525"/>
                </a:lnTo>
                <a:lnTo>
                  <a:pt x="569" y="513"/>
                </a:lnTo>
                <a:lnTo>
                  <a:pt x="579" y="500"/>
                </a:lnTo>
                <a:lnTo>
                  <a:pt x="588" y="486"/>
                </a:lnTo>
                <a:lnTo>
                  <a:pt x="596" y="473"/>
                </a:lnTo>
                <a:lnTo>
                  <a:pt x="603" y="458"/>
                </a:lnTo>
                <a:lnTo>
                  <a:pt x="611" y="443"/>
                </a:lnTo>
                <a:lnTo>
                  <a:pt x="616" y="428"/>
                </a:lnTo>
                <a:lnTo>
                  <a:pt x="621" y="413"/>
                </a:lnTo>
                <a:lnTo>
                  <a:pt x="626" y="398"/>
                </a:lnTo>
                <a:lnTo>
                  <a:pt x="629" y="381"/>
                </a:lnTo>
                <a:lnTo>
                  <a:pt x="633" y="366"/>
                </a:lnTo>
                <a:lnTo>
                  <a:pt x="634" y="350"/>
                </a:lnTo>
                <a:lnTo>
                  <a:pt x="636" y="335"/>
                </a:lnTo>
                <a:lnTo>
                  <a:pt x="636" y="318"/>
                </a:lnTo>
              </a:path>
            </a:pathLst>
          </a:custGeom>
          <a:noFill/>
          <a:ln w="36000">
            <a:solidFill>
              <a:srgbClr val="000000"/>
            </a:solidFill>
            <a:round/>
            <a:headEnd/>
            <a:tailEnd/>
          </a:ln>
        </p:spPr>
        <p:txBody>
          <a:bodyPr>
            <a:prstTxWarp prst="textNoShape">
              <a:avLst/>
            </a:prstTxWarp>
          </a:bodyPr>
          <a:lstStyle/>
          <a:p>
            <a:endParaRPr lang="en-US">
              <a:latin typeface="Gill Sans MT" charset="0"/>
              <a:ea typeface="msmincho" charset="0"/>
              <a:cs typeface="msmincho" charset="0"/>
            </a:endParaRPr>
          </a:p>
        </p:txBody>
      </p:sp>
      <p:sp>
        <p:nvSpPr>
          <p:cNvPr id="22540" name="Oval 12"/>
          <p:cNvSpPr>
            <a:spLocks noChangeArrowheads="1"/>
          </p:cNvSpPr>
          <p:nvPr/>
        </p:nvSpPr>
        <p:spPr bwMode="auto">
          <a:xfrm>
            <a:off x="8183563" y="4356100"/>
            <a:ext cx="184150" cy="182563"/>
          </a:xfrm>
          <a:prstGeom prst="ellipse">
            <a:avLst/>
          </a:prstGeom>
          <a:noFill/>
          <a:ln w="36000">
            <a:no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41" name="Freeform 13"/>
          <p:cNvSpPr>
            <a:spLocks noChangeArrowheads="1"/>
          </p:cNvSpPr>
          <p:nvPr/>
        </p:nvSpPr>
        <p:spPr bwMode="auto">
          <a:xfrm>
            <a:off x="8181975" y="4354513"/>
            <a:ext cx="184150" cy="184150"/>
          </a:xfrm>
          <a:custGeom>
            <a:avLst/>
            <a:gdLst>
              <a:gd name="T0" fmla="*/ 2147483647 w 637"/>
              <a:gd name="T1" fmla="*/ 2147483647 h 637"/>
              <a:gd name="T2" fmla="*/ 2147483647 w 637"/>
              <a:gd name="T3" fmla="*/ 2147483647 h 637"/>
              <a:gd name="T4" fmla="*/ 2147483647 w 637"/>
              <a:gd name="T5" fmla="*/ 2147483647 h 637"/>
              <a:gd name="T6" fmla="*/ 2147483647 w 637"/>
              <a:gd name="T7" fmla="*/ 2147483647 h 637"/>
              <a:gd name="T8" fmla="*/ 2147483647 w 637"/>
              <a:gd name="T9" fmla="*/ 2147483647 h 637"/>
              <a:gd name="T10" fmla="*/ 2147483647 w 637"/>
              <a:gd name="T11" fmla="*/ 2147483647 h 637"/>
              <a:gd name="T12" fmla="*/ 2147483647 w 637"/>
              <a:gd name="T13" fmla="*/ 2147483647 h 637"/>
              <a:gd name="T14" fmla="*/ 2147483647 w 637"/>
              <a:gd name="T15" fmla="*/ 2147483647 h 637"/>
              <a:gd name="T16" fmla="*/ 2147483647 w 637"/>
              <a:gd name="T17" fmla="*/ 2147483647 h 637"/>
              <a:gd name="T18" fmla="*/ 2147483647 w 637"/>
              <a:gd name="T19" fmla="*/ 2147483647 h 637"/>
              <a:gd name="T20" fmla="*/ 2147483647 w 637"/>
              <a:gd name="T21" fmla="*/ 0 h 637"/>
              <a:gd name="T22" fmla="*/ 2147483647 w 637"/>
              <a:gd name="T23" fmla="*/ 2147483647 h 637"/>
              <a:gd name="T24" fmla="*/ 2147483647 w 637"/>
              <a:gd name="T25" fmla="*/ 2147483647 h 637"/>
              <a:gd name="T26" fmla="*/ 2147483647 w 637"/>
              <a:gd name="T27" fmla="*/ 2147483647 h 637"/>
              <a:gd name="T28" fmla="*/ 2147483647 w 637"/>
              <a:gd name="T29" fmla="*/ 2147483647 h 637"/>
              <a:gd name="T30" fmla="*/ 2147483647 w 637"/>
              <a:gd name="T31" fmla="*/ 2147483647 h 637"/>
              <a:gd name="T32" fmla="*/ 2147483647 w 637"/>
              <a:gd name="T33" fmla="*/ 2147483647 h 637"/>
              <a:gd name="T34" fmla="*/ 2147483647 w 637"/>
              <a:gd name="T35" fmla="*/ 2147483647 h 637"/>
              <a:gd name="T36" fmla="*/ 2147483647 w 637"/>
              <a:gd name="T37" fmla="*/ 2147483647 h 637"/>
              <a:gd name="T38" fmla="*/ 2147483647 w 637"/>
              <a:gd name="T39" fmla="*/ 2147483647 h 637"/>
              <a:gd name="T40" fmla="*/ 0 w 637"/>
              <a:gd name="T41" fmla="*/ 2147483647 h 637"/>
              <a:gd name="T42" fmla="*/ 0 w 637"/>
              <a:gd name="T43" fmla="*/ 2147483647 h 637"/>
              <a:gd name="T44" fmla="*/ 2147483647 w 637"/>
              <a:gd name="T45" fmla="*/ 2147483647 h 637"/>
              <a:gd name="T46" fmla="*/ 2147483647 w 637"/>
              <a:gd name="T47" fmla="*/ 2147483647 h 637"/>
              <a:gd name="T48" fmla="*/ 2147483647 w 637"/>
              <a:gd name="T49" fmla="*/ 2147483647 h 637"/>
              <a:gd name="T50" fmla="*/ 2147483647 w 637"/>
              <a:gd name="T51" fmla="*/ 2147483647 h 637"/>
              <a:gd name="T52" fmla="*/ 2147483647 w 637"/>
              <a:gd name="T53" fmla="*/ 2147483647 h 637"/>
              <a:gd name="T54" fmla="*/ 2147483647 w 637"/>
              <a:gd name="T55" fmla="*/ 2147483647 h 637"/>
              <a:gd name="T56" fmla="*/ 2147483647 w 637"/>
              <a:gd name="T57" fmla="*/ 2147483647 h 637"/>
              <a:gd name="T58" fmla="*/ 2147483647 w 637"/>
              <a:gd name="T59" fmla="*/ 2147483647 h 637"/>
              <a:gd name="T60" fmla="*/ 2147483647 w 637"/>
              <a:gd name="T61" fmla="*/ 2147483647 h 637"/>
              <a:gd name="T62" fmla="*/ 2147483647 w 637"/>
              <a:gd name="T63" fmla="*/ 2147483647 h 637"/>
              <a:gd name="T64" fmla="*/ 2147483647 w 637"/>
              <a:gd name="T65" fmla="*/ 2147483647 h 637"/>
              <a:gd name="T66" fmla="*/ 2147483647 w 637"/>
              <a:gd name="T67" fmla="*/ 2147483647 h 637"/>
              <a:gd name="T68" fmla="*/ 2147483647 w 637"/>
              <a:gd name="T69" fmla="*/ 2147483647 h 637"/>
              <a:gd name="T70" fmla="*/ 2147483647 w 637"/>
              <a:gd name="T71" fmla="*/ 2147483647 h 637"/>
              <a:gd name="T72" fmla="*/ 2147483647 w 637"/>
              <a:gd name="T73" fmla="*/ 2147483647 h 637"/>
              <a:gd name="T74" fmla="*/ 2147483647 w 637"/>
              <a:gd name="T75" fmla="*/ 2147483647 h 637"/>
              <a:gd name="T76" fmla="*/ 2147483647 w 637"/>
              <a:gd name="T77" fmla="*/ 2147483647 h 637"/>
              <a:gd name="T78" fmla="*/ 2147483647 w 637"/>
              <a:gd name="T79" fmla="*/ 2147483647 h 637"/>
              <a:gd name="T80" fmla="*/ 2147483647 w 637"/>
              <a:gd name="T81" fmla="*/ 2147483647 h 637"/>
              <a:gd name="T82" fmla="*/ 2147483647 w 637"/>
              <a:gd name="T83" fmla="*/ 2147483647 h 6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7"/>
              <a:gd name="T127" fmla="*/ 0 h 637"/>
              <a:gd name="T128" fmla="*/ 637 w 637"/>
              <a:gd name="T129" fmla="*/ 637 h 6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7" h="637">
                <a:moveTo>
                  <a:pt x="636" y="318"/>
                </a:moveTo>
                <a:lnTo>
                  <a:pt x="636" y="301"/>
                </a:lnTo>
                <a:lnTo>
                  <a:pt x="635" y="286"/>
                </a:lnTo>
                <a:lnTo>
                  <a:pt x="633" y="269"/>
                </a:lnTo>
                <a:lnTo>
                  <a:pt x="630" y="254"/>
                </a:lnTo>
                <a:lnTo>
                  <a:pt x="626" y="238"/>
                </a:lnTo>
                <a:lnTo>
                  <a:pt x="621" y="223"/>
                </a:lnTo>
                <a:lnTo>
                  <a:pt x="616" y="208"/>
                </a:lnTo>
                <a:lnTo>
                  <a:pt x="611" y="193"/>
                </a:lnTo>
                <a:lnTo>
                  <a:pt x="603" y="178"/>
                </a:lnTo>
                <a:lnTo>
                  <a:pt x="596" y="163"/>
                </a:lnTo>
                <a:lnTo>
                  <a:pt x="588" y="150"/>
                </a:lnTo>
                <a:lnTo>
                  <a:pt x="580" y="136"/>
                </a:lnTo>
                <a:lnTo>
                  <a:pt x="570" y="123"/>
                </a:lnTo>
                <a:lnTo>
                  <a:pt x="560" y="111"/>
                </a:lnTo>
                <a:lnTo>
                  <a:pt x="548" y="98"/>
                </a:lnTo>
                <a:lnTo>
                  <a:pt x="538" y="88"/>
                </a:lnTo>
                <a:lnTo>
                  <a:pt x="525" y="76"/>
                </a:lnTo>
                <a:lnTo>
                  <a:pt x="513" y="66"/>
                </a:lnTo>
                <a:lnTo>
                  <a:pt x="500" y="56"/>
                </a:lnTo>
                <a:lnTo>
                  <a:pt x="486" y="48"/>
                </a:lnTo>
                <a:lnTo>
                  <a:pt x="473" y="40"/>
                </a:lnTo>
                <a:lnTo>
                  <a:pt x="458" y="33"/>
                </a:lnTo>
                <a:lnTo>
                  <a:pt x="443" y="25"/>
                </a:lnTo>
                <a:lnTo>
                  <a:pt x="428" y="20"/>
                </a:lnTo>
                <a:lnTo>
                  <a:pt x="413" y="15"/>
                </a:lnTo>
                <a:lnTo>
                  <a:pt x="398" y="10"/>
                </a:lnTo>
                <a:lnTo>
                  <a:pt x="382" y="6"/>
                </a:lnTo>
                <a:lnTo>
                  <a:pt x="367" y="3"/>
                </a:lnTo>
                <a:lnTo>
                  <a:pt x="350" y="1"/>
                </a:lnTo>
                <a:lnTo>
                  <a:pt x="335" y="0"/>
                </a:lnTo>
                <a:lnTo>
                  <a:pt x="318" y="0"/>
                </a:lnTo>
                <a:lnTo>
                  <a:pt x="302" y="0"/>
                </a:lnTo>
                <a:lnTo>
                  <a:pt x="287" y="1"/>
                </a:lnTo>
                <a:lnTo>
                  <a:pt x="270" y="3"/>
                </a:lnTo>
                <a:lnTo>
                  <a:pt x="255" y="6"/>
                </a:lnTo>
                <a:lnTo>
                  <a:pt x="238" y="10"/>
                </a:lnTo>
                <a:lnTo>
                  <a:pt x="223" y="15"/>
                </a:lnTo>
                <a:lnTo>
                  <a:pt x="208" y="20"/>
                </a:lnTo>
                <a:lnTo>
                  <a:pt x="193" y="25"/>
                </a:lnTo>
                <a:lnTo>
                  <a:pt x="178" y="33"/>
                </a:lnTo>
                <a:lnTo>
                  <a:pt x="163" y="40"/>
                </a:lnTo>
                <a:lnTo>
                  <a:pt x="150" y="48"/>
                </a:lnTo>
                <a:lnTo>
                  <a:pt x="137" y="56"/>
                </a:lnTo>
                <a:lnTo>
                  <a:pt x="123" y="66"/>
                </a:lnTo>
                <a:lnTo>
                  <a:pt x="112" y="76"/>
                </a:lnTo>
                <a:lnTo>
                  <a:pt x="98" y="88"/>
                </a:lnTo>
                <a:lnTo>
                  <a:pt x="88" y="98"/>
                </a:lnTo>
                <a:lnTo>
                  <a:pt x="77" y="111"/>
                </a:lnTo>
                <a:lnTo>
                  <a:pt x="67" y="123"/>
                </a:lnTo>
                <a:lnTo>
                  <a:pt x="57" y="136"/>
                </a:lnTo>
                <a:lnTo>
                  <a:pt x="48" y="150"/>
                </a:lnTo>
                <a:lnTo>
                  <a:pt x="40" y="163"/>
                </a:lnTo>
                <a:lnTo>
                  <a:pt x="33" y="178"/>
                </a:lnTo>
                <a:lnTo>
                  <a:pt x="25" y="193"/>
                </a:lnTo>
                <a:lnTo>
                  <a:pt x="20" y="208"/>
                </a:lnTo>
                <a:lnTo>
                  <a:pt x="15" y="223"/>
                </a:lnTo>
                <a:lnTo>
                  <a:pt x="10" y="238"/>
                </a:lnTo>
                <a:lnTo>
                  <a:pt x="7" y="254"/>
                </a:lnTo>
                <a:lnTo>
                  <a:pt x="3" y="269"/>
                </a:lnTo>
                <a:lnTo>
                  <a:pt x="2" y="286"/>
                </a:lnTo>
                <a:lnTo>
                  <a:pt x="0" y="301"/>
                </a:lnTo>
                <a:lnTo>
                  <a:pt x="0" y="318"/>
                </a:lnTo>
                <a:lnTo>
                  <a:pt x="0" y="334"/>
                </a:lnTo>
                <a:lnTo>
                  <a:pt x="2" y="349"/>
                </a:lnTo>
                <a:lnTo>
                  <a:pt x="3" y="366"/>
                </a:lnTo>
                <a:lnTo>
                  <a:pt x="7" y="381"/>
                </a:lnTo>
                <a:lnTo>
                  <a:pt x="10" y="398"/>
                </a:lnTo>
                <a:lnTo>
                  <a:pt x="15" y="413"/>
                </a:lnTo>
                <a:lnTo>
                  <a:pt x="20" y="428"/>
                </a:lnTo>
                <a:lnTo>
                  <a:pt x="25" y="443"/>
                </a:lnTo>
                <a:lnTo>
                  <a:pt x="33" y="458"/>
                </a:lnTo>
                <a:lnTo>
                  <a:pt x="40" y="473"/>
                </a:lnTo>
                <a:lnTo>
                  <a:pt x="48" y="486"/>
                </a:lnTo>
                <a:lnTo>
                  <a:pt x="57" y="499"/>
                </a:lnTo>
                <a:lnTo>
                  <a:pt x="67" y="513"/>
                </a:lnTo>
                <a:lnTo>
                  <a:pt x="77" y="524"/>
                </a:lnTo>
                <a:lnTo>
                  <a:pt x="88" y="538"/>
                </a:lnTo>
                <a:lnTo>
                  <a:pt x="98" y="548"/>
                </a:lnTo>
                <a:lnTo>
                  <a:pt x="112" y="559"/>
                </a:lnTo>
                <a:lnTo>
                  <a:pt x="123" y="569"/>
                </a:lnTo>
                <a:lnTo>
                  <a:pt x="137" y="579"/>
                </a:lnTo>
                <a:lnTo>
                  <a:pt x="150" y="587"/>
                </a:lnTo>
                <a:lnTo>
                  <a:pt x="163" y="596"/>
                </a:lnTo>
                <a:lnTo>
                  <a:pt x="178" y="602"/>
                </a:lnTo>
                <a:lnTo>
                  <a:pt x="193" y="611"/>
                </a:lnTo>
                <a:lnTo>
                  <a:pt x="208" y="616"/>
                </a:lnTo>
                <a:lnTo>
                  <a:pt x="223" y="621"/>
                </a:lnTo>
                <a:lnTo>
                  <a:pt x="238" y="626"/>
                </a:lnTo>
                <a:lnTo>
                  <a:pt x="255" y="629"/>
                </a:lnTo>
                <a:lnTo>
                  <a:pt x="270" y="632"/>
                </a:lnTo>
                <a:lnTo>
                  <a:pt x="287" y="634"/>
                </a:lnTo>
                <a:lnTo>
                  <a:pt x="302" y="636"/>
                </a:lnTo>
                <a:lnTo>
                  <a:pt x="318" y="636"/>
                </a:lnTo>
                <a:lnTo>
                  <a:pt x="335" y="636"/>
                </a:lnTo>
                <a:lnTo>
                  <a:pt x="350" y="634"/>
                </a:lnTo>
                <a:lnTo>
                  <a:pt x="367" y="632"/>
                </a:lnTo>
                <a:lnTo>
                  <a:pt x="382" y="629"/>
                </a:lnTo>
                <a:lnTo>
                  <a:pt x="398" y="626"/>
                </a:lnTo>
                <a:lnTo>
                  <a:pt x="413" y="621"/>
                </a:lnTo>
                <a:lnTo>
                  <a:pt x="428" y="616"/>
                </a:lnTo>
                <a:lnTo>
                  <a:pt x="443" y="611"/>
                </a:lnTo>
                <a:lnTo>
                  <a:pt x="458" y="602"/>
                </a:lnTo>
                <a:lnTo>
                  <a:pt x="473" y="596"/>
                </a:lnTo>
                <a:lnTo>
                  <a:pt x="486" y="587"/>
                </a:lnTo>
                <a:lnTo>
                  <a:pt x="500" y="579"/>
                </a:lnTo>
                <a:lnTo>
                  <a:pt x="513" y="569"/>
                </a:lnTo>
                <a:lnTo>
                  <a:pt x="525" y="559"/>
                </a:lnTo>
                <a:lnTo>
                  <a:pt x="538" y="548"/>
                </a:lnTo>
                <a:lnTo>
                  <a:pt x="548" y="538"/>
                </a:lnTo>
                <a:lnTo>
                  <a:pt x="560" y="524"/>
                </a:lnTo>
                <a:lnTo>
                  <a:pt x="570" y="513"/>
                </a:lnTo>
                <a:lnTo>
                  <a:pt x="580" y="499"/>
                </a:lnTo>
                <a:lnTo>
                  <a:pt x="588" y="486"/>
                </a:lnTo>
                <a:lnTo>
                  <a:pt x="596" y="473"/>
                </a:lnTo>
                <a:lnTo>
                  <a:pt x="603" y="458"/>
                </a:lnTo>
                <a:lnTo>
                  <a:pt x="611" y="443"/>
                </a:lnTo>
                <a:lnTo>
                  <a:pt x="616" y="428"/>
                </a:lnTo>
                <a:lnTo>
                  <a:pt x="621" y="413"/>
                </a:lnTo>
                <a:lnTo>
                  <a:pt x="626" y="398"/>
                </a:lnTo>
                <a:lnTo>
                  <a:pt x="630" y="381"/>
                </a:lnTo>
                <a:lnTo>
                  <a:pt x="633" y="366"/>
                </a:lnTo>
                <a:lnTo>
                  <a:pt x="635" y="349"/>
                </a:lnTo>
                <a:lnTo>
                  <a:pt x="636" y="334"/>
                </a:lnTo>
                <a:lnTo>
                  <a:pt x="636" y="318"/>
                </a:lnTo>
              </a:path>
            </a:pathLst>
          </a:custGeom>
          <a:noFill/>
          <a:ln w="36000">
            <a:solidFill>
              <a:schemeClr val="accent1"/>
            </a:solidFill>
            <a:round/>
            <a:headEnd/>
            <a:tailEnd/>
          </a:ln>
        </p:spPr>
        <p:txBody>
          <a:bodyPr>
            <a:prstTxWarp prst="textNoShape">
              <a:avLst/>
            </a:prstTxWarp>
          </a:bodyPr>
          <a:lstStyle/>
          <a:p>
            <a:endParaRPr lang="en-US">
              <a:latin typeface="Gill Sans MT" charset="0"/>
              <a:ea typeface="msmincho" charset="0"/>
              <a:cs typeface="msmincho" charset="0"/>
            </a:endParaRPr>
          </a:p>
        </p:txBody>
      </p:sp>
      <p:sp>
        <p:nvSpPr>
          <p:cNvPr id="22542" name="Oval 14"/>
          <p:cNvSpPr>
            <a:spLocks noChangeArrowheads="1"/>
          </p:cNvSpPr>
          <p:nvPr/>
        </p:nvSpPr>
        <p:spPr bwMode="auto">
          <a:xfrm>
            <a:off x="7494588" y="4356100"/>
            <a:ext cx="184150" cy="182563"/>
          </a:xfrm>
          <a:prstGeom prst="ellipse">
            <a:avLst/>
          </a:prstGeom>
          <a:noFill/>
          <a:ln w="36000">
            <a:no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43" name="Freeform 15"/>
          <p:cNvSpPr>
            <a:spLocks noChangeArrowheads="1"/>
          </p:cNvSpPr>
          <p:nvPr/>
        </p:nvSpPr>
        <p:spPr bwMode="auto">
          <a:xfrm>
            <a:off x="7494588" y="4354513"/>
            <a:ext cx="184150" cy="184150"/>
          </a:xfrm>
          <a:custGeom>
            <a:avLst/>
            <a:gdLst>
              <a:gd name="T0" fmla="*/ 2147483647 w 637"/>
              <a:gd name="T1" fmla="*/ 2147483647 h 637"/>
              <a:gd name="T2" fmla="*/ 2147483647 w 637"/>
              <a:gd name="T3" fmla="*/ 2147483647 h 637"/>
              <a:gd name="T4" fmla="*/ 2147483647 w 637"/>
              <a:gd name="T5" fmla="*/ 2147483647 h 637"/>
              <a:gd name="T6" fmla="*/ 2147483647 w 637"/>
              <a:gd name="T7" fmla="*/ 2147483647 h 637"/>
              <a:gd name="T8" fmla="*/ 2147483647 w 637"/>
              <a:gd name="T9" fmla="*/ 2147483647 h 637"/>
              <a:gd name="T10" fmla="*/ 2147483647 w 637"/>
              <a:gd name="T11" fmla="*/ 2147483647 h 637"/>
              <a:gd name="T12" fmla="*/ 2147483647 w 637"/>
              <a:gd name="T13" fmla="*/ 2147483647 h 637"/>
              <a:gd name="T14" fmla="*/ 2147483647 w 637"/>
              <a:gd name="T15" fmla="*/ 2147483647 h 637"/>
              <a:gd name="T16" fmla="*/ 2147483647 w 637"/>
              <a:gd name="T17" fmla="*/ 2147483647 h 637"/>
              <a:gd name="T18" fmla="*/ 2147483647 w 637"/>
              <a:gd name="T19" fmla="*/ 2147483647 h 637"/>
              <a:gd name="T20" fmla="*/ 2147483647 w 637"/>
              <a:gd name="T21" fmla="*/ 0 h 637"/>
              <a:gd name="T22" fmla="*/ 2147483647 w 637"/>
              <a:gd name="T23" fmla="*/ 2147483647 h 637"/>
              <a:gd name="T24" fmla="*/ 2147483647 w 637"/>
              <a:gd name="T25" fmla="*/ 2147483647 h 637"/>
              <a:gd name="T26" fmla="*/ 2147483647 w 637"/>
              <a:gd name="T27" fmla="*/ 2147483647 h 637"/>
              <a:gd name="T28" fmla="*/ 2147483647 w 637"/>
              <a:gd name="T29" fmla="*/ 2147483647 h 637"/>
              <a:gd name="T30" fmla="*/ 2147483647 w 637"/>
              <a:gd name="T31" fmla="*/ 2147483647 h 637"/>
              <a:gd name="T32" fmla="*/ 2147483647 w 637"/>
              <a:gd name="T33" fmla="*/ 2147483647 h 637"/>
              <a:gd name="T34" fmla="*/ 2147483647 w 637"/>
              <a:gd name="T35" fmla="*/ 2147483647 h 637"/>
              <a:gd name="T36" fmla="*/ 2147483647 w 637"/>
              <a:gd name="T37" fmla="*/ 2147483647 h 637"/>
              <a:gd name="T38" fmla="*/ 2147483647 w 637"/>
              <a:gd name="T39" fmla="*/ 2147483647 h 637"/>
              <a:gd name="T40" fmla="*/ 0 w 637"/>
              <a:gd name="T41" fmla="*/ 2147483647 h 637"/>
              <a:gd name="T42" fmla="*/ 0 w 637"/>
              <a:gd name="T43" fmla="*/ 2147483647 h 637"/>
              <a:gd name="T44" fmla="*/ 2147483647 w 637"/>
              <a:gd name="T45" fmla="*/ 2147483647 h 637"/>
              <a:gd name="T46" fmla="*/ 2147483647 w 637"/>
              <a:gd name="T47" fmla="*/ 2147483647 h 637"/>
              <a:gd name="T48" fmla="*/ 2147483647 w 637"/>
              <a:gd name="T49" fmla="*/ 2147483647 h 637"/>
              <a:gd name="T50" fmla="*/ 2147483647 w 637"/>
              <a:gd name="T51" fmla="*/ 2147483647 h 637"/>
              <a:gd name="T52" fmla="*/ 2147483647 w 637"/>
              <a:gd name="T53" fmla="*/ 2147483647 h 637"/>
              <a:gd name="T54" fmla="*/ 2147483647 w 637"/>
              <a:gd name="T55" fmla="*/ 2147483647 h 637"/>
              <a:gd name="T56" fmla="*/ 2147483647 w 637"/>
              <a:gd name="T57" fmla="*/ 2147483647 h 637"/>
              <a:gd name="T58" fmla="*/ 2147483647 w 637"/>
              <a:gd name="T59" fmla="*/ 2147483647 h 637"/>
              <a:gd name="T60" fmla="*/ 2147483647 w 637"/>
              <a:gd name="T61" fmla="*/ 2147483647 h 637"/>
              <a:gd name="T62" fmla="*/ 2147483647 w 637"/>
              <a:gd name="T63" fmla="*/ 2147483647 h 637"/>
              <a:gd name="T64" fmla="*/ 2147483647 w 637"/>
              <a:gd name="T65" fmla="*/ 2147483647 h 637"/>
              <a:gd name="T66" fmla="*/ 2147483647 w 637"/>
              <a:gd name="T67" fmla="*/ 2147483647 h 637"/>
              <a:gd name="T68" fmla="*/ 2147483647 w 637"/>
              <a:gd name="T69" fmla="*/ 2147483647 h 637"/>
              <a:gd name="T70" fmla="*/ 2147483647 w 637"/>
              <a:gd name="T71" fmla="*/ 2147483647 h 637"/>
              <a:gd name="T72" fmla="*/ 2147483647 w 637"/>
              <a:gd name="T73" fmla="*/ 2147483647 h 637"/>
              <a:gd name="T74" fmla="*/ 2147483647 w 637"/>
              <a:gd name="T75" fmla="*/ 2147483647 h 637"/>
              <a:gd name="T76" fmla="*/ 2147483647 w 637"/>
              <a:gd name="T77" fmla="*/ 2147483647 h 637"/>
              <a:gd name="T78" fmla="*/ 2147483647 w 637"/>
              <a:gd name="T79" fmla="*/ 2147483647 h 637"/>
              <a:gd name="T80" fmla="*/ 2147483647 w 637"/>
              <a:gd name="T81" fmla="*/ 2147483647 h 637"/>
              <a:gd name="T82" fmla="*/ 2147483647 w 637"/>
              <a:gd name="T83" fmla="*/ 2147483647 h 6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7"/>
              <a:gd name="T127" fmla="*/ 0 h 637"/>
              <a:gd name="T128" fmla="*/ 637 w 637"/>
              <a:gd name="T129" fmla="*/ 637 h 6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7" h="637">
                <a:moveTo>
                  <a:pt x="636" y="318"/>
                </a:moveTo>
                <a:lnTo>
                  <a:pt x="636" y="301"/>
                </a:lnTo>
                <a:lnTo>
                  <a:pt x="635" y="286"/>
                </a:lnTo>
                <a:lnTo>
                  <a:pt x="633" y="269"/>
                </a:lnTo>
                <a:lnTo>
                  <a:pt x="630" y="254"/>
                </a:lnTo>
                <a:lnTo>
                  <a:pt x="626" y="238"/>
                </a:lnTo>
                <a:lnTo>
                  <a:pt x="621" y="223"/>
                </a:lnTo>
                <a:lnTo>
                  <a:pt x="616" y="208"/>
                </a:lnTo>
                <a:lnTo>
                  <a:pt x="611" y="193"/>
                </a:lnTo>
                <a:lnTo>
                  <a:pt x="603" y="178"/>
                </a:lnTo>
                <a:lnTo>
                  <a:pt x="596" y="163"/>
                </a:lnTo>
                <a:lnTo>
                  <a:pt x="588" y="150"/>
                </a:lnTo>
                <a:lnTo>
                  <a:pt x="580" y="136"/>
                </a:lnTo>
                <a:lnTo>
                  <a:pt x="570" y="123"/>
                </a:lnTo>
                <a:lnTo>
                  <a:pt x="560" y="111"/>
                </a:lnTo>
                <a:lnTo>
                  <a:pt x="548" y="98"/>
                </a:lnTo>
                <a:lnTo>
                  <a:pt x="538" y="88"/>
                </a:lnTo>
                <a:lnTo>
                  <a:pt x="525" y="76"/>
                </a:lnTo>
                <a:lnTo>
                  <a:pt x="513" y="66"/>
                </a:lnTo>
                <a:lnTo>
                  <a:pt x="500" y="56"/>
                </a:lnTo>
                <a:lnTo>
                  <a:pt x="486" y="48"/>
                </a:lnTo>
                <a:lnTo>
                  <a:pt x="473" y="40"/>
                </a:lnTo>
                <a:lnTo>
                  <a:pt x="458" y="33"/>
                </a:lnTo>
                <a:lnTo>
                  <a:pt x="443" y="25"/>
                </a:lnTo>
                <a:lnTo>
                  <a:pt x="428" y="20"/>
                </a:lnTo>
                <a:lnTo>
                  <a:pt x="413" y="15"/>
                </a:lnTo>
                <a:lnTo>
                  <a:pt x="398" y="10"/>
                </a:lnTo>
                <a:lnTo>
                  <a:pt x="381" y="6"/>
                </a:lnTo>
                <a:lnTo>
                  <a:pt x="366" y="3"/>
                </a:lnTo>
                <a:lnTo>
                  <a:pt x="350" y="1"/>
                </a:lnTo>
                <a:lnTo>
                  <a:pt x="335" y="0"/>
                </a:lnTo>
                <a:lnTo>
                  <a:pt x="318" y="0"/>
                </a:lnTo>
                <a:lnTo>
                  <a:pt x="302" y="0"/>
                </a:lnTo>
                <a:lnTo>
                  <a:pt x="287" y="1"/>
                </a:lnTo>
                <a:lnTo>
                  <a:pt x="270" y="3"/>
                </a:lnTo>
                <a:lnTo>
                  <a:pt x="255" y="6"/>
                </a:lnTo>
                <a:lnTo>
                  <a:pt x="238" y="10"/>
                </a:lnTo>
                <a:lnTo>
                  <a:pt x="223" y="15"/>
                </a:lnTo>
                <a:lnTo>
                  <a:pt x="208" y="20"/>
                </a:lnTo>
                <a:lnTo>
                  <a:pt x="193" y="25"/>
                </a:lnTo>
                <a:lnTo>
                  <a:pt x="178" y="33"/>
                </a:lnTo>
                <a:lnTo>
                  <a:pt x="163" y="40"/>
                </a:lnTo>
                <a:lnTo>
                  <a:pt x="150" y="48"/>
                </a:lnTo>
                <a:lnTo>
                  <a:pt x="137" y="56"/>
                </a:lnTo>
                <a:lnTo>
                  <a:pt x="123" y="66"/>
                </a:lnTo>
                <a:lnTo>
                  <a:pt x="112" y="76"/>
                </a:lnTo>
                <a:lnTo>
                  <a:pt x="98" y="88"/>
                </a:lnTo>
                <a:lnTo>
                  <a:pt x="88" y="98"/>
                </a:lnTo>
                <a:lnTo>
                  <a:pt x="77" y="111"/>
                </a:lnTo>
                <a:lnTo>
                  <a:pt x="67" y="123"/>
                </a:lnTo>
                <a:lnTo>
                  <a:pt x="57" y="136"/>
                </a:lnTo>
                <a:lnTo>
                  <a:pt x="48" y="150"/>
                </a:lnTo>
                <a:lnTo>
                  <a:pt x="40" y="163"/>
                </a:lnTo>
                <a:lnTo>
                  <a:pt x="33" y="178"/>
                </a:lnTo>
                <a:lnTo>
                  <a:pt x="25" y="193"/>
                </a:lnTo>
                <a:lnTo>
                  <a:pt x="20" y="208"/>
                </a:lnTo>
                <a:lnTo>
                  <a:pt x="15" y="223"/>
                </a:lnTo>
                <a:lnTo>
                  <a:pt x="10" y="238"/>
                </a:lnTo>
                <a:lnTo>
                  <a:pt x="7" y="254"/>
                </a:lnTo>
                <a:lnTo>
                  <a:pt x="3" y="269"/>
                </a:lnTo>
                <a:lnTo>
                  <a:pt x="2" y="286"/>
                </a:lnTo>
                <a:lnTo>
                  <a:pt x="0" y="301"/>
                </a:lnTo>
                <a:lnTo>
                  <a:pt x="0" y="318"/>
                </a:lnTo>
                <a:lnTo>
                  <a:pt x="0" y="334"/>
                </a:lnTo>
                <a:lnTo>
                  <a:pt x="2" y="349"/>
                </a:lnTo>
                <a:lnTo>
                  <a:pt x="3" y="366"/>
                </a:lnTo>
                <a:lnTo>
                  <a:pt x="7" y="381"/>
                </a:lnTo>
                <a:lnTo>
                  <a:pt x="10" y="398"/>
                </a:lnTo>
                <a:lnTo>
                  <a:pt x="15" y="413"/>
                </a:lnTo>
                <a:lnTo>
                  <a:pt x="20" y="428"/>
                </a:lnTo>
                <a:lnTo>
                  <a:pt x="25" y="443"/>
                </a:lnTo>
                <a:lnTo>
                  <a:pt x="33" y="458"/>
                </a:lnTo>
                <a:lnTo>
                  <a:pt x="40" y="473"/>
                </a:lnTo>
                <a:lnTo>
                  <a:pt x="48" y="486"/>
                </a:lnTo>
                <a:lnTo>
                  <a:pt x="57" y="499"/>
                </a:lnTo>
                <a:lnTo>
                  <a:pt x="67" y="513"/>
                </a:lnTo>
                <a:lnTo>
                  <a:pt x="77" y="524"/>
                </a:lnTo>
                <a:lnTo>
                  <a:pt x="88" y="538"/>
                </a:lnTo>
                <a:lnTo>
                  <a:pt x="98" y="548"/>
                </a:lnTo>
                <a:lnTo>
                  <a:pt x="112" y="559"/>
                </a:lnTo>
                <a:lnTo>
                  <a:pt x="123" y="569"/>
                </a:lnTo>
                <a:lnTo>
                  <a:pt x="137" y="579"/>
                </a:lnTo>
                <a:lnTo>
                  <a:pt x="150" y="587"/>
                </a:lnTo>
                <a:lnTo>
                  <a:pt x="163" y="596"/>
                </a:lnTo>
                <a:lnTo>
                  <a:pt x="178" y="602"/>
                </a:lnTo>
                <a:lnTo>
                  <a:pt x="193" y="611"/>
                </a:lnTo>
                <a:lnTo>
                  <a:pt x="208" y="616"/>
                </a:lnTo>
                <a:lnTo>
                  <a:pt x="223" y="621"/>
                </a:lnTo>
                <a:lnTo>
                  <a:pt x="238" y="626"/>
                </a:lnTo>
                <a:lnTo>
                  <a:pt x="255" y="629"/>
                </a:lnTo>
                <a:lnTo>
                  <a:pt x="270" y="632"/>
                </a:lnTo>
                <a:lnTo>
                  <a:pt x="287" y="634"/>
                </a:lnTo>
                <a:lnTo>
                  <a:pt x="302" y="636"/>
                </a:lnTo>
                <a:lnTo>
                  <a:pt x="318" y="636"/>
                </a:lnTo>
                <a:lnTo>
                  <a:pt x="335" y="636"/>
                </a:lnTo>
                <a:lnTo>
                  <a:pt x="350" y="634"/>
                </a:lnTo>
                <a:lnTo>
                  <a:pt x="366" y="632"/>
                </a:lnTo>
                <a:lnTo>
                  <a:pt x="381" y="629"/>
                </a:lnTo>
                <a:lnTo>
                  <a:pt x="398" y="626"/>
                </a:lnTo>
                <a:lnTo>
                  <a:pt x="413" y="621"/>
                </a:lnTo>
                <a:lnTo>
                  <a:pt x="428" y="616"/>
                </a:lnTo>
                <a:lnTo>
                  <a:pt x="443" y="611"/>
                </a:lnTo>
                <a:lnTo>
                  <a:pt x="458" y="602"/>
                </a:lnTo>
                <a:lnTo>
                  <a:pt x="473" y="596"/>
                </a:lnTo>
                <a:lnTo>
                  <a:pt x="486" y="587"/>
                </a:lnTo>
                <a:lnTo>
                  <a:pt x="500" y="579"/>
                </a:lnTo>
                <a:lnTo>
                  <a:pt x="513" y="569"/>
                </a:lnTo>
                <a:lnTo>
                  <a:pt x="525" y="559"/>
                </a:lnTo>
                <a:lnTo>
                  <a:pt x="538" y="548"/>
                </a:lnTo>
                <a:lnTo>
                  <a:pt x="548" y="538"/>
                </a:lnTo>
                <a:lnTo>
                  <a:pt x="560" y="524"/>
                </a:lnTo>
                <a:lnTo>
                  <a:pt x="570" y="513"/>
                </a:lnTo>
                <a:lnTo>
                  <a:pt x="580" y="499"/>
                </a:lnTo>
                <a:lnTo>
                  <a:pt x="588" y="486"/>
                </a:lnTo>
                <a:lnTo>
                  <a:pt x="596" y="473"/>
                </a:lnTo>
                <a:lnTo>
                  <a:pt x="603" y="458"/>
                </a:lnTo>
                <a:lnTo>
                  <a:pt x="611" y="443"/>
                </a:lnTo>
                <a:lnTo>
                  <a:pt x="616" y="428"/>
                </a:lnTo>
                <a:lnTo>
                  <a:pt x="621" y="413"/>
                </a:lnTo>
                <a:lnTo>
                  <a:pt x="626" y="398"/>
                </a:lnTo>
                <a:lnTo>
                  <a:pt x="630" y="381"/>
                </a:lnTo>
                <a:lnTo>
                  <a:pt x="633" y="366"/>
                </a:lnTo>
                <a:lnTo>
                  <a:pt x="635" y="349"/>
                </a:lnTo>
                <a:lnTo>
                  <a:pt x="636" y="334"/>
                </a:lnTo>
                <a:lnTo>
                  <a:pt x="636" y="318"/>
                </a:lnTo>
              </a:path>
            </a:pathLst>
          </a:custGeom>
          <a:noFill/>
          <a:ln w="36000">
            <a:solidFill>
              <a:srgbClr val="FF0000"/>
            </a:solidFill>
            <a:round/>
            <a:headEnd/>
            <a:tailEnd/>
          </a:ln>
        </p:spPr>
        <p:txBody>
          <a:bodyPr>
            <a:prstTxWarp prst="textNoShape">
              <a:avLst/>
            </a:prstTxWarp>
          </a:bodyPr>
          <a:lstStyle/>
          <a:p>
            <a:endParaRPr lang="en-US">
              <a:latin typeface="Gill Sans MT" charset="0"/>
              <a:ea typeface="msmincho" charset="0"/>
              <a:cs typeface="msmincho" charset="0"/>
            </a:endParaRPr>
          </a:p>
        </p:txBody>
      </p:sp>
      <p:sp>
        <p:nvSpPr>
          <p:cNvPr id="22544" name="Freeform 16"/>
          <p:cNvSpPr>
            <a:spLocks noChangeArrowheads="1"/>
          </p:cNvSpPr>
          <p:nvPr/>
        </p:nvSpPr>
        <p:spPr bwMode="auto">
          <a:xfrm>
            <a:off x="7586663" y="3941763"/>
            <a:ext cx="1241425" cy="414337"/>
          </a:xfrm>
          <a:custGeom>
            <a:avLst/>
            <a:gdLst>
              <a:gd name="T0" fmla="*/ 0 w 4281"/>
              <a:gd name="T1" fmla="*/ 2147483647 h 1429"/>
              <a:gd name="T2" fmla="*/ 2147483647 w 4281"/>
              <a:gd name="T3" fmla="*/ 0 h 1429"/>
              <a:gd name="T4" fmla="*/ 2147483647 w 4281"/>
              <a:gd name="T5" fmla="*/ 2147483647 h 1429"/>
              <a:gd name="T6" fmla="*/ 0 60000 65536"/>
              <a:gd name="T7" fmla="*/ 0 60000 65536"/>
              <a:gd name="T8" fmla="*/ 0 60000 65536"/>
              <a:gd name="T9" fmla="*/ 0 w 4281"/>
              <a:gd name="T10" fmla="*/ 0 h 1429"/>
              <a:gd name="T11" fmla="*/ 4281 w 4281"/>
              <a:gd name="T12" fmla="*/ 1429 h 1429"/>
            </a:gdLst>
            <a:ahLst/>
            <a:cxnLst>
              <a:cxn ang="T6">
                <a:pos x="T0" y="T1"/>
              </a:cxn>
              <a:cxn ang="T7">
                <a:pos x="T2" y="T3"/>
              </a:cxn>
              <a:cxn ang="T8">
                <a:pos x="T4" y="T5"/>
              </a:cxn>
            </a:cxnLst>
            <a:rect l="T9" t="T10" r="T11" b="T12"/>
            <a:pathLst>
              <a:path w="4281" h="1429">
                <a:moveTo>
                  <a:pt x="0" y="1428"/>
                </a:moveTo>
                <a:lnTo>
                  <a:pt x="2061" y="0"/>
                </a:lnTo>
                <a:lnTo>
                  <a:pt x="4280" y="1112"/>
                </a:lnTo>
              </a:path>
            </a:pathLst>
          </a:custGeom>
          <a:noFill/>
          <a:ln w="36000">
            <a:solidFill>
              <a:srgbClr val="000000"/>
            </a:solidFill>
            <a:round/>
            <a:headEnd/>
            <a:tailEnd/>
          </a:ln>
        </p:spPr>
        <p:txBody>
          <a:bodyPr>
            <a:prstTxWarp prst="textNoShape">
              <a:avLst/>
            </a:prstTxWarp>
          </a:bodyPr>
          <a:lstStyle/>
          <a:p>
            <a:endParaRPr lang="en-US">
              <a:latin typeface="Gill Sans MT" charset="0"/>
              <a:ea typeface="msmincho" charset="0"/>
              <a:cs typeface="msmincho" charset="0"/>
            </a:endParaRPr>
          </a:p>
        </p:txBody>
      </p:sp>
      <p:sp>
        <p:nvSpPr>
          <p:cNvPr id="22545" name="Line 17"/>
          <p:cNvSpPr>
            <a:spLocks noChangeShapeType="1"/>
          </p:cNvSpPr>
          <p:nvPr/>
        </p:nvSpPr>
        <p:spPr bwMode="auto">
          <a:xfrm>
            <a:off x="8183563" y="3941763"/>
            <a:ext cx="92075" cy="414337"/>
          </a:xfrm>
          <a:prstGeom prst="line">
            <a:avLst/>
          </a:prstGeom>
          <a:noFill/>
          <a:ln w="36000">
            <a:solidFill>
              <a:srgbClr val="000000"/>
            </a:solidFill>
            <a:round/>
            <a:headEnd/>
            <a:tailEnd/>
          </a:ln>
        </p:spPr>
        <p:txBody>
          <a:bodyPr>
            <a:prstTxWarp prst="textNoShape">
              <a:avLst/>
            </a:prstTxWarp>
          </a:bodyPr>
          <a:lstStyle/>
          <a:p>
            <a:endParaRPr lang="fr-FR"/>
          </a:p>
        </p:txBody>
      </p:sp>
      <p:sp>
        <p:nvSpPr>
          <p:cNvPr id="22546" name="Freeform 18"/>
          <p:cNvSpPr>
            <a:spLocks noChangeArrowheads="1"/>
          </p:cNvSpPr>
          <p:nvPr/>
        </p:nvSpPr>
        <p:spPr bwMode="auto">
          <a:xfrm>
            <a:off x="7448550" y="4538663"/>
            <a:ext cx="276225" cy="320675"/>
          </a:xfrm>
          <a:custGeom>
            <a:avLst/>
            <a:gdLst>
              <a:gd name="T0" fmla="*/ 2147483647 w 951"/>
              <a:gd name="T1" fmla="*/ 2147483647 h 1112"/>
              <a:gd name="T2" fmla="*/ 2147483647 w 951"/>
              <a:gd name="T3" fmla="*/ 0 h 1112"/>
              <a:gd name="T4" fmla="*/ 0 w 951"/>
              <a:gd name="T5" fmla="*/ 2147483647 h 1112"/>
              <a:gd name="T6" fmla="*/ 0 60000 65536"/>
              <a:gd name="T7" fmla="*/ 0 60000 65536"/>
              <a:gd name="T8" fmla="*/ 0 60000 65536"/>
              <a:gd name="T9" fmla="*/ 0 w 951"/>
              <a:gd name="T10" fmla="*/ 0 h 1112"/>
              <a:gd name="T11" fmla="*/ 951 w 951"/>
              <a:gd name="T12" fmla="*/ 1112 h 1112"/>
            </a:gdLst>
            <a:ahLst/>
            <a:cxnLst>
              <a:cxn ang="T6">
                <a:pos x="T0" y="T1"/>
              </a:cxn>
              <a:cxn ang="T7">
                <a:pos x="T2" y="T3"/>
              </a:cxn>
              <a:cxn ang="T8">
                <a:pos x="T4" y="T5"/>
              </a:cxn>
            </a:cxnLst>
            <a:rect l="T9" t="T10" r="T11" b="T12"/>
            <a:pathLst>
              <a:path w="951" h="1112">
                <a:moveTo>
                  <a:pt x="950" y="1109"/>
                </a:moveTo>
                <a:lnTo>
                  <a:pt x="476" y="0"/>
                </a:lnTo>
                <a:lnTo>
                  <a:pt x="0" y="1111"/>
                </a:lnTo>
              </a:path>
            </a:pathLst>
          </a:custGeom>
          <a:noFill/>
          <a:ln w="36000">
            <a:solidFill>
              <a:srgbClr val="FF0000"/>
            </a:solidFill>
            <a:round/>
            <a:headEnd/>
            <a:tailEnd/>
          </a:ln>
        </p:spPr>
        <p:txBody>
          <a:bodyPr>
            <a:prstTxWarp prst="textNoShape">
              <a:avLst/>
            </a:prstTxWarp>
          </a:bodyPr>
          <a:lstStyle/>
          <a:p>
            <a:endParaRPr lang="en-US">
              <a:latin typeface="Gill Sans MT" charset="0"/>
              <a:ea typeface="msmincho" charset="0"/>
              <a:cs typeface="msmincho" charset="0"/>
            </a:endParaRPr>
          </a:p>
        </p:txBody>
      </p:sp>
      <p:sp>
        <p:nvSpPr>
          <p:cNvPr id="22547" name="Freeform 19"/>
          <p:cNvSpPr>
            <a:spLocks noChangeArrowheads="1"/>
          </p:cNvSpPr>
          <p:nvPr/>
        </p:nvSpPr>
        <p:spPr bwMode="auto">
          <a:xfrm>
            <a:off x="8137525" y="4538663"/>
            <a:ext cx="276225" cy="322262"/>
          </a:xfrm>
          <a:custGeom>
            <a:avLst/>
            <a:gdLst>
              <a:gd name="T0" fmla="*/ 2147483647 w 952"/>
              <a:gd name="T1" fmla="*/ 2147483647 h 1110"/>
              <a:gd name="T2" fmla="*/ 2147483647 w 952"/>
              <a:gd name="T3" fmla="*/ 0 h 1110"/>
              <a:gd name="T4" fmla="*/ 0 w 952"/>
              <a:gd name="T5" fmla="*/ 2147483647 h 1110"/>
              <a:gd name="T6" fmla="*/ 0 60000 65536"/>
              <a:gd name="T7" fmla="*/ 0 60000 65536"/>
              <a:gd name="T8" fmla="*/ 0 60000 65536"/>
              <a:gd name="T9" fmla="*/ 0 w 952"/>
              <a:gd name="T10" fmla="*/ 0 h 1110"/>
              <a:gd name="T11" fmla="*/ 952 w 952"/>
              <a:gd name="T12" fmla="*/ 1110 h 1110"/>
            </a:gdLst>
            <a:ahLst/>
            <a:cxnLst>
              <a:cxn ang="T6">
                <a:pos x="T0" y="T1"/>
              </a:cxn>
              <a:cxn ang="T7">
                <a:pos x="T2" y="T3"/>
              </a:cxn>
              <a:cxn ang="T8">
                <a:pos x="T4" y="T5"/>
              </a:cxn>
            </a:cxnLst>
            <a:rect l="T9" t="T10" r="T11" b="T12"/>
            <a:pathLst>
              <a:path w="952" h="1110">
                <a:moveTo>
                  <a:pt x="951" y="1109"/>
                </a:moveTo>
                <a:lnTo>
                  <a:pt x="474" y="0"/>
                </a:lnTo>
                <a:lnTo>
                  <a:pt x="0" y="1109"/>
                </a:lnTo>
              </a:path>
            </a:pathLst>
          </a:custGeom>
          <a:noFill/>
          <a:ln w="36000">
            <a:solidFill>
              <a:schemeClr val="accent1"/>
            </a:solidFill>
            <a:round/>
            <a:headEnd/>
            <a:tailEnd/>
          </a:ln>
        </p:spPr>
        <p:txBody>
          <a:bodyPr>
            <a:prstTxWarp prst="textNoShape">
              <a:avLst/>
            </a:prstTxWarp>
          </a:bodyPr>
          <a:lstStyle/>
          <a:p>
            <a:endParaRPr lang="en-US">
              <a:latin typeface="Gill Sans MT" charset="0"/>
              <a:ea typeface="msmincho" charset="0"/>
              <a:cs typeface="msmincho" charset="0"/>
            </a:endParaRPr>
          </a:p>
        </p:txBody>
      </p:sp>
      <p:sp>
        <p:nvSpPr>
          <p:cNvPr id="22548" name="AutoShape 26"/>
          <p:cNvSpPr>
            <a:spLocks noChangeArrowheads="1"/>
          </p:cNvSpPr>
          <p:nvPr/>
        </p:nvSpPr>
        <p:spPr bwMode="auto">
          <a:xfrm>
            <a:off x="4805363" y="3921125"/>
            <a:ext cx="768350" cy="869950"/>
          </a:xfrm>
          <a:prstGeom prst="roundRect">
            <a:avLst>
              <a:gd name="adj" fmla="val 16667"/>
            </a:avLst>
          </a:prstGeom>
          <a:noFill/>
          <a:ln w="360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49" name="AutoShape 27"/>
          <p:cNvSpPr>
            <a:spLocks noChangeArrowheads="1"/>
          </p:cNvSpPr>
          <p:nvPr/>
        </p:nvSpPr>
        <p:spPr bwMode="auto">
          <a:xfrm>
            <a:off x="4660900" y="3756025"/>
            <a:ext cx="2201863" cy="1158875"/>
          </a:xfrm>
          <a:prstGeom prst="roundRect">
            <a:avLst>
              <a:gd name="adj" fmla="val 16667"/>
            </a:avLst>
          </a:prstGeom>
          <a:noFill/>
          <a:ln w="36000">
            <a:solidFill>
              <a:srgbClr val="00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0" name="AutoShape 30"/>
          <p:cNvSpPr>
            <a:spLocks noChangeArrowheads="1"/>
          </p:cNvSpPr>
          <p:nvPr/>
        </p:nvSpPr>
        <p:spPr bwMode="auto">
          <a:xfrm>
            <a:off x="5726113" y="3921125"/>
            <a:ext cx="766762" cy="869950"/>
          </a:xfrm>
          <a:prstGeom prst="roundRect">
            <a:avLst>
              <a:gd name="adj" fmla="val 16667"/>
            </a:avLst>
          </a:prstGeom>
          <a:noFill/>
          <a:ln w="36000">
            <a:solidFill>
              <a:srgbClr val="727CA3"/>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1" name="Line 34"/>
          <p:cNvSpPr>
            <a:spLocks noChangeShapeType="1"/>
          </p:cNvSpPr>
          <p:nvPr/>
        </p:nvSpPr>
        <p:spPr bwMode="auto">
          <a:xfrm flipH="1">
            <a:off x="7043738" y="3940175"/>
            <a:ext cx="371475" cy="1103313"/>
          </a:xfrm>
          <a:prstGeom prst="line">
            <a:avLst/>
          </a:prstGeom>
          <a:noFill/>
          <a:ln w="9525">
            <a:solidFill>
              <a:srgbClr val="000000"/>
            </a:solidFill>
            <a:round/>
            <a:headEnd/>
            <a:tailEnd/>
          </a:ln>
        </p:spPr>
        <p:txBody>
          <a:bodyPr>
            <a:prstTxWarp prst="textNoShape">
              <a:avLst/>
            </a:prstTxWarp>
          </a:bodyPr>
          <a:lstStyle/>
          <a:p>
            <a:endParaRPr lang="fr-FR"/>
          </a:p>
        </p:txBody>
      </p:sp>
      <p:sp>
        <p:nvSpPr>
          <p:cNvPr id="22552" name="Freeform 40"/>
          <p:cNvSpPr>
            <a:spLocks/>
          </p:cNvSpPr>
          <p:nvPr/>
        </p:nvSpPr>
        <p:spPr bwMode="auto">
          <a:xfrm>
            <a:off x="5021263" y="4062413"/>
            <a:ext cx="88900" cy="6143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3" name="Freeform 41"/>
          <p:cNvSpPr>
            <a:spLocks/>
          </p:cNvSpPr>
          <p:nvPr/>
        </p:nvSpPr>
        <p:spPr bwMode="auto">
          <a:xfrm>
            <a:off x="5267325" y="4062413"/>
            <a:ext cx="87313" cy="6143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4" name="Freeform 42"/>
          <p:cNvSpPr>
            <a:spLocks/>
          </p:cNvSpPr>
          <p:nvPr/>
        </p:nvSpPr>
        <p:spPr bwMode="auto">
          <a:xfrm>
            <a:off x="5942013" y="4062413"/>
            <a:ext cx="87312" cy="6143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accent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5" name="Freeform 43"/>
          <p:cNvSpPr>
            <a:spLocks/>
          </p:cNvSpPr>
          <p:nvPr/>
        </p:nvSpPr>
        <p:spPr bwMode="auto">
          <a:xfrm>
            <a:off x="6186488" y="4062413"/>
            <a:ext cx="88900" cy="6143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accent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6" name="Freeform 44"/>
          <p:cNvSpPr>
            <a:spLocks/>
          </p:cNvSpPr>
          <p:nvPr/>
        </p:nvSpPr>
        <p:spPr bwMode="auto">
          <a:xfrm>
            <a:off x="6616700" y="4062413"/>
            <a:ext cx="87313" cy="6143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tx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7" name="Freeform 45"/>
          <p:cNvSpPr>
            <a:spLocks/>
          </p:cNvSpPr>
          <p:nvPr/>
        </p:nvSpPr>
        <p:spPr bwMode="auto">
          <a:xfrm>
            <a:off x="7413625" y="4859338"/>
            <a:ext cx="61913" cy="2460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8" name="Freeform 46"/>
          <p:cNvSpPr>
            <a:spLocks/>
          </p:cNvSpPr>
          <p:nvPr/>
        </p:nvSpPr>
        <p:spPr bwMode="auto">
          <a:xfrm>
            <a:off x="7658100" y="4859338"/>
            <a:ext cx="61913" cy="2460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59" name="Freeform 47"/>
          <p:cNvSpPr>
            <a:spLocks/>
          </p:cNvSpPr>
          <p:nvPr/>
        </p:nvSpPr>
        <p:spPr bwMode="auto">
          <a:xfrm>
            <a:off x="8088313" y="4859338"/>
            <a:ext cx="61912" cy="2460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accent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60" name="Freeform 48"/>
          <p:cNvSpPr>
            <a:spLocks/>
          </p:cNvSpPr>
          <p:nvPr/>
        </p:nvSpPr>
        <p:spPr bwMode="auto">
          <a:xfrm>
            <a:off x="8394700" y="4859338"/>
            <a:ext cx="61913" cy="2460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accent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61" name="Freeform 49"/>
          <p:cNvSpPr>
            <a:spLocks/>
          </p:cNvSpPr>
          <p:nvPr/>
        </p:nvSpPr>
        <p:spPr bwMode="auto">
          <a:xfrm>
            <a:off x="8763000" y="4246563"/>
            <a:ext cx="61913" cy="2460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chemeClr val="tx1"/>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2562" name="Rectangle 34"/>
          <p:cNvSpPr>
            <a:spLocks noChangeArrowheads="1"/>
          </p:cNvSpPr>
          <p:nvPr/>
        </p:nvSpPr>
        <p:spPr bwMode="auto">
          <a:xfrm>
            <a:off x="2376488" y="6062663"/>
            <a:ext cx="4391025" cy="368300"/>
          </a:xfrm>
          <a:prstGeom prst="rect">
            <a:avLst/>
          </a:prstGeom>
          <a:noFill/>
          <a:ln w="9525">
            <a:noFill/>
            <a:miter lim="800000"/>
            <a:headEnd/>
            <a:tailEnd/>
          </a:ln>
        </p:spPr>
        <p:txBody>
          <a:bodyPr wrap="none">
            <a:prstTxWarp prst="textNoShape">
              <a:avLst/>
            </a:prstTxWarp>
            <a:spAutoFit/>
          </a:bodyPr>
          <a:lstStyle/>
          <a:p>
            <a:r>
              <a:rPr lang="fr-FR">
                <a:latin typeface="Gill Sans MT" charset="0"/>
              </a:rPr>
              <a:t>http://runtime.bordeaux.inria.fr/bubblesched/</a:t>
            </a:r>
          </a:p>
        </p:txBody>
      </p:sp>
    </p:spTree>
    <p:extLst>
      <p:ext uri="{BB962C8B-B14F-4D97-AF65-F5344CB8AC3E}">
        <p14:creationId xmlns:p14="http://schemas.microsoft.com/office/powerpoint/2010/main" val="101814785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fontAlgn="auto" hangingPunct="1">
              <a:spcAft>
                <a:spcPts val="0"/>
              </a:spcAft>
              <a:defRPr/>
            </a:pPr>
            <a:r>
              <a:rPr lang="fr-FR" sz="3200" dirty="0" smtClean="0">
                <a:ea typeface="+mj-ea"/>
                <a:cs typeface="+mj-cs"/>
              </a:rPr>
              <a:t>Ordonnancement de bulles sur architectures hiérarchiques</a:t>
            </a:r>
            <a:endParaRPr lang="fr-FR" sz="3200" dirty="0">
              <a:ea typeface="+mj-ea"/>
              <a:cs typeface="+mj-cs"/>
            </a:endParaRPr>
          </a:p>
        </p:txBody>
      </p:sp>
      <p:sp>
        <p:nvSpPr>
          <p:cNvPr id="23555" name="Freeform 35"/>
          <p:cNvSpPr>
            <a:spLocks/>
          </p:cNvSpPr>
          <p:nvPr/>
        </p:nvSpPr>
        <p:spPr bwMode="auto">
          <a:xfrm>
            <a:off x="5703888" y="2125663"/>
            <a:ext cx="109537" cy="4492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3556" name="Freeform 35"/>
          <p:cNvSpPr>
            <a:spLocks/>
          </p:cNvSpPr>
          <p:nvPr/>
        </p:nvSpPr>
        <p:spPr bwMode="auto">
          <a:xfrm>
            <a:off x="6032500" y="2278063"/>
            <a:ext cx="109538" cy="4492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3557" name="Freeform 35"/>
          <p:cNvSpPr>
            <a:spLocks/>
          </p:cNvSpPr>
          <p:nvPr/>
        </p:nvSpPr>
        <p:spPr bwMode="auto">
          <a:xfrm>
            <a:off x="5316538" y="2125663"/>
            <a:ext cx="109537" cy="4492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3558" name="Freeform 35"/>
          <p:cNvSpPr>
            <a:spLocks/>
          </p:cNvSpPr>
          <p:nvPr/>
        </p:nvSpPr>
        <p:spPr bwMode="auto">
          <a:xfrm>
            <a:off x="6384925" y="2125663"/>
            <a:ext cx="109538" cy="4492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FF0000"/>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3559" name="Freeform 35"/>
          <p:cNvSpPr>
            <a:spLocks/>
          </p:cNvSpPr>
          <p:nvPr/>
        </p:nvSpPr>
        <p:spPr bwMode="auto">
          <a:xfrm>
            <a:off x="6692900" y="2349500"/>
            <a:ext cx="109538" cy="450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3366FF"/>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3560" name="Freeform 35"/>
          <p:cNvSpPr>
            <a:spLocks/>
          </p:cNvSpPr>
          <p:nvPr/>
        </p:nvSpPr>
        <p:spPr bwMode="auto">
          <a:xfrm>
            <a:off x="6964363" y="2125663"/>
            <a:ext cx="109537" cy="4492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3366FF"/>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3561" name="Freeform 35"/>
          <p:cNvSpPr>
            <a:spLocks/>
          </p:cNvSpPr>
          <p:nvPr/>
        </p:nvSpPr>
        <p:spPr bwMode="auto">
          <a:xfrm>
            <a:off x="7305675" y="2349500"/>
            <a:ext cx="109538" cy="450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3366FF"/>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23562" name="Freeform 35"/>
          <p:cNvSpPr>
            <a:spLocks/>
          </p:cNvSpPr>
          <p:nvPr/>
        </p:nvSpPr>
        <p:spPr bwMode="auto">
          <a:xfrm>
            <a:off x="7699375" y="2125663"/>
            <a:ext cx="109538" cy="449262"/>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38100">
            <a:solidFill>
              <a:srgbClr val="3366FF"/>
            </a:solidFill>
            <a:round/>
            <a:headEnd/>
            <a:tailEnd/>
          </a:ln>
        </p:spPr>
        <p:txBody>
          <a:bodyPr wrap="none" anchor="ctr">
            <a:prstTxWarp prst="textNoShape">
              <a:avLst/>
            </a:prstTxWarp>
          </a:bodyPr>
          <a:lstStyle/>
          <a:p>
            <a:endParaRPr lang="en-US">
              <a:latin typeface="Gill Sans MT" charset="0"/>
              <a:ea typeface="msmincho" charset="0"/>
              <a:cs typeface="msmincho" charset="0"/>
            </a:endParaRPr>
          </a:p>
        </p:txBody>
      </p:sp>
      <p:sp>
        <p:nvSpPr>
          <p:cNvPr id="44" name="Line 39"/>
          <p:cNvSpPr>
            <a:spLocks noChangeShapeType="1"/>
          </p:cNvSpPr>
          <p:nvPr/>
        </p:nvSpPr>
        <p:spPr bwMode="auto">
          <a:xfrm>
            <a:off x="4525963" y="4691063"/>
            <a:ext cx="504825" cy="1587"/>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45" name="Line 39"/>
          <p:cNvSpPr>
            <a:spLocks noChangeShapeType="1"/>
          </p:cNvSpPr>
          <p:nvPr/>
        </p:nvSpPr>
        <p:spPr bwMode="auto">
          <a:xfrm>
            <a:off x="5083175" y="4691063"/>
            <a:ext cx="504825" cy="1587"/>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46" name="Line 39"/>
          <p:cNvSpPr>
            <a:spLocks noChangeShapeType="1"/>
          </p:cNvSpPr>
          <p:nvPr/>
        </p:nvSpPr>
        <p:spPr bwMode="auto">
          <a:xfrm>
            <a:off x="5637213" y="4692650"/>
            <a:ext cx="504825" cy="1588"/>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47" name="Line 39"/>
          <p:cNvSpPr>
            <a:spLocks noChangeShapeType="1"/>
          </p:cNvSpPr>
          <p:nvPr/>
        </p:nvSpPr>
        <p:spPr bwMode="auto">
          <a:xfrm>
            <a:off x="6188075" y="4694238"/>
            <a:ext cx="504825" cy="1587"/>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48" name="Line 39"/>
          <p:cNvSpPr>
            <a:spLocks noChangeShapeType="1"/>
          </p:cNvSpPr>
          <p:nvPr/>
        </p:nvSpPr>
        <p:spPr bwMode="auto">
          <a:xfrm>
            <a:off x="6745288" y="4695825"/>
            <a:ext cx="504825" cy="1588"/>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49" name="Line 39"/>
          <p:cNvSpPr>
            <a:spLocks noChangeShapeType="1"/>
          </p:cNvSpPr>
          <p:nvPr/>
        </p:nvSpPr>
        <p:spPr bwMode="auto">
          <a:xfrm>
            <a:off x="7304088" y="4697413"/>
            <a:ext cx="504825" cy="1587"/>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50" name="Line 39"/>
          <p:cNvSpPr>
            <a:spLocks noChangeShapeType="1"/>
          </p:cNvSpPr>
          <p:nvPr/>
        </p:nvSpPr>
        <p:spPr bwMode="auto">
          <a:xfrm>
            <a:off x="7858125" y="4699000"/>
            <a:ext cx="504825" cy="1588"/>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51" name="Line 39"/>
          <p:cNvSpPr>
            <a:spLocks noChangeShapeType="1"/>
          </p:cNvSpPr>
          <p:nvPr/>
        </p:nvSpPr>
        <p:spPr bwMode="auto">
          <a:xfrm>
            <a:off x="8415338" y="4700588"/>
            <a:ext cx="504825" cy="1587"/>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52" name="Line 39"/>
          <p:cNvSpPr>
            <a:spLocks noChangeShapeType="1"/>
          </p:cNvSpPr>
          <p:nvPr/>
        </p:nvSpPr>
        <p:spPr bwMode="auto">
          <a:xfrm>
            <a:off x="4525963" y="4046538"/>
            <a:ext cx="2166937" cy="0"/>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53" name="Line 39"/>
          <p:cNvSpPr>
            <a:spLocks noChangeShapeType="1"/>
          </p:cNvSpPr>
          <p:nvPr/>
        </p:nvSpPr>
        <p:spPr bwMode="auto">
          <a:xfrm>
            <a:off x="6746875" y="4046538"/>
            <a:ext cx="2166938" cy="0"/>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54" name="Line 39"/>
          <p:cNvSpPr>
            <a:spLocks noChangeShapeType="1"/>
          </p:cNvSpPr>
          <p:nvPr/>
        </p:nvSpPr>
        <p:spPr bwMode="auto">
          <a:xfrm>
            <a:off x="4525963" y="3360738"/>
            <a:ext cx="4387850" cy="0"/>
          </a:xfrm>
          <a:prstGeom prst="line">
            <a:avLst/>
          </a:prstGeom>
          <a:noFill/>
          <a:ln w="28440">
            <a:solidFill>
              <a:srgbClr val="000000"/>
            </a:solidFill>
            <a:miter lim="800000"/>
            <a:headEnd/>
            <a:tailEnd/>
          </a:ln>
          <a:effectLst/>
        </p:spPr>
        <p:txBody>
          <a:bodyPr>
            <a:prstTxWarp prst="textNoShape">
              <a:avLst/>
            </a:prstTxWarp>
          </a:bodyPr>
          <a:lstStyle/>
          <a:p>
            <a:pPr fontAlgn="auto">
              <a:spcBef>
                <a:spcPts val="0"/>
              </a:spcBef>
              <a:spcAft>
                <a:spcPts val="0"/>
              </a:spcAft>
              <a:buFont typeface="Times New Roman" charset="0"/>
              <a:buNone/>
              <a:defRPr/>
            </a:pPr>
            <a:endParaRPr lang="fr-FR">
              <a:ea typeface="+mn-ea"/>
              <a:cs typeface="+mn-cs"/>
            </a:endParaRPr>
          </a:p>
        </p:txBody>
      </p:sp>
      <p:sp>
        <p:nvSpPr>
          <p:cNvPr id="23574" name="Oval 4"/>
          <p:cNvSpPr>
            <a:spLocks noChangeArrowheads="1"/>
          </p:cNvSpPr>
          <p:nvPr/>
        </p:nvSpPr>
        <p:spPr bwMode="auto">
          <a:xfrm>
            <a:off x="5840413" y="1681163"/>
            <a:ext cx="219075" cy="231775"/>
          </a:xfrm>
          <a:prstGeom prst="ellipse">
            <a:avLst/>
          </a:prstGeom>
          <a:solidFill>
            <a:srgbClr val="FFFFFF"/>
          </a:solidFill>
          <a:ln w="15740">
            <a:solidFill>
              <a:srgbClr val="FF0000"/>
            </a:solidFill>
            <a:miter lim="800000"/>
            <a:headEnd/>
            <a:tailEnd/>
          </a:ln>
        </p:spPr>
        <p:txBody>
          <a:bodyPr wrap="none" anchor="ctr">
            <a:prstTxWarp prst="textNoShape">
              <a:avLst/>
            </a:prstTxWarp>
          </a:bodyPr>
          <a:lstStyle/>
          <a:p>
            <a:endParaRPr lang="en-US">
              <a:latin typeface="Gill Sans MT" charset="0"/>
            </a:endParaRPr>
          </a:p>
        </p:txBody>
      </p:sp>
      <p:sp>
        <p:nvSpPr>
          <p:cNvPr id="23575" name="Line 5"/>
          <p:cNvSpPr>
            <a:spLocks noChangeShapeType="1"/>
          </p:cNvSpPr>
          <p:nvPr/>
        </p:nvSpPr>
        <p:spPr bwMode="auto">
          <a:xfrm flipH="1">
            <a:off x="5426075" y="1795463"/>
            <a:ext cx="525463" cy="330200"/>
          </a:xfrm>
          <a:prstGeom prst="line">
            <a:avLst/>
          </a:prstGeom>
          <a:noFill/>
          <a:ln w="15740">
            <a:solidFill>
              <a:srgbClr val="FF0000"/>
            </a:solidFill>
            <a:miter lim="800000"/>
            <a:headEnd/>
            <a:tailEnd/>
          </a:ln>
        </p:spPr>
        <p:txBody>
          <a:bodyPr>
            <a:prstTxWarp prst="textNoShape">
              <a:avLst/>
            </a:prstTxWarp>
          </a:bodyPr>
          <a:lstStyle/>
          <a:p>
            <a:endParaRPr lang="fr-FR"/>
          </a:p>
        </p:txBody>
      </p:sp>
      <p:sp>
        <p:nvSpPr>
          <p:cNvPr id="23576" name="Line 6"/>
          <p:cNvSpPr>
            <a:spLocks noChangeShapeType="1"/>
          </p:cNvSpPr>
          <p:nvPr/>
        </p:nvSpPr>
        <p:spPr bwMode="auto">
          <a:xfrm flipH="1">
            <a:off x="5813425" y="1795463"/>
            <a:ext cx="138113" cy="330200"/>
          </a:xfrm>
          <a:prstGeom prst="line">
            <a:avLst/>
          </a:prstGeom>
          <a:noFill/>
          <a:ln w="15740">
            <a:solidFill>
              <a:srgbClr val="FF0000"/>
            </a:solidFill>
            <a:miter lim="800000"/>
            <a:headEnd/>
            <a:tailEnd/>
          </a:ln>
        </p:spPr>
        <p:txBody>
          <a:bodyPr>
            <a:prstTxWarp prst="textNoShape">
              <a:avLst/>
            </a:prstTxWarp>
          </a:bodyPr>
          <a:lstStyle/>
          <a:p>
            <a:endParaRPr lang="fr-FR"/>
          </a:p>
        </p:txBody>
      </p:sp>
      <p:sp>
        <p:nvSpPr>
          <p:cNvPr id="23577" name="Line 7"/>
          <p:cNvSpPr>
            <a:spLocks noChangeShapeType="1"/>
          </p:cNvSpPr>
          <p:nvPr/>
        </p:nvSpPr>
        <p:spPr bwMode="auto">
          <a:xfrm>
            <a:off x="5951538" y="1795463"/>
            <a:ext cx="188912" cy="482600"/>
          </a:xfrm>
          <a:prstGeom prst="line">
            <a:avLst/>
          </a:prstGeom>
          <a:noFill/>
          <a:ln w="15740">
            <a:solidFill>
              <a:srgbClr val="FF0000"/>
            </a:solidFill>
            <a:miter lim="800000"/>
            <a:headEnd/>
            <a:tailEnd/>
          </a:ln>
        </p:spPr>
        <p:txBody>
          <a:bodyPr>
            <a:prstTxWarp prst="textNoShape">
              <a:avLst/>
            </a:prstTxWarp>
          </a:bodyPr>
          <a:lstStyle/>
          <a:p>
            <a:endParaRPr lang="fr-FR"/>
          </a:p>
        </p:txBody>
      </p:sp>
      <p:sp>
        <p:nvSpPr>
          <p:cNvPr id="23578" name="Line 8"/>
          <p:cNvSpPr>
            <a:spLocks noChangeShapeType="1"/>
          </p:cNvSpPr>
          <p:nvPr/>
        </p:nvSpPr>
        <p:spPr bwMode="auto">
          <a:xfrm>
            <a:off x="5951538" y="1795463"/>
            <a:ext cx="542925" cy="330200"/>
          </a:xfrm>
          <a:prstGeom prst="line">
            <a:avLst/>
          </a:prstGeom>
          <a:noFill/>
          <a:ln w="15740">
            <a:solidFill>
              <a:srgbClr val="FF0000"/>
            </a:solidFill>
            <a:miter lim="800000"/>
            <a:headEnd/>
            <a:tailEnd/>
          </a:ln>
        </p:spPr>
        <p:txBody>
          <a:bodyPr>
            <a:prstTxWarp prst="textNoShape">
              <a:avLst/>
            </a:prstTxWarp>
          </a:bodyPr>
          <a:lstStyle/>
          <a:p>
            <a:endParaRPr lang="fr-FR"/>
          </a:p>
        </p:txBody>
      </p:sp>
      <p:sp>
        <p:nvSpPr>
          <p:cNvPr id="23579" name="Oval 4"/>
          <p:cNvSpPr>
            <a:spLocks noChangeArrowheads="1"/>
          </p:cNvSpPr>
          <p:nvPr/>
        </p:nvSpPr>
        <p:spPr bwMode="auto">
          <a:xfrm>
            <a:off x="7154863" y="1681163"/>
            <a:ext cx="219075" cy="231775"/>
          </a:xfrm>
          <a:prstGeom prst="ellipse">
            <a:avLst/>
          </a:prstGeom>
          <a:solidFill>
            <a:srgbClr val="FFFFFF"/>
          </a:solidFill>
          <a:ln w="15740">
            <a:solidFill>
              <a:srgbClr val="3366FF"/>
            </a:solidFill>
            <a:miter lim="800000"/>
            <a:headEnd/>
            <a:tailEnd/>
          </a:ln>
        </p:spPr>
        <p:txBody>
          <a:bodyPr wrap="none" anchor="ctr">
            <a:prstTxWarp prst="textNoShape">
              <a:avLst/>
            </a:prstTxWarp>
          </a:bodyPr>
          <a:lstStyle/>
          <a:p>
            <a:endParaRPr lang="en-US">
              <a:latin typeface="Gill Sans MT" charset="0"/>
            </a:endParaRPr>
          </a:p>
        </p:txBody>
      </p:sp>
      <p:sp>
        <p:nvSpPr>
          <p:cNvPr id="23580" name="Line 5"/>
          <p:cNvSpPr>
            <a:spLocks noChangeShapeType="1"/>
          </p:cNvSpPr>
          <p:nvPr/>
        </p:nvSpPr>
        <p:spPr bwMode="auto">
          <a:xfrm flipH="1">
            <a:off x="6802438" y="1795463"/>
            <a:ext cx="463550" cy="554037"/>
          </a:xfrm>
          <a:prstGeom prst="line">
            <a:avLst/>
          </a:prstGeom>
          <a:noFill/>
          <a:ln w="15740">
            <a:solidFill>
              <a:srgbClr val="3366FF"/>
            </a:solidFill>
            <a:miter lim="800000"/>
            <a:headEnd/>
            <a:tailEnd/>
          </a:ln>
        </p:spPr>
        <p:txBody>
          <a:bodyPr>
            <a:prstTxWarp prst="textNoShape">
              <a:avLst/>
            </a:prstTxWarp>
          </a:bodyPr>
          <a:lstStyle/>
          <a:p>
            <a:endParaRPr lang="fr-FR"/>
          </a:p>
        </p:txBody>
      </p:sp>
      <p:sp>
        <p:nvSpPr>
          <p:cNvPr id="23581" name="Line 6"/>
          <p:cNvSpPr>
            <a:spLocks noChangeShapeType="1"/>
          </p:cNvSpPr>
          <p:nvPr/>
        </p:nvSpPr>
        <p:spPr bwMode="auto">
          <a:xfrm flipH="1">
            <a:off x="7073900" y="1795463"/>
            <a:ext cx="192088" cy="330200"/>
          </a:xfrm>
          <a:prstGeom prst="line">
            <a:avLst/>
          </a:prstGeom>
          <a:noFill/>
          <a:ln w="15740">
            <a:solidFill>
              <a:srgbClr val="3366FF"/>
            </a:solidFill>
            <a:miter lim="800000"/>
            <a:headEnd/>
            <a:tailEnd/>
          </a:ln>
        </p:spPr>
        <p:txBody>
          <a:bodyPr>
            <a:prstTxWarp prst="textNoShape">
              <a:avLst/>
            </a:prstTxWarp>
          </a:bodyPr>
          <a:lstStyle/>
          <a:p>
            <a:endParaRPr lang="fr-FR"/>
          </a:p>
        </p:txBody>
      </p:sp>
      <p:sp>
        <p:nvSpPr>
          <p:cNvPr id="23582" name="Line 7"/>
          <p:cNvSpPr>
            <a:spLocks noChangeShapeType="1"/>
          </p:cNvSpPr>
          <p:nvPr/>
        </p:nvSpPr>
        <p:spPr bwMode="auto">
          <a:xfrm>
            <a:off x="7265988" y="1795463"/>
            <a:ext cx="149225" cy="554037"/>
          </a:xfrm>
          <a:prstGeom prst="line">
            <a:avLst/>
          </a:prstGeom>
          <a:noFill/>
          <a:ln w="15740">
            <a:solidFill>
              <a:srgbClr val="3366FF"/>
            </a:solidFill>
            <a:miter lim="800000"/>
            <a:headEnd/>
            <a:tailEnd/>
          </a:ln>
        </p:spPr>
        <p:txBody>
          <a:bodyPr>
            <a:prstTxWarp prst="textNoShape">
              <a:avLst/>
            </a:prstTxWarp>
          </a:bodyPr>
          <a:lstStyle/>
          <a:p>
            <a:endParaRPr lang="fr-FR"/>
          </a:p>
        </p:txBody>
      </p:sp>
      <p:sp>
        <p:nvSpPr>
          <p:cNvPr id="23583" name="Line 8"/>
          <p:cNvSpPr>
            <a:spLocks noChangeShapeType="1"/>
          </p:cNvSpPr>
          <p:nvPr/>
        </p:nvSpPr>
        <p:spPr bwMode="auto">
          <a:xfrm>
            <a:off x="7265988" y="1795463"/>
            <a:ext cx="542925" cy="330200"/>
          </a:xfrm>
          <a:prstGeom prst="line">
            <a:avLst/>
          </a:prstGeom>
          <a:noFill/>
          <a:ln w="15740">
            <a:solidFill>
              <a:srgbClr val="3366FF"/>
            </a:solidFill>
            <a:miter lim="800000"/>
            <a:headEnd/>
            <a:tailEnd/>
          </a:ln>
        </p:spPr>
        <p:txBody>
          <a:bodyPr>
            <a:prstTxWarp prst="textNoShape">
              <a:avLst/>
            </a:prstTxWarp>
          </a:bodyPr>
          <a:lstStyle/>
          <a:p>
            <a:endParaRPr lang="fr-FR"/>
          </a:p>
        </p:txBody>
      </p:sp>
      <p:sp>
        <p:nvSpPr>
          <p:cNvPr id="63" name="Espace réservé du contenu 2"/>
          <p:cNvSpPr>
            <a:spLocks noGrp="1"/>
          </p:cNvSpPr>
          <p:nvPr>
            <p:ph sz="quarter" idx="1"/>
          </p:nvPr>
        </p:nvSpPr>
        <p:spPr>
          <a:xfrm>
            <a:off x="457200" y="1219200"/>
            <a:ext cx="3944938" cy="5334000"/>
          </a:xfrm>
        </p:spPr>
        <p:txBody>
          <a:bodyPr>
            <a:normAutofit/>
          </a:bodyPr>
          <a:lstStyle/>
          <a:p>
            <a:pPr marL="274320" indent="-274320" eaLnBrk="1" fontAlgn="auto" hangingPunct="1">
              <a:spcAft>
                <a:spcPts val="0"/>
              </a:spcAft>
              <a:buFont typeface="Wingdings 3"/>
              <a:buChar char=""/>
              <a:defRPr/>
            </a:pPr>
            <a:r>
              <a:rPr lang="en-US" sz="2400" dirty="0" smtClean="0">
                <a:ea typeface="+mn-ea"/>
                <a:cs typeface="+mn-cs"/>
              </a:rPr>
              <a:t>Architecture </a:t>
            </a:r>
            <a:r>
              <a:rPr lang="en-US" sz="2400" dirty="0" err="1" smtClean="0">
                <a:ea typeface="+mn-ea"/>
                <a:cs typeface="+mn-cs"/>
              </a:rPr>
              <a:t>modélisée</a:t>
            </a:r>
            <a:r>
              <a:rPr lang="en-US" sz="2400" dirty="0" smtClean="0">
                <a:ea typeface="+mn-ea"/>
                <a:cs typeface="+mn-cs"/>
              </a:rPr>
              <a:t> </a:t>
            </a:r>
            <a:r>
              <a:rPr lang="en-US" sz="2400" dirty="0" err="1" smtClean="0">
                <a:ea typeface="+mn-ea"/>
                <a:cs typeface="+mn-cs"/>
              </a:rPr>
              <a:t>à</a:t>
            </a:r>
            <a:r>
              <a:rPr lang="en-US" sz="2400" dirty="0" smtClean="0">
                <a:ea typeface="+mn-ea"/>
                <a:cs typeface="+mn-cs"/>
              </a:rPr>
              <a:t> </a:t>
            </a:r>
            <a:r>
              <a:rPr lang="en-US" sz="2400" dirty="0" err="1" smtClean="0">
                <a:ea typeface="+mn-ea"/>
                <a:cs typeface="+mn-cs"/>
              </a:rPr>
              <a:t>l’aide</a:t>
            </a:r>
            <a:r>
              <a:rPr lang="en-US" sz="2400" dirty="0" smtClean="0">
                <a:ea typeface="+mn-ea"/>
                <a:cs typeface="+mn-cs"/>
              </a:rPr>
              <a:t> de </a:t>
            </a:r>
            <a:r>
              <a:rPr lang="en-US" sz="2400" dirty="0" err="1" smtClean="0">
                <a:ea typeface="+mn-ea"/>
                <a:cs typeface="+mn-cs"/>
              </a:rPr>
              <a:t>listes</a:t>
            </a:r>
            <a:r>
              <a:rPr lang="en-US" sz="2400" dirty="0" smtClean="0">
                <a:ea typeface="+mn-ea"/>
                <a:cs typeface="+mn-cs"/>
              </a:rPr>
              <a:t> </a:t>
            </a:r>
            <a:r>
              <a:rPr lang="en-US" sz="2400" dirty="0" err="1" smtClean="0">
                <a:ea typeface="+mn-ea"/>
                <a:cs typeface="+mn-cs"/>
              </a:rPr>
              <a:t>d’ordonnancement</a:t>
            </a:r>
            <a:endParaRPr lang="en-US" sz="2400" dirty="0" smtClean="0">
              <a:ea typeface="+mn-ea"/>
              <a:cs typeface="+mn-cs"/>
            </a:endParaRPr>
          </a:p>
          <a:p>
            <a:pPr marL="274320" indent="-274320" eaLnBrk="1" fontAlgn="auto" hangingPunct="1">
              <a:spcAft>
                <a:spcPts val="0"/>
              </a:spcAft>
              <a:buFont typeface="Wingdings 3"/>
              <a:buChar char=""/>
              <a:defRPr/>
            </a:pPr>
            <a:r>
              <a:rPr lang="en-US" sz="2400" dirty="0" smtClean="0"/>
              <a:t>Structure du </a:t>
            </a:r>
            <a:r>
              <a:rPr lang="en-US" sz="2400" dirty="0" err="1" smtClean="0"/>
              <a:t>parallélisme</a:t>
            </a:r>
            <a:r>
              <a:rPr lang="en-US" sz="2400" dirty="0" smtClean="0"/>
              <a:t> </a:t>
            </a:r>
            <a:r>
              <a:rPr lang="en-US" sz="2400" dirty="0" err="1" smtClean="0"/>
              <a:t>capturée</a:t>
            </a:r>
            <a:r>
              <a:rPr lang="en-US" sz="2400" dirty="0" smtClean="0"/>
              <a:t> </a:t>
            </a:r>
            <a:r>
              <a:rPr lang="en-US" sz="2400" dirty="0" err="1" smtClean="0"/>
              <a:t>dans</a:t>
            </a:r>
            <a:r>
              <a:rPr lang="en-US" sz="2400" dirty="0" smtClean="0"/>
              <a:t> des </a:t>
            </a:r>
            <a:r>
              <a:rPr lang="en-US" sz="2400" dirty="0" err="1" smtClean="0"/>
              <a:t>bulles</a:t>
            </a:r>
            <a:endParaRPr lang="en-US" sz="2400" dirty="0" smtClean="0"/>
          </a:p>
          <a:p>
            <a:pPr marL="274320" indent="-274320" eaLnBrk="1" fontAlgn="auto" hangingPunct="1">
              <a:spcAft>
                <a:spcPts val="0"/>
              </a:spcAft>
              <a:buFont typeface="Wingdings 3"/>
              <a:buChar char=""/>
              <a:defRPr/>
            </a:pPr>
            <a:endParaRPr lang="en-US" sz="2400" dirty="0" smtClean="0">
              <a:ea typeface="+mn-ea"/>
            </a:endParaRPr>
          </a:p>
          <a:p>
            <a:pPr marL="274320" indent="-274320" eaLnBrk="1" fontAlgn="auto" hangingPunct="1">
              <a:spcAft>
                <a:spcPts val="0"/>
              </a:spcAft>
              <a:buFont typeface="Wingdings 3"/>
              <a:buChar char=""/>
              <a:defRPr/>
            </a:pPr>
            <a:r>
              <a:rPr lang="en-US" sz="2400" dirty="0" err="1" smtClean="0"/>
              <a:t>Ordonnancer</a:t>
            </a:r>
            <a:r>
              <a:rPr lang="en-US" sz="2400" dirty="0" smtClean="0"/>
              <a:t> = </a:t>
            </a:r>
            <a:r>
              <a:rPr lang="en-US" sz="2400" dirty="0" err="1" smtClean="0"/>
              <a:t>projeter</a:t>
            </a:r>
            <a:r>
              <a:rPr lang="en-US" sz="2400" dirty="0" smtClean="0"/>
              <a:t> un </a:t>
            </a:r>
            <a:r>
              <a:rPr lang="en-US" sz="2400" dirty="0" err="1" smtClean="0"/>
              <a:t>arbre</a:t>
            </a:r>
            <a:r>
              <a:rPr lang="en-US" sz="2400" dirty="0" smtClean="0"/>
              <a:t> </a:t>
            </a:r>
            <a:r>
              <a:rPr lang="en-US" sz="2400" dirty="0" err="1" smtClean="0"/>
              <a:t>dynamique</a:t>
            </a:r>
            <a:r>
              <a:rPr lang="en-US" sz="2400" dirty="0" smtClean="0"/>
              <a:t> de threads et de </a:t>
            </a:r>
            <a:r>
              <a:rPr lang="en-US" sz="2400" dirty="0" err="1" smtClean="0"/>
              <a:t>bulles</a:t>
            </a:r>
            <a:r>
              <a:rPr lang="en-US" sz="2400" dirty="0" smtClean="0"/>
              <a:t> </a:t>
            </a:r>
            <a:r>
              <a:rPr lang="en-US" sz="2400" dirty="0" err="1" smtClean="0"/>
              <a:t>sur</a:t>
            </a:r>
            <a:r>
              <a:rPr lang="en-US" sz="2400" dirty="0" smtClean="0"/>
              <a:t> un </a:t>
            </a:r>
            <a:r>
              <a:rPr lang="en-US" sz="2400" dirty="0" err="1" smtClean="0"/>
              <a:t>arbre</a:t>
            </a:r>
            <a:r>
              <a:rPr lang="en-US" sz="2400" dirty="0" smtClean="0"/>
              <a:t> de </a:t>
            </a:r>
            <a:r>
              <a:rPr lang="en-US" sz="2400" dirty="0" err="1" smtClean="0"/>
              <a:t>listes</a:t>
            </a:r>
            <a:r>
              <a:rPr lang="en-US" sz="2400" dirty="0" smtClean="0"/>
              <a:t> </a:t>
            </a:r>
            <a:r>
              <a:rPr lang="en-US" sz="2400" dirty="0" err="1" smtClean="0"/>
              <a:t>d’ordonnancement</a:t>
            </a:r>
            <a:r>
              <a:rPr lang="en-US" sz="2400" dirty="0" smtClean="0"/>
              <a:t/>
            </a:r>
            <a:br>
              <a:rPr lang="en-US" sz="2400" dirty="0" smtClean="0"/>
            </a:br>
            <a:endParaRPr lang="en-US" sz="2400" dirty="0" smtClean="0"/>
          </a:p>
          <a:p>
            <a:pPr marL="274320" indent="-274320" eaLnBrk="1" fontAlgn="auto" hangingPunct="1">
              <a:spcAft>
                <a:spcPts val="0"/>
              </a:spcAft>
              <a:buFont typeface="Wingdings 3"/>
              <a:buNone/>
              <a:defRPr/>
            </a:pPr>
            <a:r>
              <a:rPr lang="en-US" sz="2400" dirty="0" smtClean="0">
                <a:ea typeface="+mn-ea"/>
                <a:cs typeface="+mn-cs"/>
              </a:rPr>
              <a:t>	</a:t>
            </a:r>
          </a:p>
        </p:txBody>
      </p:sp>
      <p:sp>
        <p:nvSpPr>
          <p:cNvPr id="23585" name="Oval 4"/>
          <p:cNvSpPr>
            <a:spLocks noChangeArrowheads="1"/>
          </p:cNvSpPr>
          <p:nvPr/>
        </p:nvSpPr>
        <p:spPr bwMode="auto">
          <a:xfrm>
            <a:off x="6473825" y="1219200"/>
            <a:ext cx="219075" cy="231775"/>
          </a:xfrm>
          <a:prstGeom prst="ellipse">
            <a:avLst/>
          </a:prstGeom>
          <a:solidFill>
            <a:srgbClr val="FFFFFF"/>
          </a:solidFill>
          <a:ln w="15740">
            <a:solidFill>
              <a:schemeClr val="tx2"/>
            </a:solidFill>
            <a:miter lim="800000"/>
            <a:headEnd/>
            <a:tailEnd/>
          </a:ln>
        </p:spPr>
        <p:txBody>
          <a:bodyPr wrap="none" anchor="ctr">
            <a:prstTxWarp prst="textNoShape">
              <a:avLst/>
            </a:prstTxWarp>
          </a:bodyPr>
          <a:lstStyle/>
          <a:p>
            <a:endParaRPr lang="en-US">
              <a:solidFill>
                <a:srgbClr val="464653"/>
              </a:solidFill>
              <a:latin typeface="Gill Sans MT" charset="0"/>
            </a:endParaRPr>
          </a:p>
        </p:txBody>
      </p:sp>
      <p:sp>
        <p:nvSpPr>
          <p:cNvPr id="23586" name="Line 8"/>
          <p:cNvSpPr>
            <a:spLocks noChangeShapeType="1"/>
          </p:cNvSpPr>
          <p:nvPr/>
        </p:nvSpPr>
        <p:spPr bwMode="auto">
          <a:xfrm>
            <a:off x="6573838" y="1328738"/>
            <a:ext cx="676275" cy="466725"/>
          </a:xfrm>
          <a:prstGeom prst="line">
            <a:avLst/>
          </a:prstGeom>
          <a:noFill/>
          <a:ln w="15740">
            <a:solidFill>
              <a:schemeClr val="tx2"/>
            </a:solidFill>
            <a:miter lim="800000"/>
            <a:headEnd/>
            <a:tailEnd/>
          </a:ln>
        </p:spPr>
        <p:txBody>
          <a:bodyPr>
            <a:prstTxWarp prst="textNoShape">
              <a:avLst/>
            </a:prstTxWarp>
          </a:bodyPr>
          <a:lstStyle/>
          <a:p>
            <a:endParaRPr lang="fr-FR"/>
          </a:p>
        </p:txBody>
      </p:sp>
      <p:sp>
        <p:nvSpPr>
          <p:cNvPr id="23587" name="Line 8"/>
          <p:cNvSpPr>
            <a:spLocks noChangeShapeType="1"/>
          </p:cNvSpPr>
          <p:nvPr/>
        </p:nvSpPr>
        <p:spPr bwMode="auto">
          <a:xfrm flipH="1">
            <a:off x="5951538" y="1328738"/>
            <a:ext cx="622300" cy="466725"/>
          </a:xfrm>
          <a:prstGeom prst="line">
            <a:avLst/>
          </a:prstGeom>
          <a:noFill/>
          <a:ln w="15740">
            <a:solidFill>
              <a:schemeClr val="tx2"/>
            </a:solidFill>
            <a:miter lim="800000"/>
            <a:headEnd/>
            <a:tailEnd/>
          </a:ln>
        </p:spPr>
        <p:txBody>
          <a:bodyPr>
            <a:prstTxWarp prst="textNoShape">
              <a:avLst/>
            </a:prstTxWarp>
          </a:bodyPr>
          <a:lstStyle/>
          <a:p>
            <a:endParaRPr lang="fr-FR"/>
          </a:p>
        </p:txBody>
      </p:sp>
    </p:spTree>
    <p:extLst>
      <p:ext uri="{BB962C8B-B14F-4D97-AF65-F5344CB8AC3E}">
        <p14:creationId xmlns:p14="http://schemas.microsoft.com/office/powerpoint/2010/main" val="388155426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fontAlgn="auto">
              <a:spcAft>
                <a:spcPts val="0"/>
              </a:spcAft>
              <a:defRPr/>
            </a:pPr>
            <a:r>
              <a:rPr lang="fr-FR" sz="2800" dirty="0" smtClean="0">
                <a:ea typeface="+mj-ea"/>
                <a:cs typeface="+mj-cs"/>
              </a:rPr>
              <a:t>ForestGOMP: un support exécutif OpenMP conçu pour les architectures hiérarchiques</a:t>
            </a:r>
            <a:endParaRPr lang="fr-FR" sz="2800" dirty="0">
              <a:ea typeface="+mj-ea"/>
              <a:cs typeface="+mj-cs"/>
            </a:endParaRPr>
          </a:p>
        </p:txBody>
      </p:sp>
      <p:sp>
        <p:nvSpPr>
          <p:cNvPr id="3" name="Espace réservé du contenu 2"/>
          <p:cNvSpPr>
            <a:spLocks noGrp="1"/>
          </p:cNvSpPr>
          <p:nvPr>
            <p:ph sz="quarter" idx="1"/>
          </p:nvPr>
        </p:nvSpPr>
        <p:spPr>
          <a:xfrm>
            <a:off x="457200" y="1219200"/>
            <a:ext cx="4108450" cy="4937125"/>
          </a:xfrm>
        </p:spPr>
        <p:txBody>
          <a:bodyPr>
            <a:normAutofit/>
          </a:bodyPr>
          <a:lstStyle/>
          <a:p>
            <a:pPr>
              <a:defRPr/>
            </a:pPr>
            <a:r>
              <a:rPr lang="fr-FR" sz="2400" dirty="0" smtClean="0">
                <a:ea typeface="+mn-ea"/>
              </a:rPr>
              <a:t>Extension de GNU OpenMP</a:t>
            </a:r>
          </a:p>
          <a:p>
            <a:pPr>
              <a:defRPr/>
            </a:pPr>
            <a:r>
              <a:rPr lang="fr-FR" sz="2400" dirty="0" smtClean="0">
                <a:ea typeface="+mn-ea"/>
              </a:rPr>
              <a:t>Les sections parallèles génèrent des bulles</a:t>
            </a:r>
          </a:p>
          <a:p>
            <a:pPr>
              <a:defRPr/>
            </a:pPr>
            <a:r>
              <a:rPr lang="fr-FR" sz="2400" dirty="0" smtClean="0">
                <a:ea typeface="+mn-ea"/>
              </a:rPr>
              <a:t>Gestion efficace du parallélisme imbriqué</a:t>
            </a:r>
          </a:p>
          <a:p>
            <a:pPr lvl="1">
              <a:defRPr/>
            </a:pPr>
            <a:r>
              <a:rPr lang="fr-FR" sz="2000" dirty="0" smtClean="0">
                <a:ea typeface="+mn-ea"/>
              </a:rPr>
              <a:t>In </a:t>
            </a:r>
            <a:r>
              <a:rPr lang="fr-FR" sz="2000" dirty="0" err="1" smtClean="0">
                <a:ea typeface="+mn-ea"/>
              </a:rPr>
              <a:t>nested</a:t>
            </a:r>
            <a:r>
              <a:rPr lang="fr-FR" sz="2000" dirty="0" smtClean="0">
                <a:ea typeface="+mn-ea"/>
              </a:rPr>
              <a:t> </a:t>
            </a:r>
            <a:r>
              <a:rPr lang="fr-FR" sz="2000" dirty="0" err="1" smtClean="0">
                <a:ea typeface="+mn-ea"/>
              </a:rPr>
              <a:t>we</a:t>
            </a:r>
            <a:r>
              <a:rPr lang="fr-FR" sz="2000" dirty="0" smtClean="0">
                <a:ea typeface="+mn-ea"/>
              </a:rPr>
              <a:t> trust !</a:t>
            </a:r>
          </a:p>
          <a:p>
            <a:pPr>
              <a:defRPr/>
            </a:pPr>
            <a:r>
              <a:rPr lang="fr-FR" sz="2400" dirty="0" smtClean="0">
                <a:ea typeface="+mn-ea"/>
              </a:rPr>
              <a:t>Synchronisations adaptées à l’architecture</a:t>
            </a:r>
          </a:p>
          <a:p>
            <a:pPr marL="548640" lvl="1" indent="-274320" fontAlgn="auto">
              <a:spcAft>
                <a:spcPts val="0"/>
              </a:spcAft>
              <a:buFont typeface="Wingdings 3"/>
              <a:buChar char=""/>
              <a:defRPr/>
            </a:pPr>
            <a:endParaRPr lang="fr-FR" sz="2000" dirty="0" smtClean="0">
              <a:ea typeface="+mn-ea"/>
            </a:endParaRPr>
          </a:p>
        </p:txBody>
      </p:sp>
      <p:sp>
        <p:nvSpPr>
          <p:cNvPr id="19460" name="Rectangle 3"/>
          <p:cNvSpPr>
            <a:spLocks noChangeArrowheads="1"/>
          </p:cNvSpPr>
          <p:nvPr/>
        </p:nvSpPr>
        <p:spPr bwMode="auto">
          <a:xfrm>
            <a:off x="5394325" y="1246188"/>
            <a:ext cx="3344863" cy="2774950"/>
          </a:xfrm>
          <a:prstGeom prst="rect">
            <a:avLst/>
          </a:prstGeom>
          <a:noFill/>
          <a:ln w="9360">
            <a:solidFill>
              <a:srgbClr val="000000"/>
            </a:solidFill>
            <a:miter lim="800000"/>
            <a:headEnd/>
            <a:tailEnd/>
          </a:ln>
        </p:spPr>
        <p:txBody>
          <a:bodyPr lIns="90000" tIns="45000" rIns="90000" bIns="45000">
            <a:prstTxWarp prst="textNoShape">
              <a:avLst/>
            </a:prstTxWarp>
          </a:bodyPr>
          <a:lstStyle/>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void job()</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  ...</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200">
              <a:solidFill>
                <a:srgbClr val="000000"/>
              </a:solidFill>
              <a:latin typeface="Courier New" charset="0"/>
            </a:endParaRP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FF0000"/>
                </a:solidFill>
                <a:latin typeface="Courier New" charset="0"/>
              </a:rPr>
              <a:t>#pragma omp parallel for </a:t>
            </a:r>
            <a:r>
              <a:rPr lang="en-US" sz="1200">
                <a:solidFill>
                  <a:srgbClr val="000000"/>
                </a:solidFill>
                <a:latin typeface="Courier New" charset="0"/>
              </a:rPr>
              <a:t> </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  for (int i=0; i&lt;MAX; i++)</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	{ </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	  ... </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84D1"/>
                </a:solidFill>
                <a:latin typeface="Courier New" charset="0"/>
              </a:rPr>
              <a:t>#pragma omp parallel for num_threads (2)</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      for (int k=0; k&lt;MAX; k++)</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        ...</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    }</a:t>
            </a:r>
          </a:p>
          <a:p>
            <a:pPr>
              <a:lnSpc>
                <a:spcPct val="80000"/>
              </a:lnSpc>
              <a:spcBef>
                <a:spcPts val="363"/>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200">
                <a:solidFill>
                  <a:srgbClr val="000000"/>
                </a:solidFill>
                <a:latin typeface="Courier New" charset="0"/>
              </a:rPr>
              <a:t>}</a:t>
            </a:r>
          </a:p>
        </p:txBody>
      </p:sp>
      <p:sp>
        <p:nvSpPr>
          <p:cNvPr id="19461" name="Oval 4"/>
          <p:cNvSpPr>
            <a:spLocks noChangeArrowheads="1"/>
          </p:cNvSpPr>
          <p:nvPr/>
        </p:nvSpPr>
        <p:spPr bwMode="auto">
          <a:xfrm>
            <a:off x="7011988" y="4633913"/>
            <a:ext cx="219075" cy="231775"/>
          </a:xfrm>
          <a:prstGeom prst="ellipse">
            <a:avLst/>
          </a:prstGeom>
          <a:solidFill>
            <a:srgbClr val="FFFFFF"/>
          </a:solidFill>
          <a:ln w="28440">
            <a:solidFill>
              <a:srgbClr val="DC2300"/>
            </a:solidFill>
            <a:miter lim="800000"/>
            <a:headEnd/>
            <a:tailEnd/>
          </a:ln>
        </p:spPr>
        <p:txBody>
          <a:bodyPr wrap="none" anchor="ctr">
            <a:prstTxWarp prst="textNoShape">
              <a:avLst/>
            </a:prstTxWarp>
          </a:bodyPr>
          <a:lstStyle/>
          <a:p>
            <a:endParaRPr lang="fr-FR">
              <a:latin typeface="Gill Sans MT" charset="0"/>
            </a:endParaRPr>
          </a:p>
        </p:txBody>
      </p:sp>
      <p:sp>
        <p:nvSpPr>
          <p:cNvPr id="19462" name="Line 5"/>
          <p:cNvSpPr>
            <a:spLocks noChangeShapeType="1"/>
          </p:cNvSpPr>
          <p:nvPr/>
        </p:nvSpPr>
        <p:spPr bwMode="auto">
          <a:xfrm flipH="1">
            <a:off x="5997575" y="4748213"/>
            <a:ext cx="1120775" cy="579437"/>
          </a:xfrm>
          <a:prstGeom prst="line">
            <a:avLst/>
          </a:prstGeom>
          <a:noFill/>
          <a:ln w="28440">
            <a:solidFill>
              <a:srgbClr val="DC2300"/>
            </a:solidFill>
            <a:miter lim="800000"/>
            <a:headEnd/>
            <a:tailEnd/>
          </a:ln>
        </p:spPr>
        <p:txBody>
          <a:bodyPr>
            <a:prstTxWarp prst="textNoShape">
              <a:avLst/>
            </a:prstTxWarp>
          </a:bodyPr>
          <a:lstStyle/>
          <a:p>
            <a:endParaRPr lang="fr-FR"/>
          </a:p>
        </p:txBody>
      </p:sp>
      <p:sp>
        <p:nvSpPr>
          <p:cNvPr id="19463" name="Line 6"/>
          <p:cNvSpPr>
            <a:spLocks noChangeShapeType="1"/>
          </p:cNvSpPr>
          <p:nvPr/>
        </p:nvSpPr>
        <p:spPr bwMode="auto">
          <a:xfrm flipH="1">
            <a:off x="6759575" y="4748213"/>
            <a:ext cx="357188" cy="579437"/>
          </a:xfrm>
          <a:prstGeom prst="line">
            <a:avLst/>
          </a:prstGeom>
          <a:noFill/>
          <a:ln w="28440">
            <a:solidFill>
              <a:srgbClr val="DC2300"/>
            </a:solidFill>
            <a:miter lim="800000"/>
            <a:headEnd/>
            <a:tailEnd/>
          </a:ln>
        </p:spPr>
        <p:txBody>
          <a:bodyPr>
            <a:prstTxWarp prst="textNoShape">
              <a:avLst/>
            </a:prstTxWarp>
          </a:bodyPr>
          <a:lstStyle/>
          <a:p>
            <a:endParaRPr lang="fr-FR"/>
          </a:p>
        </p:txBody>
      </p:sp>
      <p:sp>
        <p:nvSpPr>
          <p:cNvPr id="19464" name="Line 7"/>
          <p:cNvSpPr>
            <a:spLocks noChangeShapeType="1"/>
          </p:cNvSpPr>
          <p:nvPr/>
        </p:nvSpPr>
        <p:spPr bwMode="auto">
          <a:xfrm>
            <a:off x="7116763" y="4748213"/>
            <a:ext cx="382587" cy="579437"/>
          </a:xfrm>
          <a:prstGeom prst="line">
            <a:avLst/>
          </a:prstGeom>
          <a:noFill/>
          <a:ln w="28440">
            <a:solidFill>
              <a:srgbClr val="DC2300"/>
            </a:solidFill>
            <a:miter lim="800000"/>
            <a:headEnd/>
            <a:tailEnd/>
          </a:ln>
        </p:spPr>
        <p:txBody>
          <a:bodyPr>
            <a:prstTxWarp prst="textNoShape">
              <a:avLst/>
            </a:prstTxWarp>
          </a:bodyPr>
          <a:lstStyle/>
          <a:p>
            <a:endParaRPr lang="fr-FR"/>
          </a:p>
        </p:txBody>
      </p:sp>
      <p:sp>
        <p:nvSpPr>
          <p:cNvPr id="19465" name="Line 8"/>
          <p:cNvSpPr>
            <a:spLocks noChangeShapeType="1"/>
          </p:cNvSpPr>
          <p:nvPr/>
        </p:nvSpPr>
        <p:spPr bwMode="auto">
          <a:xfrm>
            <a:off x="7116763" y="4748213"/>
            <a:ext cx="1063625" cy="579437"/>
          </a:xfrm>
          <a:prstGeom prst="line">
            <a:avLst/>
          </a:prstGeom>
          <a:noFill/>
          <a:ln w="28440">
            <a:solidFill>
              <a:srgbClr val="DC2300"/>
            </a:solidFill>
            <a:miter lim="800000"/>
            <a:headEnd/>
            <a:tailEnd/>
          </a:ln>
        </p:spPr>
        <p:txBody>
          <a:bodyPr>
            <a:prstTxWarp prst="textNoShape">
              <a:avLst/>
            </a:prstTxWarp>
          </a:bodyPr>
          <a:lstStyle/>
          <a:p>
            <a:endParaRPr lang="fr-FR"/>
          </a:p>
        </p:txBody>
      </p:sp>
      <p:sp>
        <p:nvSpPr>
          <p:cNvPr id="19466" name="Oval 9"/>
          <p:cNvSpPr>
            <a:spLocks noChangeArrowheads="1"/>
          </p:cNvSpPr>
          <p:nvPr/>
        </p:nvSpPr>
        <p:spPr bwMode="auto">
          <a:xfrm>
            <a:off x="5889625" y="5211763"/>
            <a:ext cx="217488" cy="231775"/>
          </a:xfrm>
          <a:prstGeom prst="ellipse">
            <a:avLst/>
          </a:prstGeom>
          <a:solidFill>
            <a:srgbClr val="FFFFFF"/>
          </a:solidFill>
          <a:ln w="28440">
            <a:solidFill>
              <a:srgbClr val="99CCFF"/>
            </a:solidFill>
            <a:miter lim="800000"/>
            <a:headEnd/>
            <a:tailEnd/>
          </a:ln>
        </p:spPr>
        <p:txBody>
          <a:bodyPr wrap="none" anchor="ctr">
            <a:prstTxWarp prst="textNoShape">
              <a:avLst/>
            </a:prstTxWarp>
          </a:bodyPr>
          <a:lstStyle/>
          <a:p>
            <a:endParaRPr lang="fr-FR">
              <a:latin typeface="Gill Sans MT" charset="0"/>
            </a:endParaRPr>
          </a:p>
        </p:txBody>
      </p:sp>
      <p:sp>
        <p:nvSpPr>
          <p:cNvPr id="19467" name="AutoShape 10"/>
          <p:cNvSpPr>
            <a:spLocks noChangeArrowheads="1"/>
          </p:cNvSpPr>
          <p:nvPr/>
        </p:nvSpPr>
        <p:spPr bwMode="auto">
          <a:xfrm>
            <a:off x="5997575" y="5675313"/>
            <a:ext cx="219075"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68" name="Line 11"/>
          <p:cNvSpPr>
            <a:spLocks noChangeShapeType="1"/>
          </p:cNvSpPr>
          <p:nvPr/>
        </p:nvSpPr>
        <p:spPr bwMode="auto">
          <a:xfrm flipH="1">
            <a:off x="5886450" y="5327650"/>
            <a:ext cx="112713"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69" name="Line 12"/>
          <p:cNvSpPr>
            <a:spLocks noChangeShapeType="1"/>
          </p:cNvSpPr>
          <p:nvPr/>
        </p:nvSpPr>
        <p:spPr bwMode="auto">
          <a:xfrm>
            <a:off x="5997575" y="5327650"/>
            <a:ext cx="217488"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70" name="AutoShape 13"/>
          <p:cNvSpPr>
            <a:spLocks noChangeArrowheads="1"/>
          </p:cNvSpPr>
          <p:nvPr/>
        </p:nvSpPr>
        <p:spPr bwMode="auto">
          <a:xfrm>
            <a:off x="5670550" y="5675313"/>
            <a:ext cx="219075"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71" name="Oval 14"/>
          <p:cNvSpPr>
            <a:spLocks noChangeArrowheads="1"/>
          </p:cNvSpPr>
          <p:nvPr/>
        </p:nvSpPr>
        <p:spPr bwMode="auto">
          <a:xfrm>
            <a:off x="6653213" y="5211763"/>
            <a:ext cx="217487" cy="231775"/>
          </a:xfrm>
          <a:prstGeom prst="ellipse">
            <a:avLst/>
          </a:prstGeom>
          <a:solidFill>
            <a:srgbClr val="FFFFFF"/>
          </a:solidFill>
          <a:ln w="28440">
            <a:solidFill>
              <a:srgbClr val="99CCFF"/>
            </a:solidFill>
            <a:miter lim="800000"/>
            <a:headEnd/>
            <a:tailEnd/>
          </a:ln>
        </p:spPr>
        <p:txBody>
          <a:bodyPr wrap="none" anchor="ctr">
            <a:prstTxWarp prst="textNoShape">
              <a:avLst/>
            </a:prstTxWarp>
          </a:bodyPr>
          <a:lstStyle/>
          <a:p>
            <a:endParaRPr lang="fr-FR">
              <a:latin typeface="Gill Sans MT" charset="0"/>
            </a:endParaRPr>
          </a:p>
        </p:txBody>
      </p:sp>
      <p:sp>
        <p:nvSpPr>
          <p:cNvPr id="19472" name="AutoShape 15"/>
          <p:cNvSpPr>
            <a:spLocks noChangeArrowheads="1"/>
          </p:cNvSpPr>
          <p:nvPr/>
        </p:nvSpPr>
        <p:spPr bwMode="auto">
          <a:xfrm>
            <a:off x="6761163" y="5675313"/>
            <a:ext cx="217487"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73" name="Line 16"/>
          <p:cNvSpPr>
            <a:spLocks noChangeShapeType="1"/>
          </p:cNvSpPr>
          <p:nvPr/>
        </p:nvSpPr>
        <p:spPr bwMode="auto">
          <a:xfrm flipH="1">
            <a:off x="6650038" y="5327650"/>
            <a:ext cx="112712"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74" name="Line 17"/>
          <p:cNvSpPr>
            <a:spLocks noChangeShapeType="1"/>
          </p:cNvSpPr>
          <p:nvPr/>
        </p:nvSpPr>
        <p:spPr bwMode="auto">
          <a:xfrm>
            <a:off x="6761163" y="5327650"/>
            <a:ext cx="217487"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75" name="AutoShape 18"/>
          <p:cNvSpPr>
            <a:spLocks noChangeArrowheads="1"/>
          </p:cNvSpPr>
          <p:nvPr/>
        </p:nvSpPr>
        <p:spPr bwMode="auto">
          <a:xfrm>
            <a:off x="6434138" y="5675313"/>
            <a:ext cx="217487"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76" name="Oval 19"/>
          <p:cNvSpPr>
            <a:spLocks noChangeArrowheads="1"/>
          </p:cNvSpPr>
          <p:nvPr/>
        </p:nvSpPr>
        <p:spPr bwMode="auto">
          <a:xfrm>
            <a:off x="7388225" y="5211763"/>
            <a:ext cx="217488" cy="231775"/>
          </a:xfrm>
          <a:prstGeom prst="ellipse">
            <a:avLst/>
          </a:prstGeom>
          <a:solidFill>
            <a:srgbClr val="FFFFFF"/>
          </a:solidFill>
          <a:ln w="28440">
            <a:solidFill>
              <a:srgbClr val="99CCFF"/>
            </a:solidFill>
            <a:miter lim="800000"/>
            <a:headEnd/>
            <a:tailEnd/>
          </a:ln>
        </p:spPr>
        <p:txBody>
          <a:bodyPr wrap="none" anchor="ctr">
            <a:prstTxWarp prst="textNoShape">
              <a:avLst/>
            </a:prstTxWarp>
          </a:bodyPr>
          <a:lstStyle/>
          <a:p>
            <a:endParaRPr lang="fr-FR">
              <a:latin typeface="Gill Sans MT" charset="0"/>
            </a:endParaRPr>
          </a:p>
        </p:txBody>
      </p:sp>
      <p:sp>
        <p:nvSpPr>
          <p:cNvPr id="19477" name="AutoShape 20"/>
          <p:cNvSpPr>
            <a:spLocks noChangeArrowheads="1"/>
          </p:cNvSpPr>
          <p:nvPr/>
        </p:nvSpPr>
        <p:spPr bwMode="auto">
          <a:xfrm>
            <a:off x="7497763" y="5675313"/>
            <a:ext cx="193675"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78" name="Line 21"/>
          <p:cNvSpPr>
            <a:spLocks noChangeShapeType="1"/>
          </p:cNvSpPr>
          <p:nvPr/>
        </p:nvSpPr>
        <p:spPr bwMode="auto">
          <a:xfrm flipH="1">
            <a:off x="7386638" y="5327650"/>
            <a:ext cx="112712"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79" name="Line 22"/>
          <p:cNvSpPr>
            <a:spLocks noChangeShapeType="1"/>
          </p:cNvSpPr>
          <p:nvPr/>
        </p:nvSpPr>
        <p:spPr bwMode="auto">
          <a:xfrm>
            <a:off x="7497763" y="5327650"/>
            <a:ext cx="193675"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80" name="AutoShape 23"/>
          <p:cNvSpPr>
            <a:spLocks noChangeArrowheads="1"/>
          </p:cNvSpPr>
          <p:nvPr/>
        </p:nvSpPr>
        <p:spPr bwMode="auto">
          <a:xfrm>
            <a:off x="7197725" y="5675313"/>
            <a:ext cx="190500"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81" name="Oval 24"/>
          <p:cNvSpPr>
            <a:spLocks noChangeArrowheads="1"/>
          </p:cNvSpPr>
          <p:nvPr/>
        </p:nvSpPr>
        <p:spPr bwMode="auto">
          <a:xfrm>
            <a:off x="8070850" y="5211763"/>
            <a:ext cx="217488" cy="231775"/>
          </a:xfrm>
          <a:prstGeom prst="ellipse">
            <a:avLst/>
          </a:prstGeom>
          <a:solidFill>
            <a:srgbClr val="FFFFFF"/>
          </a:solidFill>
          <a:ln w="28440">
            <a:solidFill>
              <a:srgbClr val="99CCFF"/>
            </a:solidFill>
            <a:miter lim="800000"/>
            <a:headEnd/>
            <a:tailEnd/>
          </a:ln>
        </p:spPr>
        <p:txBody>
          <a:bodyPr wrap="none" anchor="ctr">
            <a:prstTxWarp prst="textNoShape">
              <a:avLst/>
            </a:prstTxWarp>
          </a:bodyPr>
          <a:lstStyle/>
          <a:p>
            <a:endParaRPr lang="fr-FR">
              <a:latin typeface="Gill Sans MT" charset="0"/>
            </a:endParaRPr>
          </a:p>
        </p:txBody>
      </p:sp>
      <p:sp>
        <p:nvSpPr>
          <p:cNvPr id="19482" name="AutoShape 25"/>
          <p:cNvSpPr>
            <a:spLocks noChangeArrowheads="1"/>
          </p:cNvSpPr>
          <p:nvPr/>
        </p:nvSpPr>
        <p:spPr bwMode="auto">
          <a:xfrm>
            <a:off x="8180388" y="5675313"/>
            <a:ext cx="190500"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83" name="Line 26"/>
          <p:cNvSpPr>
            <a:spLocks noChangeShapeType="1"/>
          </p:cNvSpPr>
          <p:nvPr/>
        </p:nvSpPr>
        <p:spPr bwMode="auto">
          <a:xfrm flipH="1">
            <a:off x="8069263" y="5327650"/>
            <a:ext cx="112712"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84" name="Line 27"/>
          <p:cNvSpPr>
            <a:spLocks noChangeShapeType="1"/>
          </p:cNvSpPr>
          <p:nvPr/>
        </p:nvSpPr>
        <p:spPr bwMode="auto">
          <a:xfrm>
            <a:off x="8180388" y="5327650"/>
            <a:ext cx="190500" cy="347663"/>
          </a:xfrm>
          <a:prstGeom prst="line">
            <a:avLst/>
          </a:prstGeom>
          <a:noFill/>
          <a:ln w="28440">
            <a:solidFill>
              <a:srgbClr val="99CCFF"/>
            </a:solidFill>
            <a:miter lim="800000"/>
            <a:headEnd/>
            <a:tailEnd/>
          </a:ln>
        </p:spPr>
        <p:txBody>
          <a:bodyPr>
            <a:prstTxWarp prst="textNoShape">
              <a:avLst/>
            </a:prstTxWarp>
          </a:bodyPr>
          <a:lstStyle/>
          <a:p>
            <a:endParaRPr lang="fr-FR"/>
          </a:p>
        </p:txBody>
      </p:sp>
      <p:sp>
        <p:nvSpPr>
          <p:cNvPr id="19485" name="AutoShape 28"/>
          <p:cNvSpPr>
            <a:spLocks noChangeArrowheads="1"/>
          </p:cNvSpPr>
          <p:nvPr/>
        </p:nvSpPr>
        <p:spPr bwMode="auto">
          <a:xfrm>
            <a:off x="7880350" y="5675313"/>
            <a:ext cx="190500" cy="577850"/>
          </a:xfrm>
          <a:custGeom>
            <a:avLst/>
            <a:gdLst>
              <a:gd name="T0" fmla="*/ 2147483647 w 96"/>
              <a:gd name="T1" fmla="*/ 0 h 672"/>
              <a:gd name="T2" fmla="*/ 0 w 96"/>
              <a:gd name="T3" fmla="*/ 2147483647 h 672"/>
              <a:gd name="T4" fmla="*/ 2147483647 w 96"/>
              <a:gd name="T5" fmla="*/ 2147483647 h 672"/>
              <a:gd name="T6" fmla="*/ 0 w 96"/>
              <a:gd name="T7" fmla="*/ 2147483647 h 672"/>
              <a:gd name="T8" fmla="*/ 0 60000 65536"/>
              <a:gd name="T9" fmla="*/ 0 60000 65536"/>
              <a:gd name="T10" fmla="*/ 0 60000 65536"/>
              <a:gd name="T11" fmla="*/ 0 60000 65536"/>
              <a:gd name="T12" fmla="*/ 0 w 96"/>
              <a:gd name="T13" fmla="*/ 0 h 672"/>
              <a:gd name="T14" fmla="*/ 96 w 96"/>
              <a:gd name="T15" fmla="*/ 672 h 672"/>
            </a:gdLst>
            <a:ahLst/>
            <a:cxnLst>
              <a:cxn ang="T8">
                <a:pos x="T0" y="T1"/>
              </a:cxn>
              <a:cxn ang="T9">
                <a:pos x="T2" y="T3"/>
              </a:cxn>
              <a:cxn ang="T10">
                <a:pos x="T4" y="T5"/>
              </a:cxn>
              <a:cxn ang="T11">
                <a:pos x="T6" y="T7"/>
              </a:cxn>
            </a:cxnLst>
            <a:rect l="T12" t="T13" r="T14" b="T15"/>
            <a:pathLst>
              <a:path w="96" h="672">
                <a:moveTo>
                  <a:pt x="96" y="0"/>
                </a:moveTo>
                <a:cubicBezTo>
                  <a:pt x="48" y="64"/>
                  <a:pt x="0" y="128"/>
                  <a:pt x="0" y="192"/>
                </a:cubicBezTo>
                <a:cubicBezTo>
                  <a:pt x="0" y="256"/>
                  <a:pt x="96" y="304"/>
                  <a:pt x="96" y="384"/>
                </a:cubicBezTo>
                <a:cubicBezTo>
                  <a:pt x="96" y="464"/>
                  <a:pt x="16" y="624"/>
                  <a:pt x="0" y="672"/>
                </a:cubicBezTo>
              </a:path>
            </a:pathLst>
          </a:custGeom>
          <a:noFill/>
          <a:ln w="57240">
            <a:solidFill>
              <a:srgbClr val="808080"/>
            </a:solidFill>
            <a:round/>
            <a:headEnd/>
            <a:tailEnd/>
          </a:ln>
        </p:spPr>
        <p:txBody>
          <a:bodyPr wrap="none" anchor="ctr">
            <a:prstTxWarp prst="textNoShape">
              <a:avLst/>
            </a:prstTxWarp>
          </a:bodyPr>
          <a:lstStyle/>
          <a:p>
            <a:endParaRPr lang="fr-FR">
              <a:latin typeface="Gill Sans MT" charset="0"/>
            </a:endParaRPr>
          </a:p>
        </p:txBody>
      </p:sp>
      <p:sp>
        <p:nvSpPr>
          <p:cNvPr id="19486" name="Line 29"/>
          <p:cNvSpPr>
            <a:spLocks noChangeShapeType="1"/>
          </p:cNvSpPr>
          <p:nvPr/>
        </p:nvSpPr>
        <p:spPr bwMode="auto">
          <a:xfrm>
            <a:off x="7110413" y="3841750"/>
            <a:ext cx="1587" cy="539750"/>
          </a:xfrm>
          <a:prstGeom prst="line">
            <a:avLst/>
          </a:prstGeom>
          <a:noFill/>
          <a:ln w="9525">
            <a:solidFill>
              <a:srgbClr val="000000"/>
            </a:solidFill>
            <a:round/>
            <a:headEnd/>
            <a:tailEnd type="triangle" w="med" len="med"/>
          </a:ln>
        </p:spPr>
        <p:txBody>
          <a:bodyPr>
            <a:prstTxWarp prst="textNoShape">
              <a:avLst/>
            </a:prstTxWarp>
          </a:bodyPr>
          <a:lstStyle/>
          <a:p>
            <a:endParaRPr lang="fr-FR"/>
          </a:p>
        </p:txBody>
      </p:sp>
    </p:spTree>
    <p:extLst>
      <p:ext uri="{BB962C8B-B14F-4D97-AF65-F5344CB8AC3E}">
        <p14:creationId xmlns:p14="http://schemas.microsoft.com/office/powerpoint/2010/main" val="5381776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Conclusion Archi</a:t>
            </a:r>
            <a:endParaRPr lang="fr-FR" dirty="0"/>
          </a:p>
        </p:txBody>
      </p:sp>
      <p:sp>
        <p:nvSpPr>
          <p:cNvPr id="5" name="Espace réservé du contenu 4"/>
          <p:cNvSpPr>
            <a:spLocks noGrp="1"/>
          </p:cNvSpPr>
          <p:nvPr>
            <p:ph idx="1"/>
          </p:nvPr>
        </p:nvSpPr>
        <p:spPr/>
        <p:txBody>
          <a:bodyPr>
            <a:normAutofit fontScale="92500" lnSpcReduction="10000"/>
          </a:bodyPr>
          <a:lstStyle/>
          <a:p>
            <a:r>
              <a:rPr lang="fr-FR" dirty="0" smtClean="0"/>
              <a:t>ILP : </a:t>
            </a:r>
          </a:p>
          <a:p>
            <a:pPr lvl="1"/>
            <a:r>
              <a:rPr lang="fr-FR" dirty="0" smtClean="0"/>
              <a:t>trop complexe, énergivore</a:t>
            </a:r>
          </a:p>
          <a:p>
            <a:pPr lvl="2"/>
            <a:r>
              <a:rPr lang="fr-FR" dirty="0" smtClean="0"/>
              <a:t>EPIC (</a:t>
            </a:r>
            <a:r>
              <a:rPr lang="fr-FR" dirty="0" err="1" smtClean="0"/>
              <a:t>itanium</a:t>
            </a:r>
            <a:r>
              <a:rPr lang="fr-FR" dirty="0" smtClean="0"/>
              <a:t>) : impasse, les compilateurs ne sont pas assez puissant.</a:t>
            </a:r>
          </a:p>
          <a:p>
            <a:pPr lvl="1"/>
            <a:r>
              <a:rPr lang="fr-FR" dirty="0" smtClean="0"/>
              <a:t>Retour en arrière avec le </a:t>
            </a:r>
            <a:r>
              <a:rPr lang="fr-FR" dirty="0" err="1" smtClean="0"/>
              <a:t>multicore</a:t>
            </a:r>
            <a:endParaRPr lang="fr-FR" dirty="0" smtClean="0"/>
          </a:p>
          <a:p>
            <a:r>
              <a:rPr lang="fr-FR" dirty="0" err="1" smtClean="0"/>
              <a:t>Multicore</a:t>
            </a:r>
            <a:endParaRPr lang="fr-FR" dirty="0" smtClean="0"/>
          </a:p>
          <a:p>
            <a:pPr lvl="1"/>
            <a:r>
              <a:rPr lang="fr-FR" dirty="0" smtClean="0"/>
              <a:t>Inévitable</a:t>
            </a:r>
          </a:p>
          <a:p>
            <a:pPr lvl="1"/>
            <a:r>
              <a:rPr lang="fr-FR" dirty="0" smtClean="0"/>
              <a:t>Pénalisé par la cohérence de cache séquentiel</a:t>
            </a:r>
          </a:p>
          <a:p>
            <a:r>
              <a:rPr lang="fr-FR" dirty="0" smtClean="0"/>
              <a:t>Quel avenir pour l’approche mémoire commune ?</a:t>
            </a:r>
          </a:p>
          <a:p>
            <a:pPr marL="457200" lvl="1" indent="0">
              <a:buNone/>
            </a:pPr>
            <a:endParaRPr lang="fr-FR" dirty="0"/>
          </a:p>
        </p:txBody>
      </p:sp>
    </p:spTree>
    <p:extLst>
      <p:ext uri="{BB962C8B-B14F-4D97-AF65-F5344CB8AC3E}">
        <p14:creationId xmlns:p14="http://schemas.microsoft.com/office/powerpoint/2010/main" val="1188838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err="1" smtClean="0"/>
              <a:t>dudley</a:t>
            </a:r>
            <a:endParaRPr lang="fr-FR" dirty="0"/>
          </a:p>
        </p:txBody>
      </p:sp>
      <p:sp>
        <p:nvSpPr>
          <p:cNvPr id="3" name="Espace réservé du texte vertical 2"/>
          <p:cNvSpPr>
            <a:spLocks noGrp="1"/>
          </p:cNvSpPr>
          <p:nvPr>
            <p:ph type="body" orient="vert"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93700" y="0"/>
            <a:ext cx="6083300" cy="6375400"/>
          </a:xfrm>
          <a:prstGeom prst="rect">
            <a:avLst/>
          </a:prstGeom>
        </p:spPr>
      </p:pic>
    </p:spTree>
    <p:extLst>
      <p:ext uri="{BB962C8B-B14F-4D97-AF65-F5344CB8AC3E}">
        <p14:creationId xmlns:p14="http://schemas.microsoft.com/office/powerpoint/2010/main" val="32972355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dirty="0" err="1" smtClean="0"/>
              <a:t>cocatrix</a:t>
            </a:r>
            <a:endParaRPr lang="fr-FR" dirty="0"/>
          </a:p>
        </p:txBody>
      </p:sp>
      <p:sp>
        <p:nvSpPr>
          <p:cNvPr id="3" name="Espace réservé du texte vertical 2"/>
          <p:cNvSpPr>
            <a:spLocks noGrp="1"/>
          </p:cNvSpPr>
          <p:nvPr>
            <p:ph type="body" orient="vert"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037" y="340200"/>
            <a:ext cx="6904244" cy="6126163"/>
          </a:xfrm>
          <a:prstGeom prst="rect">
            <a:avLst/>
          </a:prstGeom>
        </p:spPr>
      </p:pic>
    </p:spTree>
    <p:extLst>
      <p:ext uri="{BB962C8B-B14F-4D97-AF65-F5344CB8AC3E}">
        <p14:creationId xmlns:p14="http://schemas.microsoft.com/office/powerpoint/2010/main" val="51860629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fridulva</a:t>
            </a:r>
            <a:endParaRPr lang="fr-FR" dirty="0"/>
          </a:p>
        </p:txBody>
      </p:sp>
      <p:pic>
        <p:nvPicPr>
          <p:cNvPr id="3" name="Image 2"/>
          <p:cNvPicPr>
            <a:picLocks noChangeAspect="1"/>
          </p:cNvPicPr>
          <p:nvPr/>
        </p:nvPicPr>
        <p:blipFill>
          <a:blip r:embed="rId2"/>
          <a:stretch>
            <a:fillRect/>
          </a:stretch>
        </p:blipFill>
        <p:spPr>
          <a:xfrm>
            <a:off x="0" y="1417638"/>
            <a:ext cx="9144000" cy="1425324"/>
          </a:xfrm>
          <a:prstGeom prst="rect">
            <a:avLst/>
          </a:prstGeom>
        </p:spPr>
      </p:pic>
      <p:sp>
        <p:nvSpPr>
          <p:cNvPr id="4" name="Titre 1"/>
          <p:cNvSpPr txBox="1">
            <a:spLocks/>
          </p:cNvSpPr>
          <p:nvPr/>
        </p:nvSpPr>
        <p:spPr>
          <a:xfrm>
            <a:off x="609600" y="333013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dirty="0" err="1" smtClean="0"/>
              <a:t>hagrid</a:t>
            </a:r>
            <a:endParaRPr lang="fr-FR" dirty="0"/>
          </a:p>
        </p:txBody>
      </p:sp>
      <p:pic>
        <p:nvPicPr>
          <p:cNvPr id="5" name="Image 4"/>
          <p:cNvPicPr>
            <a:picLocks noChangeAspect="1"/>
          </p:cNvPicPr>
          <p:nvPr/>
        </p:nvPicPr>
        <p:blipFill>
          <a:blip r:embed="rId3"/>
          <a:stretch>
            <a:fillRect/>
          </a:stretch>
        </p:blipFill>
        <p:spPr>
          <a:xfrm>
            <a:off x="0" y="4473136"/>
            <a:ext cx="9144000" cy="1612307"/>
          </a:xfrm>
          <a:prstGeom prst="rect">
            <a:avLst/>
          </a:prstGeom>
        </p:spPr>
      </p:pic>
    </p:spTree>
    <p:extLst>
      <p:ext uri="{BB962C8B-B14F-4D97-AF65-F5344CB8AC3E}">
        <p14:creationId xmlns:p14="http://schemas.microsoft.com/office/powerpoint/2010/main" val="178277099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28272" y="274638"/>
            <a:ext cx="2057400" cy="5851525"/>
          </a:xfrm>
        </p:spPr>
        <p:txBody>
          <a:bodyPr/>
          <a:lstStyle/>
          <a:p>
            <a:r>
              <a:rPr lang="fr-FR" dirty="0" smtClean="0"/>
              <a:t>Bertha</a:t>
            </a:r>
            <a:endParaRPr lang="fr-FR" dirty="0"/>
          </a:p>
        </p:txBody>
      </p:sp>
      <p:pic>
        <p:nvPicPr>
          <p:cNvPr id="4" name="Image 3" descr="::::::private:tmp:bertha.pdf"/>
          <p:cNvPicPr/>
          <p:nvPr/>
        </p:nvPicPr>
        <p:blipFill>
          <a:blip r:embed="rId2"/>
          <a:srcRect/>
          <a:stretch>
            <a:fillRect/>
          </a:stretch>
        </p:blipFill>
        <p:spPr bwMode="auto">
          <a:xfrm>
            <a:off x="113380" y="1021399"/>
            <a:ext cx="7790497" cy="5104764"/>
          </a:xfrm>
          <a:prstGeom prst="rect">
            <a:avLst/>
          </a:prstGeom>
          <a:noFill/>
          <a:ln w="9525">
            <a:noFill/>
            <a:miter lim="800000"/>
            <a:headEnd/>
            <a:tailEnd/>
          </a:ln>
        </p:spPr>
      </p:pic>
    </p:spTree>
    <p:extLst>
      <p:ext uri="{BB962C8B-B14F-4D97-AF65-F5344CB8AC3E}">
        <p14:creationId xmlns:p14="http://schemas.microsoft.com/office/powerpoint/2010/main" val="1176758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rcRect/>
          <a:stretch>
            <a:fillRect/>
          </a:stretch>
        </p:blipFill>
        <p:spPr bwMode="auto">
          <a:xfrm>
            <a:off x="3975635" y="2312653"/>
            <a:ext cx="4711165" cy="3517841"/>
          </a:xfrm>
          <a:prstGeom prst="rect">
            <a:avLst/>
          </a:prstGeom>
          <a:noFill/>
          <a:ln w="9525">
            <a:noFill/>
            <a:miter lim="800000"/>
            <a:headEnd/>
            <a:tailEnd/>
          </a:ln>
        </p:spPr>
      </p:pic>
      <p:sp>
        <p:nvSpPr>
          <p:cNvPr id="2" name="Titre 1"/>
          <p:cNvSpPr>
            <a:spLocks noGrp="1"/>
          </p:cNvSpPr>
          <p:nvPr>
            <p:ph type="title"/>
          </p:nvPr>
        </p:nvSpPr>
        <p:spPr>
          <a:xfrm>
            <a:off x="457200" y="274638"/>
            <a:ext cx="8229600" cy="1143000"/>
          </a:xfrm>
        </p:spPr>
        <p:txBody>
          <a:bodyPr>
            <a:normAutofit fontScale="90000"/>
          </a:bodyPr>
          <a:lstStyle/>
          <a:p>
            <a:r>
              <a:rPr lang="fr-FR" dirty="0" smtClean="0"/>
              <a:t>Machines </a:t>
            </a:r>
            <a:r>
              <a:rPr lang="fr-FR" dirty="0"/>
              <a:t>multiprocesseurs </a:t>
            </a:r>
            <a:r>
              <a:rPr lang="fr-FR" dirty="0" smtClean="0"/>
              <a:t/>
            </a:r>
            <a:br>
              <a:rPr lang="fr-FR" dirty="0" smtClean="0"/>
            </a:br>
            <a:r>
              <a:rPr lang="fr-FR" dirty="0" smtClean="0"/>
              <a:t>à </a:t>
            </a:r>
            <a:r>
              <a:rPr lang="fr-FR" dirty="0"/>
              <a:t>mémoire </a:t>
            </a:r>
            <a:r>
              <a:rPr lang="fr-FR" dirty="0" smtClean="0"/>
              <a:t>partagée</a:t>
            </a:r>
            <a:endParaRPr lang="fr-FR" dirty="0"/>
          </a:p>
        </p:txBody>
      </p:sp>
      <p:sp>
        <p:nvSpPr>
          <p:cNvPr id="3" name="Espace réservé du contenu 2"/>
          <p:cNvSpPr>
            <a:spLocks noGrp="1"/>
          </p:cNvSpPr>
          <p:nvPr>
            <p:ph idx="1"/>
          </p:nvPr>
        </p:nvSpPr>
        <p:spPr/>
        <p:txBody>
          <a:bodyPr/>
          <a:lstStyle/>
          <a:p>
            <a:r>
              <a:rPr lang="fr-FR" dirty="0" smtClean="0"/>
              <a:t>SMP</a:t>
            </a:r>
          </a:p>
          <a:p>
            <a:pPr lvl="1"/>
            <a:r>
              <a:rPr lang="fr-FR" dirty="0" smtClean="0"/>
              <a:t>Mémoire centralisée</a:t>
            </a:r>
          </a:p>
          <a:p>
            <a:r>
              <a:rPr lang="fr-FR" dirty="0" smtClean="0"/>
              <a:t>NUMA</a:t>
            </a:r>
          </a:p>
          <a:p>
            <a:pPr lvl="1"/>
            <a:r>
              <a:rPr lang="fr-FR" dirty="0" smtClean="0"/>
              <a:t>Mémoire répartie</a:t>
            </a:r>
            <a:endParaRPr lang="fr-FR" dirty="0"/>
          </a:p>
        </p:txBody>
      </p:sp>
    </p:spTree>
    <p:extLst>
      <p:ext uri="{BB962C8B-B14F-4D97-AF65-F5344CB8AC3E}">
        <p14:creationId xmlns:p14="http://schemas.microsoft.com/office/powerpoint/2010/main" val="66205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4069311" y="1431294"/>
            <a:ext cx="4424350" cy="4808508"/>
          </a:xfrm>
          <a:prstGeom prst="rect">
            <a:avLst/>
          </a:prstGeom>
          <a:noFill/>
          <a:ln w="9525">
            <a:noFill/>
            <a:miter lim="800000"/>
            <a:headEnd/>
            <a:tailEnd/>
          </a:ln>
        </p:spPr>
      </p:pic>
      <p:sp>
        <p:nvSpPr>
          <p:cNvPr id="2" name="Titre 1"/>
          <p:cNvSpPr>
            <a:spLocks noGrp="1"/>
          </p:cNvSpPr>
          <p:nvPr>
            <p:ph type="title"/>
          </p:nvPr>
        </p:nvSpPr>
        <p:spPr/>
        <p:txBody>
          <a:bodyPr>
            <a:normAutofit/>
          </a:bodyPr>
          <a:lstStyle/>
          <a:p>
            <a:r>
              <a:rPr lang="fr-FR" dirty="0" smtClean="0"/>
              <a:t>SMP</a:t>
            </a:r>
            <a:endParaRPr lang="fr-FR" dirty="0"/>
          </a:p>
        </p:txBody>
      </p:sp>
      <p:sp>
        <p:nvSpPr>
          <p:cNvPr id="3" name="Espace réservé du contenu 2"/>
          <p:cNvSpPr>
            <a:spLocks noGrp="1"/>
          </p:cNvSpPr>
          <p:nvPr>
            <p:ph idx="1"/>
          </p:nvPr>
        </p:nvSpPr>
        <p:spPr>
          <a:xfrm>
            <a:off x="457200" y="1600200"/>
            <a:ext cx="4335847" cy="4525963"/>
          </a:xfrm>
        </p:spPr>
        <p:txBody>
          <a:bodyPr numCol="1">
            <a:normAutofit fontScale="92500" lnSpcReduction="20000"/>
          </a:bodyPr>
          <a:lstStyle/>
          <a:p>
            <a:r>
              <a:rPr lang="fr-FR" dirty="0" smtClean="0"/>
              <a:t>Organisation classique:</a:t>
            </a:r>
          </a:p>
          <a:p>
            <a:pPr lvl="1"/>
            <a:r>
              <a:rPr lang="fr-FR" dirty="0" smtClean="0"/>
              <a:t>Mémoire</a:t>
            </a:r>
          </a:p>
          <a:p>
            <a:pPr lvl="1"/>
            <a:r>
              <a:rPr lang="fr-FR" dirty="0" smtClean="0"/>
              <a:t>Bus</a:t>
            </a:r>
            <a:endParaRPr lang="fr-FR" dirty="0"/>
          </a:p>
          <a:p>
            <a:pPr lvl="1"/>
            <a:r>
              <a:rPr lang="fr-FR" dirty="0" smtClean="0"/>
              <a:t>Cache</a:t>
            </a:r>
          </a:p>
          <a:p>
            <a:pPr lvl="1"/>
            <a:r>
              <a:rPr lang="fr-FR" dirty="0" smtClean="0"/>
              <a:t>Cœur </a:t>
            </a:r>
          </a:p>
          <a:p>
            <a:r>
              <a:rPr lang="fr-FR" dirty="0" smtClean="0"/>
              <a:t>Le bus synchronise les différents cœurs.</a:t>
            </a:r>
          </a:p>
          <a:p>
            <a:pPr lvl="1"/>
            <a:r>
              <a:rPr lang="fr-FR" dirty="0" smtClean="0"/>
              <a:t>Bus unique pas plus d’une dizaine de cœurs</a:t>
            </a:r>
          </a:p>
          <a:p>
            <a:pPr lvl="1"/>
            <a:r>
              <a:rPr lang="fr-FR" dirty="0" smtClean="0"/>
              <a:t>Bus en étoile (avec des filtres)</a:t>
            </a:r>
          </a:p>
        </p:txBody>
      </p:sp>
    </p:spTree>
    <p:extLst>
      <p:ext uri="{BB962C8B-B14F-4D97-AF65-F5344CB8AC3E}">
        <p14:creationId xmlns:p14="http://schemas.microsoft.com/office/powerpoint/2010/main" val="232299618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1612</TotalTime>
  <Words>2659</Words>
  <Application>Microsoft Macintosh PowerPoint</Application>
  <PresentationFormat>Présentation à l'écran (4:3)</PresentationFormat>
  <Paragraphs>1015</Paragraphs>
  <Slides>79</Slides>
  <Notes>4</Notes>
  <HiddenSlides>0</HiddenSlides>
  <MMClips>0</MMClips>
  <ScaleCrop>false</ScaleCrop>
  <HeadingPairs>
    <vt:vector size="4" baseType="variant">
      <vt:variant>
        <vt:lpstr>Thème</vt:lpstr>
      </vt:variant>
      <vt:variant>
        <vt:i4>1</vt:i4>
      </vt:variant>
      <vt:variant>
        <vt:lpstr>Titres des diapositives</vt:lpstr>
      </vt:variant>
      <vt:variant>
        <vt:i4>79</vt:i4>
      </vt:variant>
    </vt:vector>
  </HeadingPairs>
  <TitlesOfParts>
    <vt:vector size="80" baseType="lpstr">
      <vt:lpstr>Thème Office</vt:lpstr>
      <vt:lpstr>Thread Level Parallelism</vt:lpstr>
      <vt:lpstr>Multithreading</vt:lpstr>
      <vt:lpstr>Multithreading Coarse Grained MT</vt:lpstr>
      <vt:lpstr>Multithreading Fine Grained MT</vt:lpstr>
      <vt:lpstr>Multithreading Simultaneous MT</vt:lpstr>
      <vt:lpstr>Multithreading CMT – FMT - SMP</vt:lpstr>
      <vt:lpstr>Machines multiprocesseurs  à mémoire partagée</vt:lpstr>
      <vt:lpstr>Machines multiprocesseurs  à mémoire partagée</vt:lpstr>
      <vt:lpstr>SMP</vt:lpstr>
      <vt:lpstr>SMP </vt:lpstr>
      <vt:lpstr>SMP synchronisation de la mémoire</vt:lpstr>
      <vt:lpstr>SMP synchronisation de la mémoire</vt:lpstr>
      <vt:lpstr>SMP synchronisation de la mémoire</vt:lpstr>
      <vt:lpstr>SMP synchronisation de la mémoire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Protocole  Modified Shared Invalid (MSI)</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Implémentation de la  cohérence séquentielle</vt:lpstr>
      <vt:lpstr>Optimisation MSI</vt:lpstr>
      <vt:lpstr>Optimisation MSI</vt:lpstr>
      <vt:lpstr>Protocole MESI Modified Exclusive Shared Invalid</vt:lpstr>
      <vt:lpstr>Instruction atomique</vt:lpstr>
      <vt:lpstr>Le problème du faux partage False sharing</vt:lpstr>
      <vt:lpstr>Influence du false sharing  sur une barrière</vt:lpstr>
      <vt:lpstr>SMP</vt:lpstr>
      <vt:lpstr>NUMA non uniform memory access</vt:lpstr>
      <vt:lpstr>Machine NUMA opteron 4 x 4</vt:lpstr>
      <vt:lpstr>Opteron 8 sockets</vt:lpstr>
      <vt:lpstr>MESI sur NUMA</vt:lpstr>
      <vt:lpstr>Répertoire</vt:lpstr>
      <vt:lpstr>Répertoire</vt:lpstr>
      <vt:lpstr>cocatrix</vt:lpstr>
      <vt:lpstr>Bourfouf</vt:lpstr>
      <vt:lpstr>Outils pour le placement</vt:lpstr>
      <vt:lpstr>Stratégie Placement thread / mémoire</vt:lpstr>
      <vt:lpstr>TP1 sur Boursouf initialisation séquentielle</vt:lpstr>
      <vt:lpstr>TP1 sur Boursouf initialisation parallèle</vt:lpstr>
      <vt:lpstr>Contention mémoire</vt:lpstr>
      <vt:lpstr>Le problème de la contention mémoire</vt:lpstr>
      <vt:lpstr>Conclusion</vt:lpstr>
      <vt:lpstr>Des bulles pour exprimer les affinités</vt:lpstr>
      <vt:lpstr>Ordonnancement de bulles sur architectures hiérarchiques</vt:lpstr>
      <vt:lpstr>ForestGOMP: un support exécutif OpenMP conçu pour les architectures hiérarchiques</vt:lpstr>
      <vt:lpstr>Conclusion Archi</vt:lpstr>
      <vt:lpstr>dudley</vt:lpstr>
      <vt:lpstr>cocatrix</vt:lpstr>
      <vt:lpstr>fridulva</vt:lpstr>
      <vt:lpstr>Bertha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Thread Level Parallelism</dc:title>
  <dc:creator>Pierre-André Wacrenier</dc:creator>
  <cp:lastModifiedBy>Pierre-André Wacrenier</cp:lastModifiedBy>
  <cp:revision>25</cp:revision>
  <dcterms:created xsi:type="dcterms:W3CDTF">2011-02-09T10:25:20Z</dcterms:created>
  <dcterms:modified xsi:type="dcterms:W3CDTF">2011-02-10T13:17:23Z</dcterms:modified>
</cp:coreProperties>
</file>