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  <p:sldMasterId id="2147484093" r:id="rId2"/>
  </p:sldMasterIdLst>
  <p:notesMasterIdLst>
    <p:notesMasterId r:id="rId34"/>
  </p:notesMasterIdLst>
  <p:sldIdLst>
    <p:sldId id="256" r:id="rId3"/>
    <p:sldId id="258" r:id="rId4"/>
    <p:sldId id="466" r:id="rId5"/>
    <p:sldId id="436" r:id="rId6"/>
    <p:sldId id="460" r:id="rId7"/>
    <p:sldId id="437" r:id="rId8"/>
    <p:sldId id="461" r:id="rId9"/>
    <p:sldId id="434" r:id="rId10"/>
    <p:sldId id="435" r:id="rId11"/>
    <p:sldId id="421" r:id="rId12"/>
    <p:sldId id="440" r:id="rId13"/>
    <p:sldId id="441" r:id="rId14"/>
    <p:sldId id="442" r:id="rId15"/>
    <p:sldId id="462" r:id="rId16"/>
    <p:sldId id="464" r:id="rId17"/>
    <p:sldId id="463" r:id="rId18"/>
    <p:sldId id="445" r:id="rId19"/>
    <p:sldId id="446" r:id="rId20"/>
    <p:sldId id="447" r:id="rId21"/>
    <p:sldId id="465" r:id="rId22"/>
    <p:sldId id="448" r:id="rId23"/>
    <p:sldId id="450" r:id="rId24"/>
    <p:sldId id="449" r:id="rId25"/>
    <p:sldId id="451" r:id="rId26"/>
    <p:sldId id="473" r:id="rId27"/>
    <p:sldId id="474" r:id="rId28"/>
    <p:sldId id="454" r:id="rId29"/>
    <p:sldId id="472" r:id="rId30"/>
    <p:sldId id="457" r:id="rId31"/>
    <p:sldId id="458" r:id="rId32"/>
    <p:sldId id="459" r:id="rId3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CC00FF"/>
    <a:srgbClr val="0099FF"/>
    <a:srgbClr val="0000FF"/>
    <a:srgbClr val="66FF33"/>
    <a:srgbClr val="006600"/>
    <a:srgbClr val="FF0000"/>
    <a:srgbClr val="0033CC"/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2356" autoAdjust="0"/>
    <p:restoredTop sz="62155" autoAdjust="0"/>
  </p:normalViewPr>
  <p:slideViewPr>
    <p:cSldViewPr>
      <p:cViewPr varScale="1">
        <p:scale>
          <a:sx n="51" d="100"/>
          <a:sy n="51" d="100"/>
        </p:scale>
        <p:origin x="-115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2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2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76D3C49-45E6-431A-8F45-B8D70F52C9B9}" type="datetimeFigureOut">
              <a:rPr lang="en-US"/>
              <a:pPr>
                <a:defRPr/>
              </a:pPr>
              <a:t>7/29/2010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BF9E3BD0-4B50-4CDD-956D-D2DB571C701A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b="1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b="1" dirty="0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b="1" dirty="0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b="1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2E7675-8208-41A5-BB48-5051BD34F0A7}" type="datetimeFigureOut">
              <a:rPr lang="en-US"/>
              <a:pPr>
                <a:defRPr/>
              </a:pPr>
              <a:t>7/29/2010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9CDD9C-5813-4173-A37D-772EC084CD74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100" y="1447800"/>
            <a:ext cx="3673475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60975" y="1447800"/>
            <a:ext cx="3673475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F1176B-9412-4549-B17B-88AB420AF24D}" type="datetimeFigureOut">
              <a:rPr lang="en-US"/>
              <a:pPr>
                <a:defRPr/>
              </a:pPr>
              <a:t>7/29/2010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758714-C594-4F5F-B896-002C2ADF4B7C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2A3A1D-BA2D-4D12-A81F-3F3DD9C3A9A0}" type="datetimeFigureOut">
              <a:rPr lang="en-US"/>
              <a:pPr>
                <a:defRPr/>
              </a:pPr>
              <a:t>7/29/2010</a:t>
            </a:fld>
            <a:endParaRPr lang="en-US"/>
          </a:p>
        </p:txBody>
      </p:sp>
      <p:sp>
        <p:nvSpPr>
          <p:cNvPr id="8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9839C-7D22-4258-B949-9553AD29F3F9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6E1C18-3A8B-4A06-8A6A-95FF4F5194D7}" type="datetimeFigureOut">
              <a:rPr lang="en-US"/>
              <a:pPr>
                <a:defRPr/>
              </a:pPr>
              <a:t>7/29/2010</a:t>
            </a:fld>
            <a:endParaRPr lang="en-US"/>
          </a:p>
        </p:txBody>
      </p:sp>
      <p:sp>
        <p:nvSpPr>
          <p:cNvPr id="4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10E191-3D84-4707-896B-6DBA71E5C2A7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D775C9-1544-4C2F-B99D-006D4EA2042D}" type="datetimeFigureOut">
              <a:rPr lang="en-US"/>
              <a:pPr>
                <a:defRPr/>
              </a:pPr>
              <a:t>7/29/2010</a:t>
            </a:fld>
            <a:endParaRPr lang="en-US"/>
          </a:p>
        </p:txBody>
      </p:sp>
      <p:sp>
        <p:nvSpPr>
          <p:cNvPr id="3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0D7DBA-64AC-4642-AEDC-D156588A811A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4C7414-A362-47B8-8325-6BD21F7ED668}" type="datetimeFigureOut">
              <a:rPr lang="en-US"/>
              <a:pPr>
                <a:defRPr/>
              </a:pPr>
              <a:t>7/29/2010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D222B-472F-4D2C-9ABD-CCCD0517DC6C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18894C-0337-4E4B-99B3-C1D5D9A22505}" type="datetimeFigureOut">
              <a:rPr lang="en-US"/>
              <a:pPr>
                <a:defRPr/>
              </a:pPr>
              <a:t>7/29/2010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52538D-51B2-4F8B-9202-3B0E6A196AEF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2A7E5-08DA-48C7-8777-67EF97CA2FDE}" type="datetimeFigureOut">
              <a:rPr lang="en-US"/>
              <a:pPr>
                <a:defRPr/>
              </a:pPr>
              <a:t>7/29/2010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555EFC-CDCA-47EB-8965-BD606BDFAB04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59613" y="274638"/>
            <a:ext cx="1874837" cy="5973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35100" y="274638"/>
            <a:ext cx="5472113" cy="5973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D645CC-F73B-46FB-952B-4D57DF110F6A}" type="datetimeFigureOut">
              <a:rPr lang="en-US"/>
              <a:pPr>
                <a:defRPr/>
              </a:pPr>
              <a:t>7/29/2010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D3F65F-5544-4F84-89A8-7DD99C855A5A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D23360-FB54-4B1D-BDFE-B7FF69C152AA}" type="datetimeFigureOut">
              <a:rPr lang="en-US"/>
              <a:pPr>
                <a:defRPr/>
              </a:pPr>
              <a:t>7/29/2010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B988BB-C18E-47AA-8F39-8F1E687710B1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E95BE-66E0-4557-974F-F4B92854D0A1}" type="datetimeFigureOut">
              <a:rPr lang="en-US"/>
              <a:pPr>
                <a:defRPr/>
              </a:pPr>
              <a:t>7/29/2010</a:t>
            </a:fld>
            <a:endParaRPr lang="en-US"/>
          </a:p>
        </p:txBody>
      </p:sp>
      <p:sp>
        <p:nvSpPr>
          <p:cNvPr id="4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3E715F-E066-497D-83A6-BEBAA72678A2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076D4-25E7-49C2-AD4E-9B1C42FDB439}" type="datetimeFigureOut">
              <a:rPr lang="en-US"/>
              <a:pPr>
                <a:defRPr/>
              </a:pPr>
              <a:t>7/29/2010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026571-F37A-4F13-BC73-E81395836C28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05AC9-8669-4DCE-AA7A-87654371C1EF}" type="datetimeFigureOut">
              <a:rPr lang="en-US"/>
              <a:pPr>
                <a:defRPr/>
              </a:pPr>
              <a:t>7/29/2010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B86D7-5689-4586-9E44-E731FA5FE58B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6A052-AB63-45B5-8401-4047F1402089}" type="datetimeFigureOut">
              <a:rPr lang="en-US"/>
              <a:pPr>
                <a:defRPr/>
              </a:pPr>
              <a:t>7/29/2010</a:t>
            </a:fld>
            <a:endParaRPr lang="en-US"/>
          </a:p>
        </p:txBody>
      </p:sp>
      <p:sp>
        <p:nvSpPr>
          <p:cNvPr id="3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8576F-E1E0-4193-97E3-44B1CBADA989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3ACA3B-7EF6-4046-9E80-E718C705D3F7}" type="datetimeFigureOut">
              <a:rPr lang="en-US"/>
              <a:pPr>
                <a:defRPr/>
              </a:pPr>
              <a:t>7/29/2010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7F811F-E429-489A-B20F-DF234A180196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6C9ED-8AD0-4626-A631-1944F8E0AA26}" type="datetimeFigureOut">
              <a:rPr lang="en-US"/>
              <a:pPr>
                <a:defRPr/>
              </a:pPr>
              <a:t>7/29/2010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EA9F06-C385-40D6-BBD5-3769C382CB55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31651-92D1-4805-AAEB-2BB7108CDF92}" type="datetimeFigureOut">
              <a:rPr lang="en-US"/>
              <a:pPr>
                <a:defRPr/>
              </a:pPr>
              <a:t>7/29/2010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FEE8C6-C420-4A3C-BD5E-0FB6DDEAA96E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3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fld id="{53FFA821-8489-4FD4-B14D-C8D36072CA25}" type="datetimeFigureOut">
              <a:rPr lang="en-US"/>
              <a:pPr>
                <a:defRPr/>
              </a:pPr>
              <a:t>7/29/2010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fld id="{A9815DE9-8285-4D3F-B1F6-68AEB9F6D0EC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9" r:id="rId1"/>
    <p:sldLayoutId id="2147484098" r:id="rId2"/>
    <p:sldLayoutId id="2147484097" r:id="rId3"/>
    <p:sldLayoutId id="2147484096" r:id="rId4"/>
    <p:sldLayoutId id="2147484095" r:id="rId5"/>
    <p:sldLayoutId id="2147484094" r:id="rId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Comic Sans MS" pitchFamily="66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Comic Sans MS" pitchFamily="66" charset="0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Comic Sans MS" pitchFamily="66" charset="0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Comic Sans MS" pitchFamily="66" charset="0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Comic Sans MS" pitchFamily="66" charset="0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Comic Sans MS" pitchFamily="66" charset="0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8200" name="Title Placeholder 4"/>
          <p:cNvSpPr>
            <a:spLocks noGrp="1"/>
          </p:cNvSpPr>
          <p:nvPr>
            <p:ph type="title"/>
          </p:nvPr>
        </p:nvSpPr>
        <p:spPr bwMode="auto">
          <a:xfrm>
            <a:off x="1435100" y="274638"/>
            <a:ext cx="74993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201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fld id="{8340AA4F-1B96-4810-AEF6-FB1FA95732C1}" type="datetimeFigureOut">
              <a:rPr lang="en-US"/>
              <a:pPr>
                <a:defRPr/>
              </a:pPr>
              <a:t>7/29/2010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fld id="{BC35138E-2BB1-4063-B580-A75A38432D58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0" r:id="rId1"/>
    <p:sldLayoutId id="2147484109" r:id="rId2"/>
    <p:sldLayoutId id="2147484108" r:id="rId3"/>
    <p:sldLayoutId id="2147484107" r:id="rId4"/>
    <p:sldLayoutId id="2147484106" r:id="rId5"/>
    <p:sldLayoutId id="2147484105" r:id="rId6"/>
    <p:sldLayoutId id="2147484104" r:id="rId7"/>
    <p:sldLayoutId id="2147484103" r:id="rId8"/>
    <p:sldLayoutId id="2147484102" r:id="rId9"/>
    <p:sldLayoutId id="2147484101" r:id="rId10"/>
    <p:sldLayoutId id="214748410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mic Sans MS" pitchFamily="66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mic Sans MS" pitchFamily="66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mic Sans MS" pitchFamily="66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mic Sans MS" pitchFamily="66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mic Sans MS" pitchFamily="66" charset="0"/>
        </a:defRPr>
      </a:lvl9pPr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>
          <a:solidFill>
            <a:schemeClr val="tx1"/>
          </a:solidFill>
          <a:latin typeface="+mn-lt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>
          <a:solidFill>
            <a:schemeClr val="tx1"/>
          </a:solidFill>
          <a:latin typeface="+mn-lt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>
          <a:solidFill>
            <a:schemeClr val="tx1"/>
          </a:solidFill>
          <a:latin typeface="+mn-lt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>
          <a:solidFill>
            <a:schemeClr val="tx1"/>
          </a:solidFill>
          <a:latin typeface="+mn-lt"/>
        </a:defRPr>
      </a:lvl5pPr>
      <a:lvl6pPr marL="17541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>
          <a:solidFill>
            <a:schemeClr val="tx1"/>
          </a:solidFill>
          <a:latin typeface="+mn-lt"/>
        </a:defRPr>
      </a:lvl6pPr>
      <a:lvl7pPr marL="22113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>
          <a:solidFill>
            <a:schemeClr val="tx1"/>
          </a:solidFill>
          <a:latin typeface="+mn-lt"/>
        </a:defRPr>
      </a:lvl7pPr>
      <a:lvl8pPr marL="26685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>
          <a:solidFill>
            <a:schemeClr val="tx1"/>
          </a:solidFill>
          <a:latin typeface="+mn-lt"/>
        </a:defRPr>
      </a:lvl8pPr>
      <a:lvl9pPr marL="31257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ctrTitle" idx="4294967295"/>
          </p:nvPr>
        </p:nvSpPr>
        <p:spPr>
          <a:xfrm>
            <a:off x="1600200" y="533400"/>
            <a:ext cx="7239000" cy="2590800"/>
          </a:xfrm>
        </p:spPr>
        <p:txBody>
          <a:bodyPr anchor="b">
            <a:noAutofit/>
          </a:bodyPr>
          <a:lstStyle/>
          <a:p>
            <a:pPr eaLnBrk="1" hangingPunct="1">
              <a:defRPr/>
            </a:pP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dirty="0" smtClean="0"/>
              <a:t>Forbidden-Set Distance Labels for Graphs of Bounded Doubling Dimension</a:t>
            </a:r>
            <a:endParaRPr lang="en-US" sz="44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" name="Title 1"/>
          <p:cNvSpPr>
            <a:spLocks/>
          </p:cNvSpPr>
          <p:nvPr/>
        </p:nvSpPr>
        <p:spPr bwMode="auto">
          <a:xfrm>
            <a:off x="1676400" y="4191000"/>
            <a:ext cx="72390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en-US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Presented by:</a:t>
            </a:r>
            <a:r>
              <a:rPr lang="en-US" sz="3600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Shiri</a:t>
            </a:r>
            <a:r>
              <a:rPr lang="en-US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Chechik</a:t>
            </a:r>
            <a:r>
              <a:rPr lang="en-US" sz="3600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</a:t>
            </a:r>
            <a:br>
              <a:rPr lang="en-US" sz="3600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</a:br>
            <a:r>
              <a:rPr lang="en-US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Joint with: </a:t>
            </a:r>
            <a:r>
              <a:rPr lang="en-US" sz="36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Ittai</a:t>
            </a:r>
            <a:r>
              <a:rPr lang="en-US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Abraham, Cyril </a:t>
            </a:r>
            <a:r>
              <a:rPr lang="en-US" sz="36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Gavoille</a:t>
            </a:r>
            <a:r>
              <a:rPr lang="en-US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, David </a:t>
            </a:r>
            <a:r>
              <a:rPr lang="en-US" sz="36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Peleg</a:t>
            </a:r>
            <a:endParaRPr lang="en-US" sz="3600" b="1" dirty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algn="ctr">
              <a:defRPr/>
            </a:pPr>
            <a:endParaRPr lang="en-US" sz="3600" b="1" dirty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>
              <a:defRPr/>
            </a:pPr>
            <a:r>
              <a:rPr lang="en-US" sz="3600" b="1" dirty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/>
            </a:r>
            <a:br>
              <a:rPr lang="en-US" sz="3600" b="1" dirty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</a:br>
            <a:endParaRPr lang="en-US" sz="4300" b="1" dirty="0">
              <a:solidFill>
                <a:srgbClr val="320E04"/>
              </a:solidFill>
              <a:latin typeface="Comic Sans MS" pitchFamily="66" charset="0"/>
            </a:endParaRPr>
          </a:p>
        </p:txBody>
      </p:sp>
      <p:sp>
        <p:nvSpPr>
          <p:cNvPr id="3" name="Title 1"/>
          <p:cNvSpPr>
            <a:spLocks/>
          </p:cNvSpPr>
          <p:nvPr/>
        </p:nvSpPr>
        <p:spPr bwMode="auto">
          <a:xfrm>
            <a:off x="3657600" y="5715000"/>
            <a:ext cx="7239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endParaRPr lang="en-US" sz="3600" b="1" dirty="0">
              <a:solidFill>
                <a:srgbClr val="57231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>
              <a:defRPr/>
            </a:pPr>
            <a:r>
              <a:rPr lang="en-US" sz="3600" b="1" dirty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/>
            </a:r>
            <a:br>
              <a:rPr lang="en-US" sz="3600" b="1" dirty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</a:br>
            <a:endParaRPr lang="en-US" sz="4300" b="1" dirty="0">
              <a:solidFill>
                <a:srgbClr val="320E04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5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Related Work</a:t>
            </a:r>
            <a:endParaRPr lang="en-US" sz="35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7890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497763" cy="4800600"/>
          </a:xfrm>
        </p:spPr>
        <p:txBody>
          <a:bodyPr/>
          <a:lstStyle/>
          <a:p>
            <a:pPr eaLnBrk="1" hangingPunct="1"/>
            <a:r>
              <a:rPr lang="en-US" sz="2800" smtClean="0"/>
              <a:t>In the failure-free setting, there is a vast literature on labeling schemes and information oracles, and it covers many aspects: distance, routing, exact queries, approximation, global or localized data-structures.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5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Related Work</a:t>
            </a:r>
            <a:endParaRPr lang="en-US" sz="35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9938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497763" cy="4800600"/>
          </a:xfrm>
        </p:spPr>
        <p:txBody>
          <a:bodyPr/>
          <a:lstStyle/>
          <a:p>
            <a:pPr eaLnBrk="1" hangingPunct="1">
              <a:buNone/>
            </a:pPr>
            <a:r>
              <a:rPr lang="en-US" sz="2800" dirty="0" smtClean="0">
                <a:solidFill>
                  <a:srgbClr val="C00000"/>
                </a:solidFill>
              </a:rPr>
              <a:t>[</a:t>
            </a:r>
            <a:r>
              <a:rPr lang="en-US" sz="2800" dirty="0" err="1" smtClean="0">
                <a:solidFill>
                  <a:srgbClr val="C00000"/>
                </a:solidFill>
              </a:rPr>
              <a:t>Demetrescu</a:t>
            </a:r>
            <a:r>
              <a:rPr lang="en-US" sz="2800" dirty="0" smtClean="0">
                <a:solidFill>
                  <a:srgbClr val="C00000"/>
                </a:solidFill>
              </a:rPr>
              <a:t> and </a:t>
            </a:r>
            <a:r>
              <a:rPr lang="en-US" sz="2800" dirty="0" err="1" smtClean="0">
                <a:solidFill>
                  <a:srgbClr val="C00000"/>
                </a:solidFill>
              </a:rPr>
              <a:t>Thorup</a:t>
            </a:r>
            <a:r>
              <a:rPr lang="en-US" sz="2800" dirty="0" smtClean="0">
                <a:solidFill>
                  <a:srgbClr val="C00000"/>
                </a:solidFill>
              </a:rPr>
              <a:t>, 02]</a:t>
            </a:r>
            <a:endParaRPr lang="en-US" sz="2800" dirty="0" smtClean="0"/>
          </a:p>
          <a:p>
            <a:pPr eaLnBrk="1" hangingPunct="1"/>
            <a:r>
              <a:rPr lang="en-US" sz="2800" dirty="0" smtClean="0"/>
              <a:t> General directed graphs. </a:t>
            </a:r>
          </a:p>
          <a:p>
            <a:pPr eaLnBrk="1" hangingPunct="1"/>
            <a:r>
              <a:rPr lang="en-US" sz="2800" dirty="0" smtClean="0"/>
              <a:t>A scheme for answering </a:t>
            </a:r>
            <a:r>
              <a:rPr lang="en-US" sz="2800" b="1" dirty="0" smtClean="0">
                <a:solidFill>
                  <a:srgbClr val="006600"/>
                </a:solidFill>
              </a:rPr>
              <a:t>exact</a:t>
            </a:r>
            <a:r>
              <a:rPr lang="en-US" sz="2800" dirty="0" smtClean="0"/>
              <a:t> distance queries. </a:t>
            </a:r>
          </a:p>
          <a:p>
            <a:pPr eaLnBrk="1" hangingPunct="1"/>
            <a:r>
              <a:rPr lang="en-US" sz="2800" b="1" dirty="0" smtClean="0">
                <a:solidFill>
                  <a:srgbClr val="006600"/>
                </a:solidFill>
              </a:rPr>
              <a:t>Single edge</a:t>
            </a:r>
            <a:r>
              <a:rPr lang="en-US" sz="2800" dirty="0" smtClean="0"/>
              <a:t> failure. </a:t>
            </a:r>
          </a:p>
          <a:p>
            <a:pPr eaLnBrk="1" hangingPunct="1"/>
            <a:r>
              <a:rPr lang="en-US" sz="2800" dirty="0" smtClean="0"/>
              <a:t>Oracle of size </a:t>
            </a:r>
            <a:r>
              <a:rPr lang="en-US" sz="2800" b="1" dirty="0" smtClean="0">
                <a:solidFill>
                  <a:srgbClr val="0099FF"/>
                </a:solidFill>
                <a:cs typeface="Aharoni" pitchFamily="2" charset="-79"/>
              </a:rPr>
              <a:t>O(n</a:t>
            </a:r>
            <a:r>
              <a:rPr lang="en-US" sz="2800" b="1" baseline="30000" dirty="0" smtClean="0">
                <a:solidFill>
                  <a:srgbClr val="0099FF"/>
                </a:solidFill>
                <a:cs typeface="Aharoni" pitchFamily="2" charset="-79"/>
              </a:rPr>
              <a:t>2</a:t>
            </a:r>
            <a:r>
              <a:rPr lang="en-US" sz="2800" b="1" dirty="0" smtClean="0">
                <a:solidFill>
                  <a:srgbClr val="0099FF"/>
                </a:solidFill>
                <a:cs typeface="Aharoni" pitchFamily="2" charset="-79"/>
              </a:rPr>
              <a:t>logn)</a:t>
            </a:r>
            <a:r>
              <a:rPr lang="en-US" sz="2800" dirty="0" smtClean="0"/>
              <a:t> </a:t>
            </a:r>
          </a:p>
          <a:p>
            <a:pPr eaLnBrk="1" hangingPunct="1"/>
            <a:r>
              <a:rPr lang="en-US" sz="2800" dirty="0" smtClean="0"/>
              <a:t>Query time </a:t>
            </a:r>
            <a:r>
              <a:rPr lang="en-US" sz="2800" b="1" dirty="0" smtClean="0">
                <a:solidFill>
                  <a:srgbClr val="0099FF"/>
                </a:solidFill>
                <a:cs typeface="Aharoni" pitchFamily="2" charset="-79"/>
              </a:rPr>
              <a:t>O(log n)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5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Related Work</a:t>
            </a:r>
            <a:endParaRPr lang="en-US" sz="35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1986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497763" cy="48006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Exact case, cont: This has been extended to a </a:t>
            </a:r>
            <a:r>
              <a:rPr lang="en-US" sz="2400" b="1" dirty="0" smtClean="0"/>
              <a:t>single edge and/or vertex failure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rgbClr val="C00000"/>
                </a:solidFill>
              </a:rPr>
              <a:t>[Bernstein and </a:t>
            </a:r>
            <a:r>
              <a:rPr lang="en-US" sz="2400" dirty="0" err="1" smtClean="0">
                <a:solidFill>
                  <a:srgbClr val="C00000"/>
                </a:solidFill>
              </a:rPr>
              <a:t>Karger</a:t>
            </a:r>
            <a:r>
              <a:rPr lang="en-US" sz="2400" dirty="0" smtClean="0">
                <a:solidFill>
                  <a:srgbClr val="C00000"/>
                </a:solidFill>
              </a:rPr>
              <a:t>, 09]</a:t>
            </a:r>
            <a:r>
              <a:rPr lang="en-US" sz="2400" dirty="0" smtClean="0"/>
              <a:t>, and only recently to </a:t>
            </a:r>
            <a:r>
              <a:rPr lang="en-US" sz="2400" b="1" dirty="0" smtClean="0"/>
              <a:t>dual-failure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rgbClr val="C00000"/>
                </a:solidFill>
              </a:rPr>
              <a:t>[</a:t>
            </a:r>
            <a:r>
              <a:rPr lang="en-US" sz="2400" dirty="0" err="1" smtClean="0">
                <a:solidFill>
                  <a:srgbClr val="C00000"/>
                </a:solidFill>
              </a:rPr>
              <a:t>Duan</a:t>
            </a:r>
            <a:r>
              <a:rPr lang="en-US" sz="2400" dirty="0" smtClean="0">
                <a:solidFill>
                  <a:srgbClr val="C00000"/>
                </a:solidFill>
              </a:rPr>
              <a:t> and </a:t>
            </a:r>
            <a:r>
              <a:rPr lang="en-US" sz="2400" dirty="0" err="1" smtClean="0">
                <a:solidFill>
                  <a:srgbClr val="C00000"/>
                </a:solidFill>
              </a:rPr>
              <a:t>Pettie</a:t>
            </a:r>
            <a:r>
              <a:rPr lang="en-US" sz="2400" dirty="0" smtClean="0">
                <a:solidFill>
                  <a:srgbClr val="C00000"/>
                </a:solidFill>
              </a:rPr>
              <a:t>, 09]</a:t>
            </a:r>
            <a:r>
              <a:rPr lang="en-US" sz="2400" dirty="0" smtClean="0"/>
              <a:t> </a:t>
            </a:r>
          </a:p>
          <a:p>
            <a:pPr eaLnBrk="1" hangingPunct="1"/>
            <a:r>
              <a:rPr lang="en-US" sz="2400" dirty="0" smtClean="0"/>
              <a:t>Approximated case: </a:t>
            </a:r>
            <a:r>
              <a:rPr lang="en-US" sz="2400" b="1" dirty="0" smtClean="0"/>
              <a:t>multiple edge </a:t>
            </a:r>
            <a:r>
              <a:rPr lang="en-US" sz="2400" dirty="0" smtClean="0"/>
              <a:t>failures </a:t>
            </a:r>
            <a:r>
              <a:rPr lang="en-US" sz="2400" dirty="0" smtClean="0">
                <a:solidFill>
                  <a:srgbClr val="C00000"/>
                </a:solidFill>
              </a:rPr>
              <a:t>[</a:t>
            </a:r>
            <a:r>
              <a:rPr lang="en-US" sz="2400" dirty="0" err="1" smtClean="0">
                <a:solidFill>
                  <a:srgbClr val="C00000"/>
                </a:solidFill>
              </a:rPr>
              <a:t>Chechik</a:t>
            </a:r>
            <a:r>
              <a:rPr lang="en-US" sz="2400" dirty="0" smtClean="0">
                <a:solidFill>
                  <a:srgbClr val="C00000"/>
                </a:solidFill>
              </a:rPr>
              <a:t>, </a:t>
            </a:r>
            <a:r>
              <a:rPr lang="en-US" sz="2400" dirty="0" err="1" smtClean="0">
                <a:solidFill>
                  <a:srgbClr val="C00000"/>
                </a:solidFill>
              </a:rPr>
              <a:t>Langberg</a:t>
            </a:r>
            <a:r>
              <a:rPr lang="en-US" sz="2400" dirty="0" smtClean="0">
                <a:solidFill>
                  <a:srgbClr val="C00000"/>
                </a:solidFill>
              </a:rPr>
              <a:t>, Peleg, and Roditty, 10]</a:t>
            </a:r>
            <a:r>
              <a:rPr lang="en-US" sz="2400" dirty="0" smtClean="0"/>
              <a:t>.  </a:t>
            </a:r>
          </a:p>
          <a:p>
            <a:pPr eaLnBrk="1" hangingPunct="1"/>
            <a:r>
              <a:rPr lang="en-US" sz="2400" dirty="0" smtClean="0"/>
              <a:t>The routing problem has been explored in </a:t>
            </a:r>
            <a:r>
              <a:rPr lang="en-US" sz="2400" dirty="0" smtClean="0">
                <a:solidFill>
                  <a:srgbClr val="C00000"/>
                </a:solidFill>
              </a:rPr>
              <a:t>[</a:t>
            </a:r>
            <a:r>
              <a:rPr lang="en-US" sz="2400" dirty="0" err="1" smtClean="0">
                <a:solidFill>
                  <a:srgbClr val="C00000"/>
                </a:solidFill>
              </a:rPr>
              <a:t>Khanna</a:t>
            </a:r>
            <a:r>
              <a:rPr lang="en-US" sz="2400" dirty="0" smtClean="0">
                <a:solidFill>
                  <a:srgbClr val="C00000"/>
                </a:solidFill>
              </a:rPr>
              <a:t> and </a:t>
            </a:r>
            <a:r>
              <a:rPr lang="en-US" sz="2400" dirty="0" err="1" smtClean="0">
                <a:solidFill>
                  <a:srgbClr val="C00000"/>
                </a:solidFill>
              </a:rPr>
              <a:t>Baswana</a:t>
            </a:r>
            <a:r>
              <a:rPr lang="en-US" sz="2400" dirty="0" smtClean="0">
                <a:solidFill>
                  <a:srgbClr val="C00000"/>
                </a:solidFill>
              </a:rPr>
              <a:t>, 10]</a:t>
            </a:r>
            <a:r>
              <a:rPr lang="en-US" sz="2400" dirty="0" smtClean="0"/>
              <a:t> for</a:t>
            </a:r>
            <a:r>
              <a:rPr lang="en-US" sz="2400" b="1" dirty="0" smtClean="0"/>
              <a:t> single vertex</a:t>
            </a:r>
            <a:r>
              <a:rPr lang="en-US" sz="2400" dirty="0" smtClean="0"/>
              <a:t> failure and in </a:t>
            </a:r>
            <a:r>
              <a:rPr lang="en-US" sz="2400" dirty="0" smtClean="0">
                <a:solidFill>
                  <a:srgbClr val="C00000"/>
                </a:solidFill>
              </a:rPr>
              <a:t>[</a:t>
            </a:r>
            <a:r>
              <a:rPr lang="en-US" sz="2400" dirty="0" err="1" smtClean="0">
                <a:solidFill>
                  <a:srgbClr val="C00000"/>
                </a:solidFill>
              </a:rPr>
              <a:t>Chechik</a:t>
            </a:r>
            <a:r>
              <a:rPr lang="en-US" sz="2400" dirty="0" smtClean="0">
                <a:solidFill>
                  <a:srgbClr val="C00000"/>
                </a:solidFill>
              </a:rPr>
              <a:t>, </a:t>
            </a:r>
            <a:r>
              <a:rPr lang="en-US" sz="2400" dirty="0" err="1" smtClean="0">
                <a:solidFill>
                  <a:srgbClr val="C00000"/>
                </a:solidFill>
              </a:rPr>
              <a:t>Langberg</a:t>
            </a:r>
            <a:r>
              <a:rPr lang="en-US" sz="2400" dirty="0" smtClean="0">
                <a:solidFill>
                  <a:srgbClr val="C00000"/>
                </a:solidFill>
              </a:rPr>
              <a:t>, Peleg, and Roditty, 10]</a:t>
            </a:r>
            <a:r>
              <a:rPr lang="en-US" sz="2400" dirty="0" smtClean="0"/>
              <a:t> for two edge failures.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5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Related Work</a:t>
            </a:r>
            <a:endParaRPr lang="en-US" sz="35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4034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497763" cy="4800600"/>
          </a:xfrm>
        </p:spPr>
        <p:txBody>
          <a:bodyPr/>
          <a:lstStyle/>
          <a:p>
            <a:pPr eaLnBrk="1" hangingPunct="1"/>
            <a:r>
              <a:rPr lang="en-US" sz="2800" smtClean="0"/>
              <a:t>A scheme for the forbidden-set distance labeling problem that allows the failure of </a:t>
            </a:r>
            <a:r>
              <a:rPr lang="en-US" sz="2800" b="1" smtClean="0"/>
              <a:t>arbitrary sub-graphs </a:t>
            </a:r>
            <a:r>
              <a:rPr lang="en-US" sz="2800" smtClean="0"/>
              <a:t>is given in </a:t>
            </a:r>
            <a:r>
              <a:rPr lang="en-US" sz="2800" smtClean="0">
                <a:solidFill>
                  <a:srgbClr val="C00000"/>
                </a:solidFill>
              </a:rPr>
              <a:t>[Courcelle and Twigg 07, Twigg 06]</a:t>
            </a:r>
            <a:r>
              <a:rPr lang="en-US" sz="2800" smtClean="0"/>
              <a:t>. The label size depends on the </a:t>
            </a:r>
            <a:r>
              <a:rPr lang="en-US" sz="2800" b="1" smtClean="0"/>
              <a:t>tree-width</a:t>
            </a:r>
            <a:r>
              <a:rPr lang="en-US" sz="2800" smtClean="0"/>
              <a:t> or the </a:t>
            </a:r>
            <a:r>
              <a:rPr lang="en-US" sz="2800" b="1" smtClean="0"/>
              <a:t>clique-width</a:t>
            </a:r>
            <a:r>
              <a:rPr lang="en-US" sz="2800" smtClean="0"/>
              <a:t> of the graph.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3600" dirty="0" smtClean="0"/>
              <a:t>Results - Forbidden-Set Distance Labeling</a:t>
            </a:r>
            <a:endParaRPr lang="en-US" sz="35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8130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497763" cy="4800600"/>
          </a:xfrm>
        </p:spPr>
        <p:txBody>
          <a:bodyPr/>
          <a:lstStyle/>
          <a:p>
            <a:pPr eaLnBrk="1" hangingPunct="1"/>
            <a:r>
              <a:rPr lang="en-US" b="1" dirty="0" err="1" smtClean="0"/>
              <a:t>Unweighted</a:t>
            </a:r>
            <a:r>
              <a:rPr lang="en-US" dirty="0" smtClean="0"/>
              <a:t> graphs of doubling dimension </a:t>
            </a:r>
            <a:r>
              <a:rPr lang="el-GR" b="1" dirty="0" smtClean="0">
                <a:solidFill>
                  <a:srgbClr val="0099FF"/>
                </a:solidFill>
                <a:cs typeface="Aharoni" pitchFamily="2" charset="-79"/>
              </a:rPr>
              <a:t>α</a:t>
            </a:r>
            <a:r>
              <a:rPr lang="en-US" dirty="0" smtClean="0"/>
              <a:t>. </a:t>
            </a:r>
          </a:p>
          <a:p>
            <a:pPr eaLnBrk="1" hangingPunct="1"/>
            <a:r>
              <a:rPr lang="en-US" dirty="0" smtClean="0"/>
              <a:t>Stretch of </a:t>
            </a:r>
            <a:r>
              <a:rPr lang="en-US" b="1" dirty="0" smtClean="0">
                <a:solidFill>
                  <a:srgbClr val="0099FF"/>
                </a:solidFill>
                <a:cs typeface="Aharoni" pitchFamily="2" charset="-79"/>
              </a:rPr>
              <a:t>(1+</a:t>
            </a:r>
            <a:r>
              <a:rPr lang="el-GR" b="1" dirty="0" smtClean="0">
                <a:solidFill>
                  <a:srgbClr val="0099FF"/>
                </a:solidFill>
                <a:cs typeface="Aharoni" pitchFamily="2" charset="-79"/>
              </a:rPr>
              <a:t> ε</a:t>
            </a:r>
            <a:r>
              <a:rPr lang="en-US" b="1" dirty="0" smtClean="0">
                <a:solidFill>
                  <a:srgbClr val="0099FF"/>
                </a:solidFill>
                <a:cs typeface="Aharoni" pitchFamily="2" charset="-79"/>
              </a:rPr>
              <a:t>)</a:t>
            </a:r>
            <a:r>
              <a:rPr lang="en-US" dirty="0" smtClean="0"/>
              <a:t>. </a:t>
            </a:r>
          </a:p>
          <a:p>
            <a:pPr eaLnBrk="1" hangingPunct="1"/>
            <a:r>
              <a:rPr lang="en-US" dirty="0" smtClean="0"/>
              <a:t>Label size </a:t>
            </a:r>
            <a:r>
              <a:rPr lang="en-US" b="1" dirty="0" smtClean="0">
                <a:solidFill>
                  <a:srgbClr val="0099FF"/>
                </a:solidFill>
                <a:cs typeface="Aharoni" pitchFamily="2" charset="-79"/>
              </a:rPr>
              <a:t>O(1+ </a:t>
            </a:r>
            <a:r>
              <a:rPr lang="el-GR" b="1" dirty="0" smtClean="0">
                <a:solidFill>
                  <a:srgbClr val="0099FF"/>
                </a:solidFill>
                <a:cs typeface="Aharoni" pitchFamily="2" charset="-79"/>
              </a:rPr>
              <a:t>ε</a:t>
            </a:r>
            <a:r>
              <a:rPr lang="en-US" b="1" baseline="30000" dirty="0" smtClean="0">
                <a:solidFill>
                  <a:srgbClr val="0099FF"/>
                </a:solidFill>
                <a:cs typeface="Aharoni" pitchFamily="2" charset="-79"/>
              </a:rPr>
              <a:t>-1</a:t>
            </a:r>
            <a:r>
              <a:rPr lang="en-US" b="1" dirty="0" smtClean="0">
                <a:solidFill>
                  <a:srgbClr val="0099FF"/>
                </a:solidFill>
                <a:cs typeface="Aharoni" pitchFamily="2" charset="-79"/>
              </a:rPr>
              <a:t>)</a:t>
            </a:r>
            <a:r>
              <a:rPr lang="en-US" b="1" baseline="30000" dirty="0" smtClean="0">
                <a:solidFill>
                  <a:srgbClr val="0099FF"/>
                </a:solidFill>
                <a:cs typeface="Aharoni" pitchFamily="2" charset="-79"/>
              </a:rPr>
              <a:t>2</a:t>
            </a:r>
            <a:r>
              <a:rPr lang="el-GR" b="1" baseline="30000" dirty="0" smtClean="0">
                <a:solidFill>
                  <a:srgbClr val="0099FF"/>
                </a:solidFill>
                <a:cs typeface="Aharoni" pitchFamily="2" charset="-79"/>
              </a:rPr>
              <a:t>α</a:t>
            </a:r>
            <a:r>
              <a:rPr lang="en-US" b="1" baseline="30000" dirty="0" smtClean="0">
                <a:solidFill>
                  <a:srgbClr val="0099FF"/>
                </a:solidFill>
                <a:cs typeface="Aharoni" pitchFamily="2" charset="-79"/>
              </a:rPr>
              <a:t> </a:t>
            </a:r>
            <a:r>
              <a:rPr lang="en-US" b="1" dirty="0" smtClean="0">
                <a:solidFill>
                  <a:srgbClr val="0099FF"/>
                </a:solidFill>
                <a:cs typeface="Aharoni" pitchFamily="2" charset="-79"/>
              </a:rPr>
              <a:t>log</a:t>
            </a:r>
            <a:r>
              <a:rPr lang="en-US" b="1" baseline="30000" dirty="0" smtClean="0">
                <a:solidFill>
                  <a:srgbClr val="0099FF"/>
                </a:solidFill>
                <a:cs typeface="Aharoni" pitchFamily="2" charset="-79"/>
              </a:rPr>
              <a:t>2</a:t>
            </a:r>
            <a:r>
              <a:rPr lang="en-US" b="1" dirty="0" smtClean="0">
                <a:solidFill>
                  <a:srgbClr val="0099FF"/>
                </a:solidFill>
                <a:cs typeface="Aharoni" pitchFamily="2" charset="-79"/>
              </a:rPr>
              <a:t>n</a:t>
            </a:r>
            <a:r>
              <a:rPr lang="en-US" dirty="0" smtClean="0"/>
              <a:t>.    </a:t>
            </a:r>
          </a:p>
          <a:p>
            <a:pPr eaLnBrk="1" hangingPunct="1"/>
            <a:r>
              <a:rPr lang="en-US" dirty="0" smtClean="0"/>
              <a:t>All the labels can be computed in polynomial time.</a:t>
            </a:r>
          </a:p>
          <a:p>
            <a:pPr eaLnBrk="1" hangingPunct="1"/>
            <a:r>
              <a:rPr lang="en-US" dirty="0" smtClean="0"/>
              <a:t> Each query can be answered in time polynomial in the length of the labels occurring in the query.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600" dirty="0" smtClean="0"/>
              <a:t>Results - Forbidden-Set Routing</a:t>
            </a:r>
            <a:endParaRPr lang="en-US" sz="35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0899" name="Content Placeholder 2"/>
          <p:cNvSpPr>
            <a:spLocks noGrp="1"/>
          </p:cNvSpPr>
          <p:nvPr>
            <p:ph idx="4294967295"/>
          </p:nvPr>
        </p:nvSpPr>
        <p:spPr>
          <a:xfrm>
            <a:off x="1447800" y="1752600"/>
            <a:ext cx="7497763" cy="4800600"/>
          </a:xfrm>
        </p:spPr>
        <p:txBody>
          <a:bodyPr/>
          <a:lstStyle/>
          <a:p>
            <a:pPr eaLnBrk="1" hangingPunct="1"/>
            <a:r>
              <a:rPr lang="en-US" dirty="0" smtClean="0"/>
              <a:t>The scheme extends to a forbidden-set routing labeling scheme with: stretch </a:t>
            </a:r>
            <a:r>
              <a:rPr lang="en-US" b="1" dirty="0" smtClean="0">
                <a:solidFill>
                  <a:srgbClr val="0099FF"/>
                </a:solidFill>
                <a:cs typeface="Aharoni" pitchFamily="2" charset="-79"/>
              </a:rPr>
              <a:t>1+</a:t>
            </a:r>
            <a:r>
              <a:rPr lang="el-GR" b="1" dirty="0" smtClean="0">
                <a:solidFill>
                  <a:srgbClr val="0099FF"/>
                </a:solidFill>
                <a:cs typeface="Aharoni" pitchFamily="2" charset="-79"/>
              </a:rPr>
              <a:t>ε</a:t>
            </a:r>
            <a:r>
              <a:rPr lang="en-US" dirty="0" smtClean="0"/>
              <a:t> and </a:t>
            </a:r>
            <a:br>
              <a:rPr lang="en-US" dirty="0" smtClean="0"/>
            </a:br>
            <a:r>
              <a:rPr lang="en-US" b="1" dirty="0" smtClean="0">
                <a:solidFill>
                  <a:srgbClr val="0099FF"/>
                </a:solidFill>
                <a:cs typeface="Aharoni" pitchFamily="2" charset="-79"/>
              </a:rPr>
              <a:t>O(1+ </a:t>
            </a:r>
            <a:r>
              <a:rPr lang="el-GR" b="1" dirty="0" smtClean="0">
                <a:solidFill>
                  <a:srgbClr val="0099FF"/>
                </a:solidFill>
                <a:cs typeface="Aharoni" pitchFamily="2" charset="-79"/>
              </a:rPr>
              <a:t>ε</a:t>
            </a:r>
            <a:r>
              <a:rPr lang="en-US" b="1" baseline="30000" dirty="0" smtClean="0">
                <a:solidFill>
                  <a:srgbClr val="0099FF"/>
                </a:solidFill>
                <a:cs typeface="Aharoni" pitchFamily="2" charset="-79"/>
              </a:rPr>
              <a:t>-1</a:t>
            </a:r>
            <a:r>
              <a:rPr lang="en-US" b="1" dirty="0" smtClean="0">
                <a:solidFill>
                  <a:srgbClr val="0099FF"/>
                </a:solidFill>
                <a:cs typeface="Aharoni" pitchFamily="2" charset="-79"/>
              </a:rPr>
              <a:t>)</a:t>
            </a:r>
            <a:r>
              <a:rPr lang="en-US" b="1" baseline="30000" dirty="0" smtClean="0">
                <a:solidFill>
                  <a:srgbClr val="0099FF"/>
                </a:solidFill>
                <a:cs typeface="Aharoni" pitchFamily="2" charset="-79"/>
              </a:rPr>
              <a:t>2</a:t>
            </a:r>
            <a:r>
              <a:rPr lang="el-GR" b="1" baseline="30000" dirty="0" smtClean="0">
                <a:solidFill>
                  <a:srgbClr val="0099FF"/>
                </a:solidFill>
                <a:cs typeface="Aharoni" pitchFamily="2" charset="-79"/>
              </a:rPr>
              <a:t>α</a:t>
            </a:r>
            <a:r>
              <a:rPr lang="en-US" b="1" baseline="30000" dirty="0" smtClean="0">
                <a:solidFill>
                  <a:srgbClr val="0099FF"/>
                </a:solidFill>
                <a:cs typeface="Aharoni" pitchFamily="2" charset="-79"/>
              </a:rPr>
              <a:t> </a:t>
            </a:r>
            <a:r>
              <a:rPr lang="en-US" b="1" dirty="0" smtClean="0">
                <a:solidFill>
                  <a:srgbClr val="0099FF"/>
                </a:solidFill>
                <a:cs typeface="Aharoni" pitchFamily="2" charset="-79"/>
              </a:rPr>
              <a:t>log</a:t>
            </a:r>
            <a:r>
              <a:rPr lang="en-US" b="1" baseline="30000" dirty="0" smtClean="0">
                <a:solidFill>
                  <a:srgbClr val="0099FF"/>
                </a:solidFill>
                <a:cs typeface="Aharoni" pitchFamily="2" charset="-79"/>
              </a:rPr>
              <a:t>2</a:t>
            </a:r>
            <a:r>
              <a:rPr lang="en-US" b="1" dirty="0" smtClean="0">
                <a:solidFill>
                  <a:srgbClr val="0099FF"/>
                </a:solidFill>
                <a:cs typeface="Aharoni" pitchFamily="2" charset="-79"/>
              </a:rPr>
              <a:t>n</a:t>
            </a:r>
            <a:r>
              <a:rPr lang="en-US" dirty="0" smtClean="0"/>
              <a:t>-bit routing tables.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Results – Lower Bound</a:t>
            </a:r>
            <a:endParaRPr lang="en-US" sz="35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0178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497763" cy="4800600"/>
          </a:xfrm>
        </p:spPr>
        <p:txBody>
          <a:bodyPr/>
          <a:lstStyle/>
          <a:p>
            <a:pPr eaLnBrk="1" hangingPunct="1"/>
            <a:r>
              <a:rPr lang="en-US" dirty="0" smtClean="0"/>
              <a:t>The exponential term in </a:t>
            </a:r>
            <a:r>
              <a:rPr lang="el-GR" b="1" dirty="0" smtClean="0">
                <a:solidFill>
                  <a:srgbClr val="0099FF"/>
                </a:solidFill>
                <a:cs typeface="Aharoni" pitchFamily="2" charset="-79"/>
              </a:rPr>
              <a:t>α</a:t>
            </a:r>
            <a:r>
              <a:rPr lang="en-US" dirty="0" smtClean="0"/>
              <a:t> appearing in the label length bound in our schemes is in fact necessary.</a:t>
            </a:r>
          </a:p>
          <a:p>
            <a:pPr eaLnBrk="1" hangingPunct="1"/>
            <a:r>
              <a:rPr lang="en-US" dirty="0" smtClean="0"/>
              <a:t>We show that any forbidden-set connectivity labeling scheme on the family of </a:t>
            </a:r>
            <a:r>
              <a:rPr lang="en-US" dirty="0" err="1" smtClean="0"/>
              <a:t>unweighted</a:t>
            </a:r>
            <a:r>
              <a:rPr lang="en-US" dirty="0" smtClean="0"/>
              <a:t> graphs of doubling dimension </a:t>
            </a:r>
            <a:r>
              <a:rPr lang="el-GR" b="1" dirty="0" smtClean="0">
                <a:solidFill>
                  <a:srgbClr val="0099FF"/>
                </a:solidFill>
                <a:cs typeface="Aharoni" pitchFamily="2" charset="-79"/>
              </a:rPr>
              <a:t>α</a:t>
            </a:r>
            <a:r>
              <a:rPr lang="en-US" dirty="0" smtClean="0"/>
              <a:t> requires labels of length </a:t>
            </a:r>
            <a:r>
              <a:rPr lang="el-GR" b="1" dirty="0" smtClean="0">
                <a:solidFill>
                  <a:srgbClr val="0099FF"/>
                </a:solidFill>
                <a:cs typeface="Aharoni" pitchFamily="2" charset="-79"/>
              </a:rPr>
              <a:t>Ω</a:t>
            </a:r>
            <a:r>
              <a:rPr lang="en-US" b="1" dirty="0" smtClean="0">
                <a:solidFill>
                  <a:srgbClr val="0099FF"/>
                </a:solidFill>
                <a:cs typeface="Aharoni" pitchFamily="2" charset="-79"/>
              </a:rPr>
              <a:t>(2</a:t>
            </a:r>
            <a:r>
              <a:rPr lang="el-GR" b="1" baseline="30000" dirty="0" smtClean="0">
                <a:solidFill>
                  <a:srgbClr val="0099FF"/>
                </a:solidFill>
                <a:cs typeface="Aharoni" pitchFamily="2" charset="-79"/>
              </a:rPr>
              <a:t>α</a:t>
            </a:r>
            <a:r>
              <a:rPr lang="en-US" b="1" dirty="0" smtClean="0">
                <a:solidFill>
                  <a:srgbClr val="0099FF"/>
                </a:solidFill>
                <a:cs typeface="Aharoni" pitchFamily="2" charset="-79"/>
              </a:rPr>
              <a:t> +</a:t>
            </a:r>
            <a:r>
              <a:rPr lang="en-US" b="1" dirty="0" err="1" smtClean="0">
                <a:solidFill>
                  <a:srgbClr val="0099FF"/>
                </a:solidFill>
                <a:cs typeface="Aharoni" pitchFamily="2" charset="-79"/>
              </a:rPr>
              <a:t>logn</a:t>
            </a:r>
            <a:r>
              <a:rPr lang="en-US" b="1" dirty="0" smtClean="0">
                <a:solidFill>
                  <a:srgbClr val="0099FF"/>
                </a:solidFill>
                <a:cs typeface="Aharoni" pitchFamily="2" charset="-79"/>
              </a:rPr>
              <a:t>)</a:t>
            </a:r>
            <a:r>
              <a:rPr lang="en-US" dirty="0" smtClean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5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Doubling Dimension</a:t>
            </a:r>
            <a:endParaRPr lang="en-US" sz="35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2226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497763" cy="4800600"/>
          </a:xfrm>
        </p:spPr>
        <p:txBody>
          <a:bodyPr/>
          <a:lstStyle/>
          <a:p>
            <a:r>
              <a:rPr lang="en-US" sz="2800" smtClean="0"/>
              <a:t>The dimension of a metric space is the smallest </a:t>
            </a:r>
            <a:r>
              <a:rPr lang="el-GR" sz="2800" b="1" smtClean="0">
                <a:solidFill>
                  <a:srgbClr val="0099FF"/>
                </a:solidFill>
                <a:cs typeface="Aharoni" pitchFamily="2" charset="-79"/>
              </a:rPr>
              <a:t>α</a:t>
            </a:r>
            <a:r>
              <a:rPr lang="en-US" sz="2800" b="1" smtClean="0">
                <a:solidFill>
                  <a:srgbClr val="0099FF"/>
                </a:solidFill>
                <a:cs typeface="Aharoni" pitchFamily="2" charset="-79"/>
              </a:rPr>
              <a:t> </a:t>
            </a:r>
            <a:r>
              <a:rPr lang="en-US" sz="2800" smtClean="0"/>
              <a:t>&gt; </a:t>
            </a:r>
            <a:r>
              <a:rPr lang="en-US" sz="2800" b="1" smtClean="0">
                <a:solidFill>
                  <a:srgbClr val="0099FF"/>
                </a:solidFill>
                <a:cs typeface="Aharoni" pitchFamily="2" charset="-79"/>
              </a:rPr>
              <a:t>0</a:t>
            </a:r>
            <a:r>
              <a:rPr lang="en-US" sz="2800" smtClean="0"/>
              <a:t> such that every ball of radius </a:t>
            </a:r>
            <a:r>
              <a:rPr lang="en-US" sz="2800" b="1" smtClean="0">
                <a:solidFill>
                  <a:srgbClr val="0099FF"/>
                </a:solidFill>
                <a:cs typeface="Aharoni" pitchFamily="2" charset="-79"/>
              </a:rPr>
              <a:t>2r</a:t>
            </a:r>
            <a:r>
              <a:rPr lang="en-US" sz="2800" smtClean="0"/>
              <a:t> can be covered by </a:t>
            </a:r>
            <a:r>
              <a:rPr lang="en-US" sz="2800" b="1" smtClean="0">
                <a:solidFill>
                  <a:srgbClr val="0099FF"/>
                </a:solidFill>
                <a:cs typeface="Aharoni" pitchFamily="2" charset="-79"/>
              </a:rPr>
              <a:t>2</a:t>
            </a:r>
            <a:r>
              <a:rPr lang="el-GR" sz="2800" b="1" baseline="30000" smtClean="0">
                <a:solidFill>
                  <a:srgbClr val="0099FF"/>
                </a:solidFill>
                <a:cs typeface="Aharoni" pitchFamily="2" charset="-79"/>
              </a:rPr>
              <a:t>α</a:t>
            </a:r>
            <a:r>
              <a:rPr lang="en-US" sz="2800" smtClean="0"/>
              <a:t> balls of radius </a:t>
            </a:r>
            <a:r>
              <a:rPr lang="en-US" sz="2800" b="1" smtClean="0">
                <a:solidFill>
                  <a:srgbClr val="0099FF"/>
                </a:solidFill>
                <a:cs typeface="Aharoni" pitchFamily="2" charset="-79"/>
              </a:rPr>
              <a:t>r</a:t>
            </a:r>
            <a:r>
              <a:rPr lang="en-US" sz="2800" smtClean="0"/>
              <a:t>.</a:t>
            </a:r>
          </a:p>
        </p:txBody>
      </p:sp>
      <p:sp>
        <p:nvSpPr>
          <p:cNvPr id="52227" name="Oval 73"/>
          <p:cNvSpPr>
            <a:spLocks noChangeArrowheads="1"/>
          </p:cNvSpPr>
          <p:nvPr/>
        </p:nvSpPr>
        <p:spPr bwMode="auto">
          <a:xfrm>
            <a:off x="4648200" y="4267200"/>
            <a:ext cx="1752600" cy="1676400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0" name="Group 94"/>
          <p:cNvGrpSpPr>
            <a:grpSpLocks/>
          </p:cNvGrpSpPr>
          <p:nvPr/>
        </p:nvGrpSpPr>
        <p:grpSpPr bwMode="auto">
          <a:xfrm>
            <a:off x="4724400" y="4267200"/>
            <a:ext cx="1524000" cy="1600200"/>
            <a:chOff x="2016" y="1104"/>
            <a:chExt cx="960" cy="1008"/>
          </a:xfrm>
        </p:grpSpPr>
        <p:sp>
          <p:nvSpPr>
            <p:cNvPr id="52247" name="Oval 77"/>
            <p:cNvSpPr>
              <a:spLocks noChangeArrowheads="1"/>
            </p:cNvSpPr>
            <p:nvPr/>
          </p:nvSpPr>
          <p:spPr bwMode="auto">
            <a:xfrm>
              <a:off x="2016" y="1104"/>
              <a:ext cx="576" cy="576"/>
            </a:xfrm>
            <a:prstGeom prst="ellipse">
              <a:avLst/>
            </a:prstGeom>
            <a:noFill/>
            <a:ln w="25400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48" name="Oval 78"/>
            <p:cNvSpPr>
              <a:spLocks noChangeArrowheads="1"/>
            </p:cNvSpPr>
            <p:nvPr/>
          </p:nvSpPr>
          <p:spPr bwMode="auto">
            <a:xfrm>
              <a:off x="2400" y="1536"/>
              <a:ext cx="576" cy="576"/>
            </a:xfrm>
            <a:prstGeom prst="ellipse">
              <a:avLst/>
            </a:prstGeom>
            <a:noFill/>
            <a:ln w="25400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49" name="Oval 79"/>
            <p:cNvSpPr>
              <a:spLocks noChangeArrowheads="1"/>
            </p:cNvSpPr>
            <p:nvPr/>
          </p:nvSpPr>
          <p:spPr bwMode="auto">
            <a:xfrm>
              <a:off x="2400" y="1104"/>
              <a:ext cx="576" cy="576"/>
            </a:xfrm>
            <a:prstGeom prst="ellipse">
              <a:avLst/>
            </a:prstGeom>
            <a:noFill/>
            <a:ln w="25400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50" name="Oval 80"/>
            <p:cNvSpPr>
              <a:spLocks noChangeArrowheads="1"/>
            </p:cNvSpPr>
            <p:nvPr/>
          </p:nvSpPr>
          <p:spPr bwMode="auto">
            <a:xfrm>
              <a:off x="2016" y="1536"/>
              <a:ext cx="576" cy="576"/>
            </a:xfrm>
            <a:prstGeom prst="ellipse">
              <a:avLst/>
            </a:prstGeom>
            <a:noFill/>
            <a:ln w="25400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2229" name="Group 148"/>
          <p:cNvGrpSpPr>
            <a:grpSpLocks/>
          </p:cNvGrpSpPr>
          <p:nvPr/>
        </p:nvGrpSpPr>
        <p:grpSpPr bwMode="auto">
          <a:xfrm>
            <a:off x="4800600" y="4343400"/>
            <a:ext cx="1524000" cy="1371600"/>
            <a:chOff x="2064" y="1152"/>
            <a:chExt cx="960" cy="864"/>
          </a:xfrm>
        </p:grpSpPr>
        <p:sp>
          <p:nvSpPr>
            <p:cNvPr id="52230" name="Rectangle 106"/>
            <p:cNvSpPr>
              <a:spLocks noChangeArrowheads="1"/>
            </p:cNvSpPr>
            <p:nvPr/>
          </p:nvSpPr>
          <p:spPr bwMode="auto">
            <a:xfrm>
              <a:off x="2208" y="1920"/>
              <a:ext cx="48" cy="48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31" name="Rectangle 107"/>
            <p:cNvSpPr>
              <a:spLocks noChangeArrowheads="1"/>
            </p:cNvSpPr>
            <p:nvPr/>
          </p:nvSpPr>
          <p:spPr bwMode="auto">
            <a:xfrm>
              <a:off x="2640" y="1968"/>
              <a:ext cx="48" cy="48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32" name="Rectangle 117"/>
            <p:cNvSpPr>
              <a:spLocks noChangeArrowheads="1"/>
            </p:cNvSpPr>
            <p:nvPr/>
          </p:nvSpPr>
          <p:spPr bwMode="auto">
            <a:xfrm>
              <a:off x="2976" y="1488"/>
              <a:ext cx="48" cy="48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33" name="Rectangle 133"/>
            <p:cNvSpPr>
              <a:spLocks noChangeArrowheads="1"/>
            </p:cNvSpPr>
            <p:nvPr/>
          </p:nvSpPr>
          <p:spPr bwMode="auto">
            <a:xfrm>
              <a:off x="2784" y="1728"/>
              <a:ext cx="48" cy="48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34" name="Rectangle 134"/>
            <p:cNvSpPr>
              <a:spLocks noChangeArrowheads="1"/>
            </p:cNvSpPr>
            <p:nvPr/>
          </p:nvSpPr>
          <p:spPr bwMode="auto">
            <a:xfrm>
              <a:off x="2640" y="1728"/>
              <a:ext cx="48" cy="48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35" name="Rectangle 135"/>
            <p:cNvSpPr>
              <a:spLocks noChangeArrowheads="1"/>
            </p:cNvSpPr>
            <p:nvPr/>
          </p:nvSpPr>
          <p:spPr bwMode="auto">
            <a:xfrm>
              <a:off x="2160" y="1680"/>
              <a:ext cx="48" cy="48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36" name="Rectangle 136"/>
            <p:cNvSpPr>
              <a:spLocks noChangeArrowheads="1"/>
            </p:cNvSpPr>
            <p:nvPr/>
          </p:nvSpPr>
          <p:spPr bwMode="auto">
            <a:xfrm>
              <a:off x="2448" y="1728"/>
              <a:ext cx="48" cy="48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37" name="Rectangle 137"/>
            <p:cNvSpPr>
              <a:spLocks noChangeArrowheads="1"/>
            </p:cNvSpPr>
            <p:nvPr/>
          </p:nvSpPr>
          <p:spPr bwMode="auto">
            <a:xfrm>
              <a:off x="2304" y="1440"/>
              <a:ext cx="48" cy="48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38" name="Rectangle 138"/>
            <p:cNvSpPr>
              <a:spLocks noChangeArrowheads="1"/>
            </p:cNvSpPr>
            <p:nvPr/>
          </p:nvSpPr>
          <p:spPr bwMode="auto">
            <a:xfrm>
              <a:off x="2064" y="1392"/>
              <a:ext cx="48" cy="48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39" name="Rectangle 139"/>
            <p:cNvSpPr>
              <a:spLocks noChangeArrowheads="1"/>
            </p:cNvSpPr>
            <p:nvPr/>
          </p:nvSpPr>
          <p:spPr bwMode="auto">
            <a:xfrm>
              <a:off x="2304" y="1248"/>
              <a:ext cx="48" cy="48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40" name="Rectangle 140"/>
            <p:cNvSpPr>
              <a:spLocks noChangeArrowheads="1"/>
            </p:cNvSpPr>
            <p:nvPr/>
          </p:nvSpPr>
          <p:spPr bwMode="auto">
            <a:xfrm>
              <a:off x="2352" y="1152"/>
              <a:ext cx="48" cy="48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41" name="Rectangle 141"/>
            <p:cNvSpPr>
              <a:spLocks noChangeArrowheads="1"/>
            </p:cNvSpPr>
            <p:nvPr/>
          </p:nvSpPr>
          <p:spPr bwMode="auto">
            <a:xfrm>
              <a:off x="2448" y="1344"/>
              <a:ext cx="48" cy="48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42" name="Rectangle 142"/>
            <p:cNvSpPr>
              <a:spLocks noChangeArrowheads="1"/>
            </p:cNvSpPr>
            <p:nvPr/>
          </p:nvSpPr>
          <p:spPr bwMode="auto">
            <a:xfrm>
              <a:off x="2640" y="1440"/>
              <a:ext cx="48" cy="48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43" name="Rectangle 143"/>
            <p:cNvSpPr>
              <a:spLocks noChangeArrowheads="1"/>
            </p:cNvSpPr>
            <p:nvPr/>
          </p:nvSpPr>
          <p:spPr bwMode="auto">
            <a:xfrm>
              <a:off x="2256" y="1584"/>
              <a:ext cx="48" cy="48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44" name="Rectangle 144"/>
            <p:cNvSpPr>
              <a:spLocks noChangeArrowheads="1"/>
            </p:cNvSpPr>
            <p:nvPr/>
          </p:nvSpPr>
          <p:spPr bwMode="auto">
            <a:xfrm>
              <a:off x="2592" y="1152"/>
              <a:ext cx="48" cy="48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45" name="Rectangle 145"/>
            <p:cNvSpPr>
              <a:spLocks noChangeArrowheads="1"/>
            </p:cNvSpPr>
            <p:nvPr/>
          </p:nvSpPr>
          <p:spPr bwMode="auto">
            <a:xfrm>
              <a:off x="2784" y="1248"/>
              <a:ext cx="48" cy="48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46" name="Rectangle 146"/>
            <p:cNvSpPr>
              <a:spLocks noChangeArrowheads="1"/>
            </p:cNvSpPr>
            <p:nvPr/>
          </p:nvSpPr>
          <p:spPr bwMode="auto">
            <a:xfrm>
              <a:off x="2880" y="1824"/>
              <a:ext cx="48" cy="48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5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Doubling Dimension</a:t>
            </a:r>
            <a:endParaRPr lang="en-US" sz="35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4274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497763" cy="48006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en-US" sz="2800" b="1" smtClean="0"/>
              <a:t>Fact</a:t>
            </a:r>
          </a:p>
          <a:p>
            <a:pPr>
              <a:buFont typeface="Wingdings 2" pitchFamily="18" charset="2"/>
              <a:buNone/>
            </a:pPr>
            <a:r>
              <a:rPr lang="en-US" sz="2800" b="1" smtClean="0"/>
              <a:t>	</a:t>
            </a:r>
            <a:r>
              <a:rPr lang="en-US" sz="2800" smtClean="0"/>
              <a:t>For a graph with doubling dimension </a:t>
            </a:r>
            <a:r>
              <a:rPr lang="el-GR" sz="2800" b="1" smtClean="0">
                <a:solidFill>
                  <a:srgbClr val="0099FF"/>
                </a:solidFill>
                <a:cs typeface="Aharoni" pitchFamily="2" charset="-79"/>
              </a:rPr>
              <a:t>α</a:t>
            </a:r>
            <a:r>
              <a:rPr lang="en-US" sz="2800" smtClean="0"/>
              <a:t>, there is an efficiently constructible </a:t>
            </a:r>
            <a:br>
              <a:rPr lang="en-US" sz="2800" smtClean="0"/>
            </a:br>
            <a:r>
              <a:rPr lang="en-US" sz="2800" b="1" smtClean="0">
                <a:solidFill>
                  <a:srgbClr val="0099FF"/>
                </a:solidFill>
                <a:cs typeface="Aharoni" pitchFamily="2" charset="-79"/>
              </a:rPr>
              <a:t>r</a:t>
            </a:r>
            <a:r>
              <a:rPr lang="en-US" sz="2800" smtClean="0"/>
              <a:t>-dominating set </a:t>
            </a:r>
            <a:r>
              <a:rPr lang="en-US" sz="2800" b="1" smtClean="0">
                <a:solidFill>
                  <a:srgbClr val="0099FF"/>
                </a:solidFill>
                <a:cs typeface="Aharoni" pitchFamily="2" charset="-79"/>
              </a:rPr>
              <a:t>W(r)</a:t>
            </a:r>
            <a:r>
              <a:rPr lang="en-US" sz="2800" smtClean="0"/>
              <a:t>, such that for every vertex </a:t>
            </a:r>
            <a:r>
              <a:rPr lang="en-US" sz="2800" b="1" smtClean="0">
                <a:solidFill>
                  <a:srgbClr val="0099FF"/>
                </a:solidFill>
                <a:cs typeface="Aharoni" pitchFamily="2" charset="-79"/>
              </a:rPr>
              <a:t>v </a:t>
            </a:r>
            <a:r>
              <a:rPr lang="en-US" sz="2800" b="1" smtClean="0">
                <a:solidFill>
                  <a:srgbClr val="0099FF"/>
                </a:solidFill>
                <a:cs typeface="Aharoni" pitchFamily="2" charset="-79"/>
                <a:sym typeface="Symbol" pitchFamily="18" charset="2"/>
              </a:rPr>
              <a:t></a:t>
            </a:r>
            <a:r>
              <a:rPr lang="en-US" sz="2800" b="1" smtClean="0">
                <a:solidFill>
                  <a:srgbClr val="0099FF"/>
                </a:solidFill>
                <a:cs typeface="Aharoni" pitchFamily="2" charset="-79"/>
              </a:rPr>
              <a:t> V(G)</a:t>
            </a:r>
            <a:r>
              <a:rPr lang="en-US" sz="2800" smtClean="0"/>
              <a:t> and radius </a:t>
            </a:r>
            <a:r>
              <a:rPr lang="en-US" sz="2800" b="1" smtClean="0">
                <a:solidFill>
                  <a:srgbClr val="0099FF"/>
                </a:solidFill>
                <a:cs typeface="Aharoni" pitchFamily="2" charset="-79"/>
              </a:rPr>
              <a:t>R≥r</a:t>
            </a:r>
            <a:r>
              <a:rPr lang="en-US" sz="2800" smtClean="0"/>
              <a:t>, the set </a:t>
            </a:r>
            <a:r>
              <a:rPr lang="en-US" sz="2800" b="1" smtClean="0">
                <a:solidFill>
                  <a:srgbClr val="0099FF"/>
                </a:solidFill>
                <a:cs typeface="Aharoni" pitchFamily="2" charset="-79"/>
              </a:rPr>
              <a:t>B(v,R,G)</a:t>
            </a:r>
            <a:r>
              <a:rPr lang="en-US" sz="2800" b="1" smtClean="0">
                <a:solidFill>
                  <a:srgbClr val="0099FF"/>
                </a:solidFill>
                <a:cs typeface="Aharoni" pitchFamily="2" charset="-79"/>
                <a:sym typeface="Symbol" pitchFamily="18" charset="2"/>
              </a:rPr>
              <a:t></a:t>
            </a:r>
            <a:r>
              <a:rPr lang="en-US" sz="2800" b="1" smtClean="0">
                <a:solidFill>
                  <a:srgbClr val="0099FF"/>
                </a:solidFill>
                <a:cs typeface="Aharoni" pitchFamily="2" charset="-79"/>
              </a:rPr>
              <a:t>W(r)</a:t>
            </a:r>
            <a:r>
              <a:rPr lang="en-US" sz="2800" smtClean="0"/>
              <a:t> has size at most </a:t>
            </a:r>
            <a:r>
              <a:rPr lang="en-US" sz="2800" b="1" smtClean="0">
                <a:solidFill>
                  <a:srgbClr val="0099FF"/>
                </a:solidFill>
                <a:cs typeface="Aharoni" pitchFamily="2" charset="-79"/>
              </a:rPr>
              <a:t>(4R/r)</a:t>
            </a:r>
            <a:r>
              <a:rPr lang="el-GR" sz="2800" b="1" baseline="30000" smtClean="0">
                <a:solidFill>
                  <a:srgbClr val="0099FF"/>
                </a:solidFill>
                <a:cs typeface="Aharoni" pitchFamily="2" charset="-79"/>
              </a:rPr>
              <a:t>α</a:t>
            </a:r>
            <a:r>
              <a:rPr lang="en-US" sz="2800" smtClean="0"/>
              <a:t>.</a:t>
            </a:r>
          </a:p>
        </p:txBody>
      </p:sp>
      <p:grpSp>
        <p:nvGrpSpPr>
          <p:cNvPr id="54275" name="Group 148"/>
          <p:cNvGrpSpPr>
            <a:grpSpLocks/>
          </p:cNvGrpSpPr>
          <p:nvPr/>
        </p:nvGrpSpPr>
        <p:grpSpPr bwMode="auto">
          <a:xfrm>
            <a:off x="4343400" y="5029200"/>
            <a:ext cx="1524000" cy="1371600"/>
            <a:chOff x="2064" y="1152"/>
            <a:chExt cx="960" cy="864"/>
          </a:xfrm>
        </p:grpSpPr>
        <p:sp>
          <p:nvSpPr>
            <p:cNvPr id="54278" name="Rectangle 106"/>
            <p:cNvSpPr>
              <a:spLocks noChangeArrowheads="1"/>
            </p:cNvSpPr>
            <p:nvPr/>
          </p:nvSpPr>
          <p:spPr bwMode="auto">
            <a:xfrm>
              <a:off x="2208" y="1920"/>
              <a:ext cx="48" cy="48"/>
            </a:xfrm>
            <a:prstGeom prst="rect">
              <a:avLst/>
            </a:prstGeom>
            <a:solidFill>
              <a:srgbClr val="CC00FF"/>
            </a:solidFill>
            <a:ln w="25400">
              <a:solidFill>
                <a:srgbClr val="CC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CC00FF"/>
                </a:solidFill>
              </a:endParaRPr>
            </a:p>
          </p:txBody>
        </p:sp>
        <p:sp>
          <p:nvSpPr>
            <p:cNvPr id="54279" name="Rectangle 107"/>
            <p:cNvSpPr>
              <a:spLocks noChangeArrowheads="1"/>
            </p:cNvSpPr>
            <p:nvPr/>
          </p:nvSpPr>
          <p:spPr bwMode="auto">
            <a:xfrm>
              <a:off x="2640" y="1968"/>
              <a:ext cx="48" cy="48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80" name="Rectangle 117"/>
            <p:cNvSpPr>
              <a:spLocks noChangeArrowheads="1"/>
            </p:cNvSpPr>
            <p:nvPr/>
          </p:nvSpPr>
          <p:spPr bwMode="auto">
            <a:xfrm>
              <a:off x="2976" y="1392"/>
              <a:ext cx="48" cy="48"/>
            </a:xfrm>
            <a:prstGeom prst="rect">
              <a:avLst/>
            </a:prstGeom>
            <a:solidFill>
              <a:srgbClr val="CC00FF"/>
            </a:solidFill>
            <a:ln w="25400">
              <a:solidFill>
                <a:srgbClr val="CC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CC00FF"/>
                </a:solidFill>
              </a:endParaRPr>
            </a:p>
          </p:txBody>
        </p:sp>
        <p:sp>
          <p:nvSpPr>
            <p:cNvPr id="54281" name="Rectangle 133"/>
            <p:cNvSpPr>
              <a:spLocks noChangeArrowheads="1"/>
            </p:cNvSpPr>
            <p:nvPr/>
          </p:nvSpPr>
          <p:spPr bwMode="auto">
            <a:xfrm>
              <a:off x="2784" y="1728"/>
              <a:ext cx="48" cy="48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82" name="Rectangle 134"/>
            <p:cNvSpPr>
              <a:spLocks noChangeArrowheads="1"/>
            </p:cNvSpPr>
            <p:nvPr/>
          </p:nvSpPr>
          <p:spPr bwMode="auto">
            <a:xfrm>
              <a:off x="2640" y="1728"/>
              <a:ext cx="48" cy="48"/>
            </a:xfrm>
            <a:prstGeom prst="rect">
              <a:avLst/>
            </a:prstGeom>
            <a:solidFill>
              <a:srgbClr val="CC00FF"/>
            </a:solidFill>
            <a:ln w="25400">
              <a:solidFill>
                <a:srgbClr val="CC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CC00FF"/>
                </a:solidFill>
              </a:endParaRPr>
            </a:p>
          </p:txBody>
        </p:sp>
        <p:sp>
          <p:nvSpPr>
            <p:cNvPr id="54283" name="Rectangle 135"/>
            <p:cNvSpPr>
              <a:spLocks noChangeArrowheads="1"/>
            </p:cNvSpPr>
            <p:nvPr/>
          </p:nvSpPr>
          <p:spPr bwMode="auto">
            <a:xfrm>
              <a:off x="2160" y="1680"/>
              <a:ext cx="48" cy="48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84" name="Rectangle 136"/>
            <p:cNvSpPr>
              <a:spLocks noChangeArrowheads="1"/>
            </p:cNvSpPr>
            <p:nvPr/>
          </p:nvSpPr>
          <p:spPr bwMode="auto">
            <a:xfrm>
              <a:off x="2448" y="1728"/>
              <a:ext cx="48" cy="48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85" name="Rectangle 137"/>
            <p:cNvSpPr>
              <a:spLocks noChangeArrowheads="1"/>
            </p:cNvSpPr>
            <p:nvPr/>
          </p:nvSpPr>
          <p:spPr bwMode="auto">
            <a:xfrm>
              <a:off x="2304" y="1440"/>
              <a:ext cx="48" cy="48"/>
            </a:xfrm>
            <a:prstGeom prst="rect">
              <a:avLst/>
            </a:prstGeom>
            <a:solidFill>
              <a:srgbClr val="CC00FF"/>
            </a:solidFill>
            <a:ln w="25400">
              <a:solidFill>
                <a:srgbClr val="CC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CC00FF"/>
                </a:solidFill>
              </a:endParaRPr>
            </a:p>
          </p:txBody>
        </p:sp>
        <p:sp>
          <p:nvSpPr>
            <p:cNvPr id="54286" name="Rectangle 138"/>
            <p:cNvSpPr>
              <a:spLocks noChangeArrowheads="1"/>
            </p:cNvSpPr>
            <p:nvPr/>
          </p:nvSpPr>
          <p:spPr bwMode="auto">
            <a:xfrm>
              <a:off x="2064" y="1392"/>
              <a:ext cx="48" cy="48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87" name="Rectangle 139"/>
            <p:cNvSpPr>
              <a:spLocks noChangeArrowheads="1"/>
            </p:cNvSpPr>
            <p:nvPr/>
          </p:nvSpPr>
          <p:spPr bwMode="auto">
            <a:xfrm>
              <a:off x="2304" y="1248"/>
              <a:ext cx="48" cy="48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88" name="Rectangle 140"/>
            <p:cNvSpPr>
              <a:spLocks noChangeArrowheads="1"/>
            </p:cNvSpPr>
            <p:nvPr/>
          </p:nvSpPr>
          <p:spPr bwMode="auto">
            <a:xfrm>
              <a:off x="2352" y="1152"/>
              <a:ext cx="48" cy="48"/>
            </a:xfrm>
            <a:prstGeom prst="rect">
              <a:avLst/>
            </a:prstGeom>
            <a:solidFill>
              <a:srgbClr val="CC00FF"/>
            </a:solidFill>
            <a:ln w="25400">
              <a:solidFill>
                <a:srgbClr val="CC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CC00FF"/>
                </a:solidFill>
              </a:endParaRPr>
            </a:p>
          </p:txBody>
        </p:sp>
        <p:sp>
          <p:nvSpPr>
            <p:cNvPr id="54289" name="Rectangle 141"/>
            <p:cNvSpPr>
              <a:spLocks noChangeArrowheads="1"/>
            </p:cNvSpPr>
            <p:nvPr/>
          </p:nvSpPr>
          <p:spPr bwMode="auto">
            <a:xfrm>
              <a:off x="2448" y="1344"/>
              <a:ext cx="48" cy="48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90" name="Rectangle 142"/>
            <p:cNvSpPr>
              <a:spLocks noChangeArrowheads="1"/>
            </p:cNvSpPr>
            <p:nvPr/>
          </p:nvSpPr>
          <p:spPr bwMode="auto">
            <a:xfrm>
              <a:off x="2640" y="1440"/>
              <a:ext cx="48" cy="48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91" name="Rectangle 143"/>
            <p:cNvSpPr>
              <a:spLocks noChangeArrowheads="1"/>
            </p:cNvSpPr>
            <p:nvPr/>
          </p:nvSpPr>
          <p:spPr bwMode="auto">
            <a:xfrm>
              <a:off x="2256" y="1584"/>
              <a:ext cx="48" cy="48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92" name="Rectangle 144"/>
            <p:cNvSpPr>
              <a:spLocks noChangeArrowheads="1"/>
            </p:cNvSpPr>
            <p:nvPr/>
          </p:nvSpPr>
          <p:spPr bwMode="auto">
            <a:xfrm>
              <a:off x="2592" y="1152"/>
              <a:ext cx="48" cy="48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93" name="Rectangle 145"/>
            <p:cNvSpPr>
              <a:spLocks noChangeArrowheads="1"/>
            </p:cNvSpPr>
            <p:nvPr/>
          </p:nvSpPr>
          <p:spPr bwMode="auto">
            <a:xfrm>
              <a:off x="2784" y="1248"/>
              <a:ext cx="48" cy="48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94" name="Rectangle 146"/>
            <p:cNvSpPr>
              <a:spLocks noChangeArrowheads="1"/>
            </p:cNvSpPr>
            <p:nvPr/>
          </p:nvSpPr>
          <p:spPr bwMode="auto">
            <a:xfrm>
              <a:off x="2880" y="1824"/>
              <a:ext cx="48" cy="48"/>
            </a:xfrm>
            <a:prstGeom prst="rect">
              <a:avLst/>
            </a:prstGeom>
            <a:solidFill>
              <a:srgbClr val="CC00FF"/>
            </a:solidFill>
            <a:ln w="25400">
              <a:solidFill>
                <a:srgbClr val="CC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CC00FF"/>
                </a:solidFill>
              </a:endParaRPr>
            </a:p>
          </p:txBody>
        </p:sp>
      </p:grpSp>
      <p:sp>
        <p:nvSpPr>
          <p:cNvPr id="28" name="Oval 77"/>
          <p:cNvSpPr>
            <a:spLocks noChangeArrowheads="1"/>
          </p:cNvSpPr>
          <p:nvPr/>
        </p:nvSpPr>
        <p:spPr bwMode="auto">
          <a:xfrm>
            <a:off x="5105400" y="5562600"/>
            <a:ext cx="914400" cy="914400"/>
          </a:xfrm>
          <a:prstGeom prst="ellips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Rectangle 117"/>
          <p:cNvSpPr>
            <a:spLocks noChangeArrowheads="1"/>
          </p:cNvSpPr>
          <p:nvPr/>
        </p:nvSpPr>
        <p:spPr bwMode="auto">
          <a:xfrm>
            <a:off x="5486400" y="5943600"/>
            <a:ext cx="76200" cy="76200"/>
          </a:xfrm>
          <a:prstGeom prst="rect">
            <a:avLst/>
          </a:prstGeom>
          <a:solidFill>
            <a:srgbClr val="0099FF"/>
          </a:solidFill>
          <a:ln w="25400">
            <a:solidFill>
              <a:srgbClr val="0099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99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>
          <a:xfrm>
            <a:off x="1435100" y="76200"/>
            <a:ext cx="7499350" cy="1143000"/>
          </a:xfrm>
        </p:spPr>
        <p:txBody>
          <a:bodyPr/>
          <a:lstStyle/>
          <a:p>
            <a:pPr eaLnBrk="1" hangingPunct="1"/>
            <a:r>
              <a:rPr 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Hierarchy of Nets</a:t>
            </a:r>
            <a:endParaRPr lang="en-US" sz="35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6322" name="Content Placeholder 2"/>
          <p:cNvSpPr>
            <a:spLocks noGrp="1"/>
          </p:cNvSpPr>
          <p:nvPr>
            <p:ph idx="1"/>
          </p:nvPr>
        </p:nvSpPr>
        <p:spPr>
          <a:xfrm>
            <a:off x="1447800" y="1066800"/>
            <a:ext cx="7497763" cy="28194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Define a hierarchy of nets, namely, vertex sets in </a:t>
            </a:r>
            <a:r>
              <a:rPr lang="en-US" sz="2800" b="1" dirty="0" smtClean="0">
                <a:solidFill>
                  <a:srgbClr val="0099FF"/>
                </a:solidFill>
                <a:cs typeface="Aharoni" pitchFamily="2" charset="-79"/>
              </a:rPr>
              <a:t>G</a:t>
            </a:r>
            <a:r>
              <a:rPr lang="en-US" sz="2400" dirty="0" smtClean="0"/>
              <a:t>, denoted by </a:t>
            </a:r>
            <a:r>
              <a:rPr lang="en-US" sz="2800" b="1" dirty="0" smtClean="0">
                <a:solidFill>
                  <a:srgbClr val="0099FF"/>
                </a:solidFill>
                <a:cs typeface="Aharoni" pitchFamily="2" charset="-79"/>
              </a:rPr>
              <a:t>N</a:t>
            </a:r>
            <a:r>
              <a:rPr lang="en-US" sz="2800" b="1" baseline="-25000" dirty="0" smtClean="0">
                <a:solidFill>
                  <a:srgbClr val="0099FF"/>
                </a:solidFill>
                <a:cs typeface="Aharoni" pitchFamily="2" charset="-79"/>
              </a:rPr>
              <a:t>i</a:t>
            </a:r>
            <a:r>
              <a:rPr lang="en-US" sz="2400" dirty="0" smtClean="0"/>
              <a:t>, one for each level </a:t>
            </a:r>
            <a:br>
              <a:rPr lang="en-US" sz="2400" dirty="0" smtClean="0"/>
            </a:br>
            <a:r>
              <a:rPr lang="en-US" sz="2800" b="1" dirty="0" smtClean="0">
                <a:solidFill>
                  <a:srgbClr val="0099FF"/>
                </a:solidFill>
                <a:cs typeface="Aharoni" pitchFamily="2" charset="-79"/>
              </a:rPr>
              <a:t>0≤i≤logn</a:t>
            </a:r>
            <a:r>
              <a:rPr lang="en-US" sz="2400" dirty="0" smtClean="0"/>
              <a:t>, with the following properties:</a:t>
            </a:r>
          </a:p>
          <a:p>
            <a:pPr eaLnBrk="1" hangingPunct="1"/>
            <a:r>
              <a:rPr lang="en-US" sz="2800" b="1" dirty="0" smtClean="0">
                <a:solidFill>
                  <a:srgbClr val="0099FF"/>
                </a:solidFill>
                <a:cs typeface="Aharoni" pitchFamily="2" charset="-79"/>
              </a:rPr>
              <a:t>N</a:t>
            </a:r>
            <a:r>
              <a:rPr lang="en-US" sz="2800" b="1" baseline="-25000" dirty="0" smtClean="0">
                <a:solidFill>
                  <a:srgbClr val="0099FF"/>
                </a:solidFill>
                <a:cs typeface="Aharoni" pitchFamily="2" charset="-79"/>
              </a:rPr>
              <a:t>0</a:t>
            </a:r>
            <a:r>
              <a:rPr lang="en-US" sz="2800" b="1" dirty="0" smtClean="0">
                <a:solidFill>
                  <a:srgbClr val="0099FF"/>
                </a:solidFill>
                <a:cs typeface="Aharoni" pitchFamily="2" charset="-79"/>
              </a:rPr>
              <a:t>=V(G)</a:t>
            </a:r>
            <a:endParaRPr lang="en-US" sz="2400" dirty="0" smtClean="0"/>
          </a:p>
          <a:p>
            <a:pPr eaLnBrk="1" hangingPunct="1"/>
            <a:r>
              <a:rPr lang="en-US" sz="2800" b="1" dirty="0" smtClean="0">
                <a:solidFill>
                  <a:srgbClr val="0099FF"/>
                </a:solidFill>
                <a:cs typeface="Aharoni" pitchFamily="2" charset="-79"/>
              </a:rPr>
              <a:t>N</a:t>
            </a:r>
            <a:r>
              <a:rPr lang="en-US" sz="2800" b="1" baseline="-25000" dirty="0" smtClean="0">
                <a:solidFill>
                  <a:srgbClr val="0099FF"/>
                </a:solidFill>
                <a:cs typeface="Aharoni" pitchFamily="2" charset="-79"/>
              </a:rPr>
              <a:t>i</a:t>
            </a:r>
            <a:r>
              <a:rPr lang="en-US" sz="2400" dirty="0" smtClean="0"/>
              <a:t> </a:t>
            </a:r>
            <a:r>
              <a:rPr lang="en-US" sz="2800" b="1" dirty="0" smtClean="0">
                <a:solidFill>
                  <a:srgbClr val="0099FF"/>
                </a:solidFill>
                <a:cs typeface="Aharoni" pitchFamily="2" charset="-79"/>
                <a:sym typeface="Symbol" pitchFamily="18" charset="2"/>
              </a:rPr>
              <a:t></a:t>
            </a:r>
            <a:r>
              <a:rPr lang="en-US" sz="2800" b="1" dirty="0" smtClean="0">
                <a:solidFill>
                  <a:srgbClr val="0099FF"/>
                </a:solidFill>
                <a:cs typeface="Aharoni" pitchFamily="2" charset="-79"/>
              </a:rPr>
              <a:t> N</a:t>
            </a:r>
            <a:r>
              <a:rPr lang="en-US" sz="2800" b="1" baseline="-25000" dirty="0" smtClean="0">
                <a:solidFill>
                  <a:srgbClr val="0099FF"/>
                </a:solidFill>
                <a:cs typeface="Aharoni" pitchFamily="2" charset="-79"/>
              </a:rPr>
              <a:t>i-1</a:t>
            </a:r>
            <a:r>
              <a:rPr lang="en-US" sz="2400" dirty="0" smtClean="0"/>
              <a:t>, for all </a:t>
            </a:r>
            <a:r>
              <a:rPr lang="en-US" sz="2800" b="1" dirty="0" err="1" smtClean="0">
                <a:solidFill>
                  <a:srgbClr val="0099FF"/>
                </a:solidFill>
                <a:cs typeface="Aharoni" pitchFamily="2" charset="-79"/>
              </a:rPr>
              <a:t>i</a:t>
            </a:r>
            <a:r>
              <a:rPr lang="en-US" sz="2800" b="1" dirty="0" smtClean="0">
                <a:solidFill>
                  <a:srgbClr val="0099FF"/>
                </a:solidFill>
                <a:cs typeface="Aharoni" pitchFamily="2" charset="-79"/>
              </a:rPr>
              <a:t>&gt;0</a:t>
            </a:r>
            <a:r>
              <a:rPr lang="en-US" sz="2400" dirty="0" smtClean="0"/>
              <a:t>.</a:t>
            </a:r>
          </a:p>
          <a:p>
            <a:pPr eaLnBrk="1" hangingPunct="1"/>
            <a:r>
              <a:rPr lang="en-US" sz="2800" b="1" dirty="0" smtClean="0">
                <a:solidFill>
                  <a:srgbClr val="0099FF"/>
                </a:solidFill>
                <a:cs typeface="Aharoni" pitchFamily="2" charset="-79"/>
              </a:rPr>
              <a:t>N</a:t>
            </a:r>
            <a:r>
              <a:rPr lang="en-US" sz="2800" b="1" baseline="-25000" dirty="0" smtClean="0">
                <a:solidFill>
                  <a:srgbClr val="0099FF"/>
                </a:solidFill>
                <a:cs typeface="Aharoni" pitchFamily="2" charset="-79"/>
              </a:rPr>
              <a:t>i</a:t>
            </a:r>
            <a:r>
              <a:rPr lang="en-US" sz="2400" dirty="0" smtClean="0"/>
              <a:t> is a </a:t>
            </a:r>
            <a:r>
              <a:rPr lang="en-US" sz="2800" b="1" dirty="0" smtClean="0">
                <a:solidFill>
                  <a:srgbClr val="0099FF"/>
                </a:solidFill>
                <a:cs typeface="Aharoni" pitchFamily="2" charset="-79"/>
              </a:rPr>
              <a:t>2</a:t>
            </a:r>
            <a:r>
              <a:rPr lang="en-US" sz="2800" b="1" baseline="30000" dirty="0" smtClean="0">
                <a:solidFill>
                  <a:srgbClr val="0099FF"/>
                </a:solidFill>
                <a:cs typeface="Aharoni" pitchFamily="2" charset="-79"/>
              </a:rPr>
              <a:t>i</a:t>
            </a:r>
            <a:r>
              <a:rPr lang="en-US" sz="2400" dirty="0" smtClean="0"/>
              <a:t>-dominating set for </a:t>
            </a:r>
            <a:r>
              <a:rPr lang="en-US" sz="2800" b="1" dirty="0" smtClean="0">
                <a:solidFill>
                  <a:srgbClr val="0099FF"/>
                </a:solidFill>
                <a:cs typeface="Aharoni" pitchFamily="2" charset="-79"/>
              </a:rPr>
              <a:t>G</a:t>
            </a:r>
            <a:r>
              <a:rPr lang="en-US" sz="2400" dirty="0" smtClean="0"/>
              <a:t>.</a:t>
            </a:r>
          </a:p>
        </p:txBody>
      </p:sp>
      <p:sp>
        <p:nvSpPr>
          <p:cNvPr id="5" name="Oval 32"/>
          <p:cNvSpPr>
            <a:spLocks noChangeArrowheads="1"/>
          </p:cNvSpPr>
          <p:nvPr/>
        </p:nvSpPr>
        <p:spPr bwMode="auto">
          <a:xfrm>
            <a:off x="4114800" y="58769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6" name="Oval 32"/>
          <p:cNvSpPr>
            <a:spLocks noChangeArrowheads="1"/>
          </p:cNvSpPr>
          <p:nvPr/>
        </p:nvSpPr>
        <p:spPr bwMode="auto">
          <a:xfrm>
            <a:off x="4114800" y="55721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7" name="Oval 32"/>
          <p:cNvSpPr>
            <a:spLocks noChangeArrowheads="1"/>
          </p:cNvSpPr>
          <p:nvPr/>
        </p:nvSpPr>
        <p:spPr bwMode="auto">
          <a:xfrm>
            <a:off x="3810000" y="52673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8" name="Oval 32"/>
          <p:cNvSpPr>
            <a:spLocks noChangeArrowheads="1"/>
          </p:cNvSpPr>
          <p:nvPr/>
        </p:nvSpPr>
        <p:spPr bwMode="auto">
          <a:xfrm>
            <a:off x="3429000" y="58769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9" name="Oval 32"/>
          <p:cNvSpPr>
            <a:spLocks noChangeArrowheads="1"/>
          </p:cNvSpPr>
          <p:nvPr/>
        </p:nvSpPr>
        <p:spPr bwMode="auto">
          <a:xfrm>
            <a:off x="3429000" y="53435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4" name="Oval 32"/>
          <p:cNvSpPr>
            <a:spLocks noChangeArrowheads="1"/>
          </p:cNvSpPr>
          <p:nvPr/>
        </p:nvSpPr>
        <p:spPr bwMode="auto">
          <a:xfrm>
            <a:off x="3352800" y="62579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7" name="Oval 32"/>
          <p:cNvSpPr>
            <a:spLocks noChangeArrowheads="1"/>
          </p:cNvSpPr>
          <p:nvPr/>
        </p:nvSpPr>
        <p:spPr bwMode="auto">
          <a:xfrm>
            <a:off x="4038600" y="49625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4" name="Oval 32"/>
          <p:cNvSpPr>
            <a:spLocks noChangeArrowheads="1"/>
          </p:cNvSpPr>
          <p:nvPr/>
        </p:nvSpPr>
        <p:spPr bwMode="auto">
          <a:xfrm>
            <a:off x="3505200" y="48863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5" name="Oval 32"/>
          <p:cNvSpPr>
            <a:spLocks noChangeArrowheads="1"/>
          </p:cNvSpPr>
          <p:nvPr/>
        </p:nvSpPr>
        <p:spPr bwMode="auto">
          <a:xfrm>
            <a:off x="2514600" y="58769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7" name="Oval 32"/>
          <p:cNvSpPr>
            <a:spLocks noChangeArrowheads="1"/>
          </p:cNvSpPr>
          <p:nvPr/>
        </p:nvSpPr>
        <p:spPr bwMode="auto">
          <a:xfrm>
            <a:off x="2514600" y="53435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0" name="Oval 32"/>
          <p:cNvSpPr>
            <a:spLocks noChangeArrowheads="1"/>
          </p:cNvSpPr>
          <p:nvPr/>
        </p:nvSpPr>
        <p:spPr bwMode="auto">
          <a:xfrm>
            <a:off x="4419600" y="45815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2" name="Oval 32"/>
          <p:cNvSpPr>
            <a:spLocks noChangeArrowheads="1"/>
          </p:cNvSpPr>
          <p:nvPr/>
        </p:nvSpPr>
        <p:spPr bwMode="auto">
          <a:xfrm>
            <a:off x="5410200" y="48863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0" name="Oval 32"/>
          <p:cNvSpPr>
            <a:spLocks noChangeArrowheads="1"/>
          </p:cNvSpPr>
          <p:nvPr/>
        </p:nvSpPr>
        <p:spPr bwMode="auto">
          <a:xfrm>
            <a:off x="6248400" y="58769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1" name="Oval 32"/>
          <p:cNvSpPr>
            <a:spLocks noChangeArrowheads="1"/>
          </p:cNvSpPr>
          <p:nvPr/>
        </p:nvSpPr>
        <p:spPr bwMode="auto">
          <a:xfrm>
            <a:off x="6705600" y="56483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2" name="Oval 32"/>
          <p:cNvSpPr>
            <a:spLocks noChangeArrowheads="1"/>
          </p:cNvSpPr>
          <p:nvPr/>
        </p:nvSpPr>
        <p:spPr bwMode="auto">
          <a:xfrm>
            <a:off x="6248400" y="4810125"/>
            <a:ext cx="152400" cy="1524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3" name="Oval 32"/>
          <p:cNvSpPr>
            <a:spLocks noChangeArrowheads="1"/>
          </p:cNvSpPr>
          <p:nvPr/>
        </p:nvSpPr>
        <p:spPr bwMode="auto">
          <a:xfrm>
            <a:off x="6629400" y="51149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6" name="Oval 32"/>
          <p:cNvSpPr>
            <a:spLocks noChangeArrowheads="1"/>
          </p:cNvSpPr>
          <p:nvPr/>
        </p:nvSpPr>
        <p:spPr bwMode="auto">
          <a:xfrm>
            <a:off x="7315200" y="49625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9" name="Oval 32"/>
          <p:cNvSpPr>
            <a:spLocks noChangeArrowheads="1"/>
          </p:cNvSpPr>
          <p:nvPr/>
        </p:nvSpPr>
        <p:spPr bwMode="auto">
          <a:xfrm>
            <a:off x="7620000" y="55721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51" name="Oval 32"/>
          <p:cNvSpPr>
            <a:spLocks noChangeArrowheads="1"/>
          </p:cNvSpPr>
          <p:nvPr/>
        </p:nvSpPr>
        <p:spPr bwMode="auto">
          <a:xfrm>
            <a:off x="6400800" y="44291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52" name="Oval 32"/>
          <p:cNvSpPr>
            <a:spLocks noChangeArrowheads="1"/>
          </p:cNvSpPr>
          <p:nvPr/>
        </p:nvSpPr>
        <p:spPr bwMode="auto">
          <a:xfrm>
            <a:off x="7315200" y="44291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53" name="Oval 32"/>
          <p:cNvSpPr>
            <a:spLocks noChangeArrowheads="1"/>
          </p:cNvSpPr>
          <p:nvPr/>
        </p:nvSpPr>
        <p:spPr bwMode="auto">
          <a:xfrm>
            <a:off x="5029200" y="49625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57" name="TextBox 57"/>
          <p:cNvSpPr txBox="1">
            <a:spLocks noChangeArrowheads="1"/>
          </p:cNvSpPr>
          <p:nvPr/>
        </p:nvSpPr>
        <p:spPr bwMode="auto">
          <a:xfrm>
            <a:off x="1327150" y="4286250"/>
            <a:ext cx="577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chemeClr val="accent1"/>
                </a:solidFill>
              </a:rPr>
              <a:t>N</a:t>
            </a:r>
            <a:r>
              <a:rPr lang="en-US" sz="2800" b="1" baseline="-2500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58" name="TextBox 58"/>
          <p:cNvSpPr txBox="1">
            <a:spLocks noChangeArrowheads="1"/>
          </p:cNvSpPr>
          <p:nvPr/>
        </p:nvSpPr>
        <p:spPr bwMode="auto">
          <a:xfrm>
            <a:off x="1371600" y="4886325"/>
            <a:ext cx="577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CC00FF"/>
                </a:solidFill>
              </a:rPr>
              <a:t>N</a:t>
            </a:r>
            <a:r>
              <a:rPr lang="en-US" sz="2800" b="1" baseline="-25000">
                <a:solidFill>
                  <a:srgbClr val="CC00FF"/>
                </a:solidFill>
              </a:rPr>
              <a:t>1</a:t>
            </a:r>
          </a:p>
        </p:txBody>
      </p:sp>
      <p:sp>
        <p:nvSpPr>
          <p:cNvPr id="76" name="TextBox 82"/>
          <p:cNvSpPr txBox="1">
            <a:spLocks noChangeArrowheads="1"/>
          </p:cNvSpPr>
          <p:nvPr/>
        </p:nvSpPr>
        <p:spPr bwMode="auto">
          <a:xfrm>
            <a:off x="1371600" y="5495925"/>
            <a:ext cx="577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N</a:t>
            </a:r>
            <a:r>
              <a:rPr lang="en-US" sz="2800" b="1" baseline="-2500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95" name="TextBox 103"/>
          <p:cNvSpPr txBox="1">
            <a:spLocks noChangeArrowheads="1"/>
          </p:cNvSpPr>
          <p:nvPr/>
        </p:nvSpPr>
        <p:spPr bwMode="auto">
          <a:xfrm>
            <a:off x="1327150" y="6105525"/>
            <a:ext cx="577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</a:rPr>
              <a:t>N</a:t>
            </a:r>
            <a:r>
              <a:rPr lang="en-US" sz="2800" b="1" baseline="-2500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97" name="Oval 32"/>
          <p:cNvSpPr>
            <a:spLocks noChangeArrowheads="1"/>
          </p:cNvSpPr>
          <p:nvPr/>
        </p:nvSpPr>
        <p:spPr bwMode="auto">
          <a:xfrm>
            <a:off x="4343400" y="61722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98" name="Oval 32"/>
          <p:cNvSpPr>
            <a:spLocks noChangeArrowheads="1"/>
          </p:cNvSpPr>
          <p:nvPr/>
        </p:nvSpPr>
        <p:spPr bwMode="auto">
          <a:xfrm>
            <a:off x="4876800" y="54864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99" name="Oval 32"/>
          <p:cNvSpPr>
            <a:spLocks noChangeArrowheads="1"/>
          </p:cNvSpPr>
          <p:nvPr/>
        </p:nvSpPr>
        <p:spPr bwMode="auto">
          <a:xfrm>
            <a:off x="4876800" y="58674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0" name="Oval 32"/>
          <p:cNvSpPr>
            <a:spLocks noChangeArrowheads="1"/>
          </p:cNvSpPr>
          <p:nvPr/>
        </p:nvSpPr>
        <p:spPr bwMode="auto">
          <a:xfrm>
            <a:off x="5334000" y="57150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1" name="Oval 100"/>
          <p:cNvSpPr>
            <a:spLocks noChangeArrowheads="1"/>
          </p:cNvSpPr>
          <p:nvPr/>
        </p:nvSpPr>
        <p:spPr bwMode="auto">
          <a:xfrm>
            <a:off x="5638800" y="53340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2" name="Oval 32"/>
          <p:cNvSpPr>
            <a:spLocks noChangeArrowheads="1"/>
          </p:cNvSpPr>
          <p:nvPr/>
        </p:nvSpPr>
        <p:spPr bwMode="auto">
          <a:xfrm>
            <a:off x="5410200" y="60960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3" name="Oval 32"/>
          <p:cNvSpPr>
            <a:spLocks noChangeArrowheads="1"/>
          </p:cNvSpPr>
          <p:nvPr/>
        </p:nvSpPr>
        <p:spPr bwMode="auto">
          <a:xfrm>
            <a:off x="5943600" y="55626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5" name="Oval 32"/>
          <p:cNvSpPr>
            <a:spLocks noChangeArrowheads="1"/>
          </p:cNvSpPr>
          <p:nvPr/>
        </p:nvSpPr>
        <p:spPr bwMode="auto">
          <a:xfrm>
            <a:off x="7360920" y="40024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9" name="Oval 32"/>
          <p:cNvSpPr>
            <a:spLocks noChangeArrowheads="1"/>
          </p:cNvSpPr>
          <p:nvPr/>
        </p:nvSpPr>
        <p:spPr bwMode="auto">
          <a:xfrm>
            <a:off x="7818120" y="52216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11" name="Oval 32"/>
          <p:cNvSpPr>
            <a:spLocks noChangeArrowheads="1"/>
          </p:cNvSpPr>
          <p:nvPr/>
        </p:nvSpPr>
        <p:spPr bwMode="auto">
          <a:xfrm>
            <a:off x="7284720" y="59836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13" name="Oval 32"/>
          <p:cNvSpPr>
            <a:spLocks noChangeArrowheads="1"/>
          </p:cNvSpPr>
          <p:nvPr/>
        </p:nvSpPr>
        <p:spPr bwMode="auto">
          <a:xfrm>
            <a:off x="6751320" y="61360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15" name="Oval 32"/>
          <p:cNvSpPr>
            <a:spLocks noChangeArrowheads="1"/>
          </p:cNvSpPr>
          <p:nvPr/>
        </p:nvSpPr>
        <p:spPr bwMode="auto">
          <a:xfrm>
            <a:off x="7132320" y="53740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17" name="Oval 32"/>
          <p:cNvSpPr>
            <a:spLocks noChangeArrowheads="1"/>
          </p:cNvSpPr>
          <p:nvPr/>
        </p:nvSpPr>
        <p:spPr bwMode="auto">
          <a:xfrm>
            <a:off x="6217920" y="53740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19" name="Oval 32"/>
          <p:cNvSpPr>
            <a:spLocks noChangeArrowheads="1"/>
          </p:cNvSpPr>
          <p:nvPr/>
        </p:nvSpPr>
        <p:spPr bwMode="auto">
          <a:xfrm>
            <a:off x="5913120" y="46120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23" name="Oval 32"/>
          <p:cNvSpPr>
            <a:spLocks noChangeArrowheads="1"/>
          </p:cNvSpPr>
          <p:nvPr/>
        </p:nvSpPr>
        <p:spPr bwMode="auto">
          <a:xfrm>
            <a:off x="4922520" y="46120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25" name="Oval 32"/>
          <p:cNvSpPr>
            <a:spLocks noChangeArrowheads="1"/>
          </p:cNvSpPr>
          <p:nvPr/>
        </p:nvSpPr>
        <p:spPr bwMode="auto">
          <a:xfrm>
            <a:off x="4541520" y="49168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29" name="Oval 32"/>
          <p:cNvSpPr>
            <a:spLocks noChangeArrowheads="1"/>
          </p:cNvSpPr>
          <p:nvPr/>
        </p:nvSpPr>
        <p:spPr bwMode="auto">
          <a:xfrm>
            <a:off x="5227320" y="52978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1" name="Oval 32"/>
          <p:cNvSpPr>
            <a:spLocks noChangeArrowheads="1"/>
          </p:cNvSpPr>
          <p:nvPr/>
        </p:nvSpPr>
        <p:spPr bwMode="auto">
          <a:xfrm>
            <a:off x="5760720" y="58312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3" name="Oval 32"/>
          <p:cNvSpPr>
            <a:spLocks noChangeArrowheads="1"/>
          </p:cNvSpPr>
          <p:nvPr/>
        </p:nvSpPr>
        <p:spPr bwMode="auto">
          <a:xfrm>
            <a:off x="4465320" y="58312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5" name="Oval 32"/>
          <p:cNvSpPr>
            <a:spLocks noChangeArrowheads="1"/>
          </p:cNvSpPr>
          <p:nvPr/>
        </p:nvSpPr>
        <p:spPr bwMode="auto">
          <a:xfrm>
            <a:off x="3779520" y="56788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7" name="Oval 32"/>
          <p:cNvSpPr>
            <a:spLocks noChangeArrowheads="1"/>
          </p:cNvSpPr>
          <p:nvPr/>
        </p:nvSpPr>
        <p:spPr bwMode="auto">
          <a:xfrm>
            <a:off x="3855720" y="46120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9" name="Oval 32"/>
          <p:cNvSpPr>
            <a:spLocks noChangeArrowheads="1"/>
          </p:cNvSpPr>
          <p:nvPr/>
        </p:nvSpPr>
        <p:spPr bwMode="auto">
          <a:xfrm>
            <a:off x="2941320" y="62122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41" name="Oval 32"/>
          <p:cNvSpPr>
            <a:spLocks noChangeArrowheads="1"/>
          </p:cNvSpPr>
          <p:nvPr/>
        </p:nvSpPr>
        <p:spPr bwMode="auto">
          <a:xfrm>
            <a:off x="2941320" y="52978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43" name="Oval 32"/>
          <p:cNvSpPr>
            <a:spLocks noChangeArrowheads="1"/>
          </p:cNvSpPr>
          <p:nvPr/>
        </p:nvSpPr>
        <p:spPr bwMode="auto">
          <a:xfrm>
            <a:off x="3931920" y="62884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46" name="Oval 32"/>
          <p:cNvSpPr>
            <a:spLocks noChangeArrowheads="1"/>
          </p:cNvSpPr>
          <p:nvPr/>
        </p:nvSpPr>
        <p:spPr bwMode="auto">
          <a:xfrm>
            <a:off x="2892552" y="488022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49" name="Oval 32"/>
          <p:cNvSpPr>
            <a:spLocks noChangeArrowheads="1"/>
          </p:cNvSpPr>
          <p:nvPr/>
        </p:nvSpPr>
        <p:spPr bwMode="auto">
          <a:xfrm>
            <a:off x="4340352" y="526122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52" name="Oval 32"/>
          <p:cNvSpPr>
            <a:spLocks noChangeArrowheads="1"/>
          </p:cNvSpPr>
          <p:nvPr/>
        </p:nvSpPr>
        <p:spPr bwMode="auto">
          <a:xfrm>
            <a:off x="5864352" y="503262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55" name="Oval 32"/>
          <p:cNvSpPr>
            <a:spLocks noChangeArrowheads="1"/>
          </p:cNvSpPr>
          <p:nvPr/>
        </p:nvSpPr>
        <p:spPr bwMode="auto">
          <a:xfrm>
            <a:off x="4724400" y="52578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56" name="Oval 32"/>
          <p:cNvSpPr>
            <a:spLocks noChangeArrowheads="1"/>
          </p:cNvSpPr>
          <p:nvPr/>
        </p:nvSpPr>
        <p:spPr bwMode="auto">
          <a:xfrm>
            <a:off x="4797552" y="625182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0" name="Oval 32"/>
          <p:cNvSpPr>
            <a:spLocks noChangeArrowheads="1"/>
          </p:cNvSpPr>
          <p:nvPr/>
        </p:nvSpPr>
        <p:spPr bwMode="auto">
          <a:xfrm>
            <a:off x="6888480" y="469734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4" name="Oval 32"/>
          <p:cNvSpPr>
            <a:spLocks noChangeArrowheads="1"/>
          </p:cNvSpPr>
          <p:nvPr/>
        </p:nvSpPr>
        <p:spPr bwMode="auto">
          <a:xfrm>
            <a:off x="2926080" y="584034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grpSp>
        <p:nvGrpSpPr>
          <p:cNvPr id="170" name="Group 169"/>
          <p:cNvGrpSpPr/>
          <p:nvPr/>
        </p:nvGrpSpPr>
        <p:grpSpPr>
          <a:xfrm>
            <a:off x="2846832" y="3962400"/>
            <a:ext cx="5154168" cy="2514600"/>
            <a:chOff x="2846832" y="3962400"/>
            <a:chExt cx="5154168" cy="2514600"/>
          </a:xfrm>
        </p:grpSpPr>
        <p:sp>
          <p:nvSpPr>
            <p:cNvPr id="147" name="Oval 146"/>
            <p:cNvSpPr/>
            <p:nvPr/>
          </p:nvSpPr>
          <p:spPr>
            <a:xfrm>
              <a:off x="2846832" y="484022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/>
            <p:cNvSpPr/>
            <p:nvPr/>
          </p:nvSpPr>
          <p:spPr>
            <a:xfrm>
              <a:off x="5818632" y="499262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/>
            <p:cNvSpPr/>
            <p:nvPr/>
          </p:nvSpPr>
          <p:spPr>
            <a:xfrm>
              <a:off x="6842760" y="465734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/>
            <p:cNvSpPr/>
            <p:nvPr/>
          </p:nvSpPr>
          <p:spPr>
            <a:xfrm>
              <a:off x="7269480" y="438912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/>
            <p:cNvSpPr/>
            <p:nvPr/>
          </p:nvSpPr>
          <p:spPr>
            <a:xfrm>
              <a:off x="7315200" y="39624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/>
            <p:cNvSpPr/>
            <p:nvPr/>
          </p:nvSpPr>
          <p:spPr>
            <a:xfrm>
              <a:off x="7772400" y="51816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/>
            <p:cNvSpPr/>
            <p:nvPr/>
          </p:nvSpPr>
          <p:spPr>
            <a:xfrm>
              <a:off x="7239000" y="59436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/>
            <p:cNvSpPr/>
            <p:nvPr/>
          </p:nvSpPr>
          <p:spPr>
            <a:xfrm>
              <a:off x="6705600" y="6096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/>
            <p:cNvSpPr/>
            <p:nvPr/>
          </p:nvSpPr>
          <p:spPr>
            <a:xfrm>
              <a:off x="7086600" y="5334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/>
            <p:cNvSpPr/>
            <p:nvPr/>
          </p:nvSpPr>
          <p:spPr>
            <a:xfrm>
              <a:off x="6172200" y="5334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/>
            <p:cNvSpPr/>
            <p:nvPr/>
          </p:nvSpPr>
          <p:spPr>
            <a:xfrm>
              <a:off x="5867400" y="4572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/>
            <p:cNvSpPr/>
            <p:nvPr/>
          </p:nvSpPr>
          <p:spPr>
            <a:xfrm>
              <a:off x="4876800" y="4572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/>
            <p:cNvSpPr/>
            <p:nvPr/>
          </p:nvSpPr>
          <p:spPr>
            <a:xfrm>
              <a:off x="4495800" y="48768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/>
            <p:cNvSpPr/>
            <p:nvPr/>
          </p:nvSpPr>
          <p:spPr>
            <a:xfrm>
              <a:off x="5181600" y="52578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/>
            <p:cNvSpPr/>
            <p:nvPr/>
          </p:nvSpPr>
          <p:spPr>
            <a:xfrm>
              <a:off x="5715000" y="57912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/>
            <p:cNvSpPr/>
            <p:nvPr/>
          </p:nvSpPr>
          <p:spPr>
            <a:xfrm>
              <a:off x="4419600" y="57912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/>
            <p:cNvSpPr/>
            <p:nvPr/>
          </p:nvSpPr>
          <p:spPr>
            <a:xfrm>
              <a:off x="3733800" y="56388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/>
            <p:cNvSpPr/>
            <p:nvPr/>
          </p:nvSpPr>
          <p:spPr>
            <a:xfrm>
              <a:off x="3810000" y="4572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/>
            <p:cNvSpPr/>
            <p:nvPr/>
          </p:nvSpPr>
          <p:spPr>
            <a:xfrm>
              <a:off x="2895600" y="61722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/>
            <p:cNvSpPr/>
            <p:nvPr/>
          </p:nvSpPr>
          <p:spPr>
            <a:xfrm>
              <a:off x="2895600" y="52578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/>
            <p:cNvSpPr/>
            <p:nvPr/>
          </p:nvSpPr>
          <p:spPr>
            <a:xfrm>
              <a:off x="3886200" y="62484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/>
            <p:cNvSpPr/>
            <p:nvPr/>
          </p:nvSpPr>
          <p:spPr>
            <a:xfrm>
              <a:off x="4294632" y="522122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/>
            <p:cNvSpPr/>
            <p:nvPr/>
          </p:nvSpPr>
          <p:spPr>
            <a:xfrm>
              <a:off x="4751832" y="621182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/>
            <p:cNvSpPr/>
            <p:nvPr/>
          </p:nvSpPr>
          <p:spPr>
            <a:xfrm>
              <a:off x="2880360" y="580034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1" name="Group 170"/>
          <p:cNvGrpSpPr/>
          <p:nvPr/>
        </p:nvGrpSpPr>
        <p:grpSpPr>
          <a:xfrm>
            <a:off x="2819400" y="4617720"/>
            <a:ext cx="4300728" cy="1895856"/>
            <a:chOff x="2819400" y="4617720"/>
            <a:chExt cx="4300728" cy="1895856"/>
          </a:xfrm>
        </p:grpSpPr>
        <p:sp>
          <p:nvSpPr>
            <p:cNvPr id="158" name="Oval 157"/>
            <p:cNvSpPr/>
            <p:nvPr/>
          </p:nvSpPr>
          <p:spPr>
            <a:xfrm>
              <a:off x="4724400" y="617220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/>
            <p:cNvSpPr/>
            <p:nvPr/>
          </p:nvSpPr>
          <p:spPr>
            <a:xfrm>
              <a:off x="3858768" y="6208776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/>
            <p:cNvSpPr/>
            <p:nvPr/>
          </p:nvSpPr>
          <p:spPr>
            <a:xfrm>
              <a:off x="2819400" y="480060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/>
            <p:cNvSpPr/>
            <p:nvPr/>
          </p:nvSpPr>
          <p:spPr>
            <a:xfrm>
              <a:off x="4267200" y="518160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/>
            <p:cNvSpPr/>
            <p:nvPr/>
          </p:nvSpPr>
          <p:spPr>
            <a:xfrm>
              <a:off x="5791200" y="495300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/>
            <p:cNvSpPr/>
            <p:nvPr/>
          </p:nvSpPr>
          <p:spPr>
            <a:xfrm>
              <a:off x="6815328" y="461772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/>
            <p:cNvSpPr/>
            <p:nvPr/>
          </p:nvSpPr>
          <p:spPr>
            <a:xfrm>
              <a:off x="2852928" y="576072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7" name="Group 106"/>
          <p:cNvGrpSpPr/>
          <p:nvPr/>
        </p:nvGrpSpPr>
        <p:grpSpPr>
          <a:xfrm>
            <a:off x="2819400" y="4572000"/>
            <a:ext cx="4343400" cy="1935480"/>
            <a:chOff x="2819400" y="4572000"/>
            <a:chExt cx="4343400" cy="1935480"/>
          </a:xfrm>
        </p:grpSpPr>
        <p:grpSp>
          <p:nvGrpSpPr>
            <p:cNvPr id="172" name="Group 171"/>
            <p:cNvGrpSpPr/>
            <p:nvPr/>
          </p:nvGrpSpPr>
          <p:grpSpPr>
            <a:xfrm>
              <a:off x="2819400" y="4572000"/>
              <a:ext cx="4343400" cy="1524000"/>
              <a:chOff x="2819400" y="4572000"/>
              <a:chExt cx="4343400" cy="1524000"/>
            </a:xfrm>
          </p:grpSpPr>
          <p:sp>
            <p:nvSpPr>
              <p:cNvPr id="163" name="Oval 162"/>
              <p:cNvSpPr/>
              <p:nvPr/>
            </p:nvSpPr>
            <p:spPr>
              <a:xfrm>
                <a:off x="6781800" y="4572000"/>
                <a:ext cx="381000" cy="381000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7" name="Oval 166"/>
              <p:cNvSpPr/>
              <p:nvPr/>
            </p:nvSpPr>
            <p:spPr>
              <a:xfrm>
                <a:off x="2819400" y="5715000"/>
                <a:ext cx="381000" cy="381000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3" name="Oval 172"/>
            <p:cNvSpPr/>
            <p:nvPr/>
          </p:nvSpPr>
          <p:spPr>
            <a:xfrm>
              <a:off x="4690872" y="6126480"/>
              <a:ext cx="381000" cy="381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Distance Labeling</a:t>
            </a:r>
            <a:endParaRPr lang="en-US" sz="35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5" name="Oval 32"/>
          <p:cNvSpPr>
            <a:spLocks noChangeArrowheads="1"/>
          </p:cNvSpPr>
          <p:nvPr/>
        </p:nvSpPr>
        <p:spPr bwMode="auto">
          <a:xfrm>
            <a:off x="1219200" y="2676525"/>
            <a:ext cx="457200" cy="44767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3555" name="TextBox 76"/>
          <p:cNvSpPr txBox="1">
            <a:spLocks noChangeArrowheads="1"/>
          </p:cNvSpPr>
          <p:nvPr/>
        </p:nvSpPr>
        <p:spPr bwMode="auto">
          <a:xfrm>
            <a:off x="1676400" y="4343400"/>
            <a:ext cx="452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23556" name="TextBox 76"/>
          <p:cNvSpPr txBox="1">
            <a:spLocks noChangeArrowheads="1"/>
          </p:cNvSpPr>
          <p:nvPr/>
        </p:nvSpPr>
        <p:spPr bwMode="auto">
          <a:xfrm>
            <a:off x="1447800" y="1828800"/>
            <a:ext cx="4524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39" name="Oval 32"/>
          <p:cNvSpPr>
            <a:spLocks noChangeArrowheads="1"/>
          </p:cNvSpPr>
          <p:nvPr/>
        </p:nvSpPr>
        <p:spPr bwMode="auto">
          <a:xfrm>
            <a:off x="2743200" y="2676525"/>
            <a:ext cx="457200" cy="44767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1" name="Oval 32"/>
          <p:cNvSpPr>
            <a:spLocks noChangeArrowheads="1"/>
          </p:cNvSpPr>
          <p:nvPr/>
        </p:nvSpPr>
        <p:spPr bwMode="auto">
          <a:xfrm>
            <a:off x="2133600" y="3525838"/>
            <a:ext cx="457200" cy="44608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5" name="Oval 32"/>
          <p:cNvSpPr>
            <a:spLocks noChangeArrowheads="1"/>
          </p:cNvSpPr>
          <p:nvPr/>
        </p:nvSpPr>
        <p:spPr bwMode="auto">
          <a:xfrm>
            <a:off x="3276600" y="3581400"/>
            <a:ext cx="457200" cy="44767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7" name="Oval 32"/>
          <p:cNvSpPr>
            <a:spLocks noChangeArrowheads="1"/>
          </p:cNvSpPr>
          <p:nvPr/>
        </p:nvSpPr>
        <p:spPr bwMode="auto">
          <a:xfrm>
            <a:off x="3124200" y="1838325"/>
            <a:ext cx="457200" cy="44767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8" name="Oval 32"/>
          <p:cNvSpPr>
            <a:spLocks noChangeArrowheads="1"/>
          </p:cNvSpPr>
          <p:nvPr/>
        </p:nvSpPr>
        <p:spPr bwMode="auto">
          <a:xfrm>
            <a:off x="3962400" y="2828925"/>
            <a:ext cx="457200" cy="44767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9" name="Oval 32"/>
          <p:cNvSpPr>
            <a:spLocks noChangeArrowheads="1"/>
          </p:cNvSpPr>
          <p:nvPr/>
        </p:nvSpPr>
        <p:spPr bwMode="auto">
          <a:xfrm>
            <a:off x="1752600" y="1838325"/>
            <a:ext cx="457200" cy="44767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50" name="Oval 32"/>
          <p:cNvSpPr>
            <a:spLocks noChangeArrowheads="1"/>
          </p:cNvSpPr>
          <p:nvPr/>
        </p:nvSpPr>
        <p:spPr bwMode="auto">
          <a:xfrm>
            <a:off x="1981200" y="4440238"/>
            <a:ext cx="457200" cy="44608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cxnSp>
        <p:nvCxnSpPr>
          <p:cNvPr id="52" name="Straight Connector 51"/>
          <p:cNvCxnSpPr>
            <a:stCxn id="50" idx="0"/>
            <a:endCxn id="41" idx="4"/>
          </p:cNvCxnSpPr>
          <p:nvPr/>
        </p:nvCxnSpPr>
        <p:spPr>
          <a:xfrm rot="5400000" flipH="1" flipV="1">
            <a:off x="2051843" y="4129882"/>
            <a:ext cx="468313" cy="1524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41" idx="6"/>
            <a:endCxn id="45" idx="2"/>
          </p:cNvCxnSpPr>
          <p:nvPr/>
        </p:nvCxnSpPr>
        <p:spPr>
          <a:xfrm>
            <a:off x="2590800" y="3749675"/>
            <a:ext cx="685800" cy="5556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45" idx="0"/>
            <a:endCxn id="48" idx="4"/>
          </p:cNvCxnSpPr>
          <p:nvPr/>
        </p:nvCxnSpPr>
        <p:spPr>
          <a:xfrm rot="5400000" flipH="1" flipV="1">
            <a:off x="3695700" y="3086100"/>
            <a:ext cx="304800" cy="6858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48" idx="2"/>
            <a:endCxn id="39" idx="6"/>
          </p:cNvCxnSpPr>
          <p:nvPr/>
        </p:nvCxnSpPr>
        <p:spPr>
          <a:xfrm rot="10800000">
            <a:off x="3200400" y="2900363"/>
            <a:ext cx="762000" cy="1524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cxnSpLocks noChangeShapeType="1"/>
            <a:stCxn id="39" idx="3"/>
            <a:endCxn id="41" idx="0"/>
          </p:cNvCxnSpPr>
          <p:nvPr/>
        </p:nvCxnSpPr>
        <p:spPr bwMode="auto">
          <a:xfrm rot="5400000">
            <a:off x="2352675" y="3068638"/>
            <a:ext cx="466725" cy="447675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</p:spPr>
      </p:cxnSp>
      <p:cxnSp>
        <p:nvCxnSpPr>
          <p:cNvPr id="68" name="Straight Connector 67"/>
          <p:cNvCxnSpPr>
            <a:stCxn id="39" idx="2"/>
            <a:endCxn id="25" idx="6"/>
          </p:cNvCxnSpPr>
          <p:nvPr/>
        </p:nvCxnSpPr>
        <p:spPr>
          <a:xfrm rot="10800000">
            <a:off x="1676400" y="2900363"/>
            <a:ext cx="1066800" cy="1587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39" idx="0"/>
            <a:endCxn id="47" idx="4"/>
          </p:cNvCxnSpPr>
          <p:nvPr/>
        </p:nvCxnSpPr>
        <p:spPr>
          <a:xfrm rot="5400000" flipH="1" flipV="1">
            <a:off x="2967037" y="2290763"/>
            <a:ext cx="390525" cy="3810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47" idx="2"/>
            <a:endCxn id="49" idx="6"/>
          </p:cNvCxnSpPr>
          <p:nvPr/>
        </p:nvCxnSpPr>
        <p:spPr>
          <a:xfrm rot="10800000">
            <a:off x="2209800" y="2062163"/>
            <a:ext cx="914400" cy="1587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>
            <a:stCxn id="49" idx="6"/>
            <a:endCxn id="39" idx="0"/>
          </p:cNvCxnSpPr>
          <p:nvPr/>
        </p:nvCxnSpPr>
        <p:spPr>
          <a:xfrm>
            <a:off x="2209800" y="2062163"/>
            <a:ext cx="762000" cy="614362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73" name="TextBox 76"/>
          <p:cNvSpPr txBox="1">
            <a:spLocks noChangeArrowheads="1"/>
          </p:cNvSpPr>
          <p:nvPr/>
        </p:nvSpPr>
        <p:spPr bwMode="auto">
          <a:xfrm>
            <a:off x="2519363" y="1774825"/>
            <a:ext cx="4524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2</a:t>
            </a:r>
          </a:p>
        </p:txBody>
      </p:sp>
      <p:sp>
        <p:nvSpPr>
          <p:cNvPr id="23574" name="TextBox 76"/>
          <p:cNvSpPr txBox="1">
            <a:spLocks noChangeArrowheads="1"/>
          </p:cNvSpPr>
          <p:nvPr/>
        </p:nvSpPr>
        <p:spPr bwMode="auto">
          <a:xfrm>
            <a:off x="2286000" y="2219325"/>
            <a:ext cx="4524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2</a:t>
            </a:r>
          </a:p>
        </p:txBody>
      </p:sp>
      <p:sp>
        <p:nvSpPr>
          <p:cNvPr id="23575" name="TextBox 76"/>
          <p:cNvSpPr txBox="1">
            <a:spLocks noChangeArrowheads="1"/>
          </p:cNvSpPr>
          <p:nvPr/>
        </p:nvSpPr>
        <p:spPr bwMode="auto">
          <a:xfrm>
            <a:off x="3205163" y="2308225"/>
            <a:ext cx="4524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2</a:t>
            </a:r>
          </a:p>
        </p:txBody>
      </p:sp>
      <p:sp>
        <p:nvSpPr>
          <p:cNvPr id="23576" name="TextBox 76"/>
          <p:cNvSpPr txBox="1">
            <a:spLocks noChangeArrowheads="1"/>
          </p:cNvSpPr>
          <p:nvPr/>
        </p:nvSpPr>
        <p:spPr bwMode="auto">
          <a:xfrm>
            <a:off x="2062163" y="3962400"/>
            <a:ext cx="4524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3</a:t>
            </a:r>
          </a:p>
        </p:txBody>
      </p:sp>
      <p:sp>
        <p:nvSpPr>
          <p:cNvPr id="23577" name="TextBox 76"/>
          <p:cNvSpPr txBox="1">
            <a:spLocks noChangeArrowheads="1"/>
          </p:cNvSpPr>
          <p:nvPr/>
        </p:nvSpPr>
        <p:spPr bwMode="auto">
          <a:xfrm>
            <a:off x="2590800" y="3146425"/>
            <a:ext cx="4524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23578" name="TextBox 76"/>
          <p:cNvSpPr txBox="1">
            <a:spLocks noChangeArrowheads="1"/>
          </p:cNvSpPr>
          <p:nvPr/>
        </p:nvSpPr>
        <p:spPr bwMode="auto">
          <a:xfrm>
            <a:off x="3586163" y="2676525"/>
            <a:ext cx="4524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4</a:t>
            </a:r>
          </a:p>
        </p:txBody>
      </p:sp>
      <p:sp>
        <p:nvSpPr>
          <p:cNvPr id="23579" name="TextBox 76"/>
          <p:cNvSpPr txBox="1">
            <a:spLocks noChangeArrowheads="1"/>
          </p:cNvSpPr>
          <p:nvPr/>
        </p:nvSpPr>
        <p:spPr bwMode="auto">
          <a:xfrm>
            <a:off x="3662363" y="3362325"/>
            <a:ext cx="4524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3</a:t>
            </a:r>
          </a:p>
        </p:txBody>
      </p:sp>
      <p:sp>
        <p:nvSpPr>
          <p:cNvPr id="23580" name="TextBox 76"/>
          <p:cNvSpPr txBox="1">
            <a:spLocks noChangeArrowheads="1"/>
          </p:cNvSpPr>
          <p:nvPr/>
        </p:nvSpPr>
        <p:spPr bwMode="auto">
          <a:xfrm>
            <a:off x="1828800" y="2536825"/>
            <a:ext cx="4524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8</a:t>
            </a:r>
          </a:p>
        </p:txBody>
      </p:sp>
      <p:sp>
        <p:nvSpPr>
          <p:cNvPr id="23587" name="TextBox 76"/>
          <p:cNvSpPr txBox="1">
            <a:spLocks noChangeArrowheads="1"/>
          </p:cNvSpPr>
          <p:nvPr/>
        </p:nvSpPr>
        <p:spPr bwMode="auto">
          <a:xfrm>
            <a:off x="1905000" y="1295400"/>
            <a:ext cx="15192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FF0000"/>
                </a:solidFill>
              </a:rPr>
              <a:t>Graph</a:t>
            </a:r>
          </a:p>
        </p:txBody>
      </p:sp>
      <p:grpSp>
        <p:nvGrpSpPr>
          <p:cNvPr id="23602" name="Group 50"/>
          <p:cNvGrpSpPr>
            <a:grpSpLocks/>
          </p:cNvGrpSpPr>
          <p:nvPr/>
        </p:nvGrpSpPr>
        <p:grpSpPr bwMode="auto">
          <a:xfrm>
            <a:off x="4724400" y="1371600"/>
            <a:ext cx="4114800" cy="1828800"/>
            <a:chOff x="2976" y="864"/>
            <a:chExt cx="2592" cy="1152"/>
          </a:xfrm>
        </p:grpSpPr>
        <p:sp>
          <p:nvSpPr>
            <p:cNvPr id="23581" name="AutoShape 52"/>
            <p:cNvSpPr>
              <a:spLocks noChangeArrowheads="1"/>
            </p:cNvSpPr>
            <p:nvPr/>
          </p:nvSpPr>
          <p:spPr bwMode="auto">
            <a:xfrm>
              <a:off x="2976" y="1796"/>
              <a:ext cx="528" cy="220"/>
            </a:xfrm>
            <a:prstGeom prst="rightArrow">
              <a:avLst>
                <a:gd name="adj1" fmla="val 50000"/>
                <a:gd name="adj2" fmla="val 102256"/>
              </a:avLst>
            </a:prstGeom>
            <a:solidFill>
              <a:srgbClr val="CC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82" name="TextBox 76"/>
            <p:cNvSpPr txBox="1">
              <a:spLocks noChangeArrowheads="1"/>
            </p:cNvSpPr>
            <p:nvPr/>
          </p:nvSpPr>
          <p:spPr bwMode="auto">
            <a:xfrm>
              <a:off x="4080" y="1638"/>
              <a:ext cx="384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/>
                <a:t>L</a:t>
              </a:r>
              <a:r>
                <a:rPr lang="en-US" sz="2800" baseline="-25000"/>
                <a:t>s</a:t>
              </a:r>
            </a:p>
          </p:txBody>
        </p:sp>
        <p:sp>
          <p:nvSpPr>
            <p:cNvPr id="23583" name="TextBox 76"/>
            <p:cNvSpPr txBox="1">
              <a:spLocks noChangeArrowheads="1"/>
            </p:cNvSpPr>
            <p:nvPr/>
          </p:nvSpPr>
          <p:spPr bwMode="auto">
            <a:xfrm>
              <a:off x="4800" y="1638"/>
              <a:ext cx="384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/>
                <a:t>L</a:t>
              </a:r>
              <a:r>
                <a:rPr lang="en-US" sz="2800" baseline="-25000"/>
                <a:t>t</a:t>
              </a:r>
            </a:p>
          </p:txBody>
        </p:sp>
        <p:sp>
          <p:nvSpPr>
            <p:cNvPr id="23584" name="TextBox 76"/>
            <p:cNvSpPr txBox="1">
              <a:spLocks noChangeArrowheads="1"/>
            </p:cNvSpPr>
            <p:nvPr/>
          </p:nvSpPr>
          <p:spPr bwMode="auto">
            <a:xfrm>
              <a:off x="3744" y="1632"/>
              <a:ext cx="384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/>
                <a:t>…</a:t>
              </a:r>
              <a:endParaRPr lang="en-US" sz="2800" baseline="-25000"/>
            </a:p>
          </p:txBody>
        </p:sp>
        <p:sp>
          <p:nvSpPr>
            <p:cNvPr id="23585" name="TextBox 76"/>
            <p:cNvSpPr txBox="1">
              <a:spLocks noChangeArrowheads="1"/>
            </p:cNvSpPr>
            <p:nvPr/>
          </p:nvSpPr>
          <p:spPr bwMode="auto">
            <a:xfrm>
              <a:off x="4464" y="1632"/>
              <a:ext cx="384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/>
                <a:t>…</a:t>
              </a:r>
              <a:endParaRPr lang="en-US" sz="2800" baseline="-25000"/>
            </a:p>
          </p:txBody>
        </p:sp>
        <p:sp>
          <p:nvSpPr>
            <p:cNvPr id="23586" name="TextBox 76"/>
            <p:cNvSpPr txBox="1">
              <a:spLocks noChangeArrowheads="1"/>
            </p:cNvSpPr>
            <p:nvPr/>
          </p:nvSpPr>
          <p:spPr bwMode="auto">
            <a:xfrm>
              <a:off x="5184" y="1632"/>
              <a:ext cx="384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/>
                <a:t>…</a:t>
              </a:r>
              <a:endParaRPr lang="en-US" sz="2800" baseline="-25000"/>
            </a:p>
          </p:txBody>
        </p:sp>
        <p:sp>
          <p:nvSpPr>
            <p:cNvPr id="23588" name="TextBox 76"/>
            <p:cNvSpPr txBox="1">
              <a:spLocks noChangeArrowheads="1"/>
            </p:cNvSpPr>
            <p:nvPr/>
          </p:nvSpPr>
          <p:spPr bwMode="auto">
            <a:xfrm>
              <a:off x="4083" y="864"/>
              <a:ext cx="957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>
                  <a:solidFill>
                    <a:srgbClr val="FF0000"/>
                  </a:solidFill>
                </a:rPr>
                <a:t>Labels</a:t>
              </a:r>
            </a:p>
          </p:txBody>
        </p:sp>
      </p:grpSp>
      <p:grpSp>
        <p:nvGrpSpPr>
          <p:cNvPr id="23601" name="Group 49"/>
          <p:cNvGrpSpPr>
            <a:grpSpLocks/>
          </p:cNvGrpSpPr>
          <p:nvPr/>
        </p:nvGrpSpPr>
        <p:grpSpPr bwMode="auto">
          <a:xfrm>
            <a:off x="4267200" y="3124200"/>
            <a:ext cx="3652838" cy="1828800"/>
            <a:chOff x="2688" y="1968"/>
            <a:chExt cx="2301" cy="1152"/>
          </a:xfrm>
        </p:grpSpPr>
        <p:cxnSp>
          <p:nvCxnSpPr>
            <p:cNvPr id="101" name="Straight Arrow Connector 100"/>
            <p:cNvCxnSpPr/>
            <p:nvPr/>
          </p:nvCxnSpPr>
          <p:spPr>
            <a:xfrm rot="16200000" flipH="1">
              <a:off x="3960" y="2233"/>
              <a:ext cx="672" cy="143"/>
            </a:xfrm>
            <a:prstGeom prst="straightConnector1">
              <a:avLst/>
            </a:prstGeom>
            <a:ln w="31750">
              <a:solidFill>
                <a:srgbClr val="CC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Arrow Connector 105"/>
            <p:cNvCxnSpPr/>
            <p:nvPr/>
          </p:nvCxnSpPr>
          <p:spPr>
            <a:xfrm rot="5400000">
              <a:off x="4368" y="2112"/>
              <a:ext cx="672" cy="384"/>
            </a:xfrm>
            <a:prstGeom prst="straightConnector1">
              <a:avLst/>
            </a:prstGeom>
            <a:ln w="31750">
              <a:solidFill>
                <a:srgbClr val="CC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591" name="TextBox 76"/>
            <p:cNvSpPr txBox="1">
              <a:spLocks noChangeArrowheads="1"/>
            </p:cNvSpPr>
            <p:nvPr/>
          </p:nvSpPr>
          <p:spPr bwMode="auto">
            <a:xfrm>
              <a:off x="2688" y="2790"/>
              <a:ext cx="1920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>
                  <a:solidFill>
                    <a:srgbClr val="FF0000"/>
                  </a:solidFill>
                </a:rPr>
                <a:t>Distance Query</a:t>
              </a:r>
            </a:p>
          </p:txBody>
        </p:sp>
        <p:sp>
          <p:nvSpPr>
            <p:cNvPr id="23592" name="TextBox 76"/>
            <p:cNvSpPr txBox="1">
              <a:spLocks noChangeArrowheads="1"/>
            </p:cNvSpPr>
            <p:nvPr/>
          </p:nvSpPr>
          <p:spPr bwMode="auto">
            <a:xfrm>
              <a:off x="4464" y="2790"/>
              <a:ext cx="525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/>
                <a:t>8</a:t>
              </a:r>
            </a:p>
          </p:txBody>
        </p:sp>
      </p:grpSp>
      <p:cxnSp>
        <p:nvCxnSpPr>
          <p:cNvPr id="113" name="Straight Connector 112"/>
          <p:cNvCxnSpPr>
            <a:cxnSpLocks noChangeShapeType="1"/>
            <a:stCxn id="49" idx="6"/>
            <a:endCxn id="39" idx="0"/>
          </p:cNvCxnSpPr>
          <p:nvPr/>
        </p:nvCxnSpPr>
        <p:spPr bwMode="auto">
          <a:xfrm>
            <a:off x="2209800" y="2062163"/>
            <a:ext cx="762000" cy="614362"/>
          </a:xfrm>
          <a:prstGeom prst="line">
            <a:avLst/>
          </a:prstGeom>
          <a:noFill/>
          <a:ln w="76200" algn="ctr">
            <a:solidFill>
              <a:srgbClr val="CC00FF"/>
            </a:solidFill>
            <a:round/>
            <a:headEnd/>
            <a:tailEnd/>
          </a:ln>
        </p:spPr>
      </p:cxnSp>
      <p:cxnSp>
        <p:nvCxnSpPr>
          <p:cNvPr id="115" name="Straight Connector 114"/>
          <p:cNvCxnSpPr>
            <a:cxnSpLocks noChangeShapeType="1"/>
          </p:cNvCxnSpPr>
          <p:nvPr/>
        </p:nvCxnSpPr>
        <p:spPr bwMode="auto">
          <a:xfrm rot="5400000">
            <a:off x="2362200" y="3057525"/>
            <a:ext cx="466725" cy="447675"/>
          </a:xfrm>
          <a:prstGeom prst="line">
            <a:avLst/>
          </a:prstGeom>
          <a:noFill/>
          <a:ln w="76200" algn="ctr">
            <a:solidFill>
              <a:srgbClr val="CC00FF"/>
            </a:solidFill>
            <a:round/>
            <a:headEnd/>
            <a:tailEnd/>
          </a:ln>
        </p:spPr>
      </p:cxnSp>
      <p:cxnSp>
        <p:nvCxnSpPr>
          <p:cNvPr id="117" name="Straight Connector 116"/>
          <p:cNvCxnSpPr>
            <a:cxnSpLocks noChangeShapeType="1"/>
            <a:stCxn id="41" idx="4"/>
            <a:endCxn id="50" idx="0"/>
          </p:cNvCxnSpPr>
          <p:nvPr/>
        </p:nvCxnSpPr>
        <p:spPr bwMode="auto">
          <a:xfrm rot="5400000">
            <a:off x="2051843" y="4129882"/>
            <a:ext cx="468313" cy="152400"/>
          </a:xfrm>
          <a:prstGeom prst="line">
            <a:avLst/>
          </a:prstGeom>
          <a:noFill/>
          <a:ln w="76200" algn="ctr">
            <a:solidFill>
              <a:srgbClr val="CC00FF"/>
            </a:solidFill>
            <a:round/>
            <a:headEnd/>
            <a:tailEnd/>
          </a:ln>
        </p:spPr>
      </p:cxnSp>
      <p:cxnSp>
        <p:nvCxnSpPr>
          <p:cNvPr id="119" name="Straight Connector 118"/>
          <p:cNvCxnSpPr>
            <a:stCxn id="45" idx="2"/>
            <a:endCxn id="50" idx="0"/>
          </p:cNvCxnSpPr>
          <p:nvPr/>
        </p:nvCxnSpPr>
        <p:spPr>
          <a:xfrm rot="10800000" flipV="1">
            <a:off x="2209800" y="3805238"/>
            <a:ext cx="1066800" cy="6350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97" name="TextBox 76"/>
          <p:cNvSpPr txBox="1">
            <a:spLocks noChangeArrowheads="1"/>
          </p:cNvSpPr>
          <p:nvPr/>
        </p:nvSpPr>
        <p:spPr bwMode="auto">
          <a:xfrm>
            <a:off x="2667000" y="3962400"/>
            <a:ext cx="4524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2</a:t>
            </a:r>
          </a:p>
        </p:txBody>
      </p:sp>
      <p:sp>
        <p:nvSpPr>
          <p:cNvPr id="23598" name="TextBox 76"/>
          <p:cNvSpPr txBox="1">
            <a:spLocks noChangeArrowheads="1"/>
          </p:cNvSpPr>
          <p:nvPr/>
        </p:nvSpPr>
        <p:spPr bwMode="auto">
          <a:xfrm>
            <a:off x="2667000" y="3505200"/>
            <a:ext cx="4524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36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Hierarchy of Nets</a:t>
            </a:r>
            <a:endParaRPr lang="en-US" sz="35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2947" name="Content Placeholder 2"/>
          <p:cNvSpPr>
            <a:spLocks noGrp="1"/>
          </p:cNvSpPr>
          <p:nvPr>
            <p:ph idx="4294967295"/>
          </p:nvPr>
        </p:nvSpPr>
        <p:spPr>
          <a:xfrm>
            <a:off x="1447800" y="1752600"/>
            <a:ext cx="7497763" cy="17526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For every vertex </a:t>
            </a:r>
            <a:r>
              <a:rPr lang="en-US" sz="2800" b="1" dirty="0" smtClean="0">
                <a:solidFill>
                  <a:srgbClr val="0099FF"/>
                </a:solidFill>
                <a:cs typeface="Aharoni" pitchFamily="2" charset="-79"/>
              </a:rPr>
              <a:t>v</a:t>
            </a:r>
            <a:r>
              <a:rPr lang="en-US" sz="2400" dirty="0" smtClean="0"/>
              <a:t>, let </a:t>
            </a:r>
            <a:r>
              <a:rPr lang="en-US" sz="2800" b="1" dirty="0" smtClean="0">
                <a:solidFill>
                  <a:srgbClr val="0099FF"/>
                </a:solidFill>
                <a:cs typeface="Aharoni" pitchFamily="2" charset="-79"/>
              </a:rPr>
              <a:t>M</a:t>
            </a:r>
            <a:r>
              <a:rPr lang="en-US" sz="2800" b="1" baseline="-25000" dirty="0" smtClean="0">
                <a:solidFill>
                  <a:srgbClr val="0099FF"/>
                </a:solidFill>
                <a:cs typeface="Aharoni" pitchFamily="2" charset="-79"/>
              </a:rPr>
              <a:t>i</a:t>
            </a:r>
            <a:r>
              <a:rPr lang="en-US" sz="2800" b="1" dirty="0" smtClean="0">
                <a:solidFill>
                  <a:srgbClr val="0099FF"/>
                </a:solidFill>
                <a:cs typeface="Aharoni" pitchFamily="2" charset="-79"/>
              </a:rPr>
              <a:t>(v)</a:t>
            </a:r>
            <a:r>
              <a:rPr lang="en-US" sz="2400" dirty="0" smtClean="0"/>
              <a:t> be the net-point in </a:t>
            </a:r>
            <a:r>
              <a:rPr lang="en-US" sz="2800" b="1" dirty="0" smtClean="0">
                <a:solidFill>
                  <a:srgbClr val="0099FF"/>
                </a:solidFill>
                <a:cs typeface="Aharoni" pitchFamily="2" charset="-79"/>
              </a:rPr>
              <a:t>N</a:t>
            </a:r>
            <a:r>
              <a:rPr lang="en-US" sz="2800" b="1" baseline="-25000" dirty="0" smtClean="0">
                <a:solidFill>
                  <a:srgbClr val="0099FF"/>
                </a:solidFill>
                <a:cs typeface="Aharoni" pitchFamily="2" charset="-79"/>
              </a:rPr>
              <a:t>i</a:t>
            </a:r>
            <a:r>
              <a:rPr lang="en-US" sz="2400" dirty="0" smtClean="0"/>
              <a:t> closest to </a:t>
            </a:r>
            <a:r>
              <a:rPr lang="en-US" sz="2800" b="1" dirty="0" smtClean="0">
                <a:solidFill>
                  <a:srgbClr val="0099FF"/>
                </a:solidFill>
                <a:cs typeface="Aharoni" pitchFamily="2" charset="-79"/>
              </a:rPr>
              <a:t>v</a:t>
            </a:r>
            <a:r>
              <a:rPr lang="en-US" sz="2400" dirty="0" smtClean="0"/>
              <a:t>.  Note that </a:t>
            </a:r>
            <a:r>
              <a:rPr lang="en-US" sz="2800" b="1" dirty="0" err="1" smtClean="0">
                <a:solidFill>
                  <a:srgbClr val="0099FF"/>
                </a:solidFill>
                <a:cs typeface="Aharoni" pitchFamily="2" charset="-79"/>
              </a:rPr>
              <a:t>d</a:t>
            </a:r>
            <a:r>
              <a:rPr lang="en-US" sz="2800" b="1" baseline="-25000" dirty="0" err="1" smtClean="0">
                <a:solidFill>
                  <a:srgbClr val="0099FF"/>
                </a:solidFill>
                <a:cs typeface="Aharoni" pitchFamily="2" charset="-79"/>
              </a:rPr>
              <a:t>G</a:t>
            </a:r>
            <a:r>
              <a:rPr lang="en-US" sz="2800" b="1" dirty="0" smtClean="0">
                <a:solidFill>
                  <a:srgbClr val="0099FF"/>
                </a:solidFill>
                <a:cs typeface="Aharoni" pitchFamily="2" charset="-79"/>
              </a:rPr>
              <a:t>(</a:t>
            </a:r>
            <a:r>
              <a:rPr lang="en-US" sz="2800" b="1" dirty="0" err="1" smtClean="0">
                <a:solidFill>
                  <a:srgbClr val="0099FF"/>
                </a:solidFill>
                <a:cs typeface="Aharoni" pitchFamily="2" charset="-79"/>
              </a:rPr>
              <a:t>v,M</a:t>
            </a:r>
            <a:r>
              <a:rPr lang="en-US" sz="2800" b="1" baseline="-25000" dirty="0" err="1" smtClean="0">
                <a:solidFill>
                  <a:srgbClr val="0099FF"/>
                </a:solidFill>
                <a:cs typeface="Aharoni" pitchFamily="2" charset="-79"/>
              </a:rPr>
              <a:t>i</a:t>
            </a:r>
            <a:r>
              <a:rPr lang="en-US" sz="2800" b="1" dirty="0" smtClean="0">
                <a:solidFill>
                  <a:srgbClr val="0099FF"/>
                </a:solidFill>
                <a:cs typeface="Aharoni" pitchFamily="2" charset="-79"/>
              </a:rPr>
              <a:t>(v)) ≤ 2</a:t>
            </a:r>
            <a:r>
              <a:rPr lang="en-US" sz="2800" b="1" baseline="30000" dirty="0" smtClean="0">
                <a:solidFill>
                  <a:srgbClr val="0099FF"/>
                </a:solidFill>
                <a:cs typeface="Aharoni" pitchFamily="2" charset="-79"/>
              </a:rPr>
              <a:t>i</a:t>
            </a:r>
            <a:r>
              <a:rPr lang="en-US" sz="2400" dirty="0" smtClean="0"/>
              <a:t>.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endParaRPr lang="en-US" sz="2400" dirty="0" smtClean="0"/>
          </a:p>
          <a:p>
            <a:pPr eaLnBrk="1" hangingPunct="1">
              <a:buFont typeface="Wingdings 2" pitchFamily="18" charset="2"/>
              <a:buNone/>
            </a:pPr>
            <a:endParaRPr lang="en-US" sz="2400" dirty="0" smtClean="0"/>
          </a:p>
        </p:txBody>
      </p:sp>
      <p:sp>
        <p:nvSpPr>
          <p:cNvPr id="4" name="Oval 32"/>
          <p:cNvSpPr>
            <a:spLocks noChangeArrowheads="1"/>
          </p:cNvSpPr>
          <p:nvPr/>
        </p:nvSpPr>
        <p:spPr bwMode="auto">
          <a:xfrm>
            <a:off x="4114800" y="58769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5" name="Oval 32"/>
          <p:cNvSpPr>
            <a:spLocks noChangeArrowheads="1"/>
          </p:cNvSpPr>
          <p:nvPr/>
        </p:nvSpPr>
        <p:spPr bwMode="auto">
          <a:xfrm>
            <a:off x="4114800" y="55721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6" name="Oval 32"/>
          <p:cNvSpPr>
            <a:spLocks noChangeArrowheads="1"/>
          </p:cNvSpPr>
          <p:nvPr/>
        </p:nvSpPr>
        <p:spPr bwMode="auto">
          <a:xfrm>
            <a:off x="3810000" y="52673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7" name="Oval 32"/>
          <p:cNvSpPr>
            <a:spLocks noChangeArrowheads="1"/>
          </p:cNvSpPr>
          <p:nvPr/>
        </p:nvSpPr>
        <p:spPr bwMode="auto">
          <a:xfrm>
            <a:off x="3429000" y="58769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8" name="Oval 32"/>
          <p:cNvSpPr>
            <a:spLocks noChangeArrowheads="1"/>
          </p:cNvSpPr>
          <p:nvPr/>
        </p:nvSpPr>
        <p:spPr bwMode="auto">
          <a:xfrm>
            <a:off x="3429000" y="53435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9" name="Oval 32"/>
          <p:cNvSpPr>
            <a:spLocks noChangeArrowheads="1"/>
          </p:cNvSpPr>
          <p:nvPr/>
        </p:nvSpPr>
        <p:spPr bwMode="auto">
          <a:xfrm>
            <a:off x="3352800" y="62579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" name="Oval 32"/>
          <p:cNvSpPr>
            <a:spLocks noChangeArrowheads="1"/>
          </p:cNvSpPr>
          <p:nvPr/>
        </p:nvSpPr>
        <p:spPr bwMode="auto">
          <a:xfrm>
            <a:off x="4038600" y="49625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1" name="Oval 32"/>
          <p:cNvSpPr>
            <a:spLocks noChangeArrowheads="1"/>
          </p:cNvSpPr>
          <p:nvPr/>
        </p:nvSpPr>
        <p:spPr bwMode="auto">
          <a:xfrm>
            <a:off x="3505200" y="48863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2" name="Oval 32"/>
          <p:cNvSpPr>
            <a:spLocks noChangeArrowheads="1"/>
          </p:cNvSpPr>
          <p:nvPr/>
        </p:nvSpPr>
        <p:spPr bwMode="auto">
          <a:xfrm>
            <a:off x="2514600" y="58769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" name="Oval 32"/>
          <p:cNvSpPr>
            <a:spLocks noChangeArrowheads="1"/>
          </p:cNvSpPr>
          <p:nvPr/>
        </p:nvSpPr>
        <p:spPr bwMode="auto">
          <a:xfrm>
            <a:off x="2514600" y="53435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4" name="Oval 32"/>
          <p:cNvSpPr>
            <a:spLocks noChangeArrowheads="1"/>
          </p:cNvSpPr>
          <p:nvPr/>
        </p:nvSpPr>
        <p:spPr bwMode="auto">
          <a:xfrm>
            <a:off x="4419600" y="45815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5" name="Oval 32"/>
          <p:cNvSpPr>
            <a:spLocks noChangeArrowheads="1"/>
          </p:cNvSpPr>
          <p:nvPr/>
        </p:nvSpPr>
        <p:spPr bwMode="auto">
          <a:xfrm>
            <a:off x="5410200" y="48863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" name="Oval 32"/>
          <p:cNvSpPr>
            <a:spLocks noChangeArrowheads="1"/>
          </p:cNvSpPr>
          <p:nvPr/>
        </p:nvSpPr>
        <p:spPr bwMode="auto">
          <a:xfrm>
            <a:off x="6248400" y="58769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7" name="Oval 32"/>
          <p:cNvSpPr>
            <a:spLocks noChangeArrowheads="1"/>
          </p:cNvSpPr>
          <p:nvPr/>
        </p:nvSpPr>
        <p:spPr bwMode="auto">
          <a:xfrm>
            <a:off x="6705600" y="56483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8" name="Oval 32"/>
          <p:cNvSpPr>
            <a:spLocks noChangeArrowheads="1"/>
          </p:cNvSpPr>
          <p:nvPr/>
        </p:nvSpPr>
        <p:spPr bwMode="auto">
          <a:xfrm>
            <a:off x="6248400" y="4810125"/>
            <a:ext cx="152400" cy="1524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9" name="Oval 32"/>
          <p:cNvSpPr>
            <a:spLocks noChangeArrowheads="1"/>
          </p:cNvSpPr>
          <p:nvPr/>
        </p:nvSpPr>
        <p:spPr bwMode="auto">
          <a:xfrm>
            <a:off x="6629400" y="51149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" name="Oval 32"/>
          <p:cNvSpPr>
            <a:spLocks noChangeArrowheads="1"/>
          </p:cNvSpPr>
          <p:nvPr/>
        </p:nvSpPr>
        <p:spPr bwMode="auto">
          <a:xfrm>
            <a:off x="7315200" y="49625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1" name="Oval 32"/>
          <p:cNvSpPr>
            <a:spLocks noChangeArrowheads="1"/>
          </p:cNvSpPr>
          <p:nvPr/>
        </p:nvSpPr>
        <p:spPr bwMode="auto">
          <a:xfrm>
            <a:off x="7620000" y="55721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2" name="Oval 32"/>
          <p:cNvSpPr>
            <a:spLocks noChangeArrowheads="1"/>
          </p:cNvSpPr>
          <p:nvPr/>
        </p:nvSpPr>
        <p:spPr bwMode="auto">
          <a:xfrm>
            <a:off x="6400800" y="44291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3" name="Oval 32"/>
          <p:cNvSpPr>
            <a:spLocks noChangeArrowheads="1"/>
          </p:cNvSpPr>
          <p:nvPr/>
        </p:nvSpPr>
        <p:spPr bwMode="auto">
          <a:xfrm>
            <a:off x="7315200" y="44291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4" name="Oval 32"/>
          <p:cNvSpPr>
            <a:spLocks noChangeArrowheads="1"/>
          </p:cNvSpPr>
          <p:nvPr/>
        </p:nvSpPr>
        <p:spPr bwMode="auto">
          <a:xfrm>
            <a:off x="5029200" y="49625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5" name="TextBox 57"/>
          <p:cNvSpPr txBox="1">
            <a:spLocks noChangeArrowheads="1"/>
          </p:cNvSpPr>
          <p:nvPr/>
        </p:nvSpPr>
        <p:spPr bwMode="auto">
          <a:xfrm>
            <a:off x="1327150" y="4286250"/>
            <a:ext cx="577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chemeClr val="accent1"/>
                </a:solidFill>
              </a:rPr>
              <a:t>N</a:t>
            </a:r>
            <a:r>
              <a:rPr lang="en-US" sz="2800" b="1" baseline="-2500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26" name="TextBox 58"/>
          <p:cNvSpPr txBox="1">
            <a:spLocks noChangeArrowheads="1"/>
          </p:cNvSpPr>
          <p:nvPr/>
        </p:nvSpPr>
        <p:spPr bwMode="auto">
          <a:xfrm>
            <a:off x="1371600" y="4886325"/>
            <a:ext cx="577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CC00FF"/>
                </a:solidFill>
              </a:rPr>
              <a:t>N</a:t>
            </a:r>
            <a:r>
              <a:rPr lang="en-US" sz="2800" b="1" baseline="-25000">
                <a:solidFill>
                  <a:srgbClr val="CC00FF"/>
                </a:solidFill>
              </a:rPr>
              <a:t>1</a:t>
            </a:r>
          </a:p>
        </p:txBody>
      </p:sp>
      <p:sp>
        <p:nvSpPr>
          <p:cNvPr id="27" name="TextBox 82"/>
          <p:cNvSpPr txBox="1">
            <a:spLocks noChangeArrowheads="1"/>
          </p:cNvSpPr>
          <p:nvPr/>
        </p:nvSpPr>
        <p:spPr bwMode="auto">
          <a:xfrm>
            <a:off x="1371600" y="5495925"/>
            <a:ext cx="577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N</a:t>
            </a:r>
            <a:r>
              <a:rPr lang="en-US" sz="2800" b="1" baseline="-2500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28" name="TextBox 103"/>
          <p:cNvSpPr txBox="1">
            <a:spLocks noChangeArrowheads="1"/>
          </p:cNvSpPr>
          <p:nvPr/>
        </p:nvSpPr>
        <p:spPr bwMode="auto">
          <a:xfrm>
            <a:off x="1327150" y="6105525"/>
            <a:ext cx="577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</a:rPr>
              <a:t>N</a:t>
            </a:r>
            <a:r>
              <a:rPr lang="en-US" sz="2800" b="1" baseline="-2500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9" name="Oval 32"/>
          <p:cNvSpPr>
            <a:spLocks noChangeArrowheads="1"/>
          </p:cNvSpPr>
          <p:nvPr/>
        </p:nvSpPr>
        <p:spPr bwMode="auto">
          <a:xfrm>
            <a:off x="4343400" y="61722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0" name="Oval 32"/>
          <p:cNvSpPr>
            <a:spLocks noChangeArrowheads="1"/>
          </p:cNvSpPr>
          <p:nvPr/>
        </p:nvSpPr>
        <p:spPr bwMode="auto">
          <a:xfrm>
            <a:off x="4876800" y="54864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1" name="Oval 32"/>
          <p:cNvSpPr>
            <a:spLocks noChangeArrowheads="1"/>
          </p:cNvSpPr>
          <p:nvPr/>
        </p:nvSpPr>
        <p:spPr bwMode="auto">
          <a:xfrm>
            <a:off x="4876800" y="58674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2" name="Oval 32"/>
          <p:cNvSpPr>
            <a:spLocks noChangeArrowheads="1"/>
          </p:cNvSpPr>
          <p:nvPr/>
        </p:nvSpPr>
        <p:spPr bwMode="auto">
          <a:xfrm>
            <a:off x="5334000" y="57150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3" name="Oval 32"/>
          <p:cNvSpPr>
            <a:spLocks noChangeArrowheads="1"/>
          </p:cNvSpPr>
          <p:nvPr/>
        </p:nvSpPr>
        <p:spPr bwMode="auto">
          <a:xfrm>
            <a:off x="5638800" y="53340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4" name="Oval 32"/>
          <p:cNvSpPr>
            <a:spLocks noChangeArrowheads="1"/>
          </p:cNvSpPr>
          <p:nvPr/>
        </p:nvSpPr>
        <p:spPr bwMode="auto">
          <a:xfrm>
            <a:off x="5410200" y="60960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5" name="Oval 32"/>
          <p:cNvSpPr>
            <a:spLocks noChangeArrowheads="1"/>
          </p:cNvSpPr>
          <p:nvPr/>
        </p:nvSpPr>
        <p:spPr bwMode="auto">
          <a:xfrm>
            <a:off x="5943600" y="55626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6" name="Oval 32"/>
          <p:cNvSpPr>
            <a:spLocks noChangeArrowheads="1"/>
          </p:cNvSpPr>
          <p:nvPr/>
        </p:nvSpPr>
        <p:spPr bwMode="auto">
          <a:xfrm>
            <a:off x="7360920" y="40024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7" name="Oval 32"/>
          <p:cNvSpPr>
            <a:spLocks noChangeArrowheads="1"/>
          </p:cNvSpPr>
          <p:nvPr/>
        </p:nvSpPr>
        <p:spPr bwMode="auto">
          <a:xfrm>
            <a:off x="7818120" y="52216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8" name="Oval 32"/>
          <p:cNvSpPr>
            <a:spLocks noChangeArrowheads="1"/>
          </p:cNvSpPr>
          <p:nvPr/>
        </p:nvSpPr>
        <p:spPr bwMode="auto">
          <a:xfrm>
            <a:off x="7284720" y="59836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9" name="Oval 32"/>
          <p:cNvSpPr>
            <a:spLocks noChangeArrowheads="1"/>
          </p:cNvSpPr>
          <p:nvPr/>
        </p:nvSpPr>
        <p:spPr bwMode="auto">
          <a:xfrm>
            <a:off x="6751320" y="61360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0" name="Oval 32"/>
          <p:cNvSpPr>
            <a:spLocks noChangeArrowheads="1"/>
          </p:cNvSpPr>
          <p:nvPr/>
        </p:nvSpPr>
        <p:spPr bwMode="auto">
          <a:xfrm>
            <a:off x="7132320" y="53740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1" name="Oval 32"/>
          <p:cNvSpPr>
            <a:spLocks noChangeArrowheads="1"/>
          </p:cNvSpPr>
          <p:nvPr/>
        </p:nvSpPr>
        <p:spPr bwMode="auto">
          <a:xfrm>
            <a:off x="6217920" y="53740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2" name="Oval 32"/>
          <p:cNvSpPr>
            <a:spLocks noChangeArrowheads="1"/>
          </p:cNvSpPr>
          <p:nvPr/>
        </p:nvSpPr>
        <p:spPr bwMode="auto">
          <a:xfrm>
            <a:off x="5913120" y="46120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3" name="Oval 32"/>
          <p:cNvSpPr>
            <a:spLocks noChangeArrowheads="1"/>
          </p:cNvSpPr>
          <p:nvPr/>
        </p:nvSpPr>
        <p:spPr bwMode="auto">
          <a:xfrm>
            <a:off x="4922520" y="46120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4" name="Oval 32"/>
          <p:cNvSpPr>
            <a:spLocks noChangeArrowheads="1"/>
          </p:cNvSpPr>
          <p:nvPr/>
        </p:nvSpPr>
        <p:spPr bwMode="auto">
          <a:xfrm>
            <a:off x="4541520" y="49168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5" name="Oval 32"/>
          <p:cNvSpPr>
            <a:spLocks noChangeArrowheads="1"/>
          </p:cNvSpPr>
          <p:nvPr/>
        </p:nvSpPr>
        <p:spPr bwMode="auto">
          <a:xfrm>
            <a:off x="5227320" y="52978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6" name="Oval 32"/>
          <p:cNvSpPr>
            <a:spLocks noChangeArrowheads="1"/>
          </p:cNvSpPr>
          <p:nvPr/>
        </p:nvSpPr>
        <p:spPr bwMode="auto">
          <a:xfrm>
            <a:off x="5760720" y="58312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7" name="Oval 32"/>
          <p:cNvSpPr>
            <a:spLocks noChangeArrowheads="1"/>
          </p:cNvSpPr>
          <p:nvPr/>
        </p:nvSpPr>
        <p:spPr bwMode="auto">
          <a:xfrm>
            <a:off x="4465320" y="58312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8" name="Oval 32"/>
          <p:cNvSpPr>
            <a:spLocks noChangeArrowheads="1"/>
          </p:cNvSpPr>
          <p:nvPr/>
        </p:nvSpPr>
        <p:spPr bwMode="auto">
          <a:xfrm>
            <a:off x="3779520" y="56788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9" name="Oval 32"/>
          <p:cNvSpPr>
            <a:spLocks noChangeArrowheads="1"/>
          </p:cNvSpPr>
          <p:nvPr/>
        </p:nvSpPr>
        <p:spPr bwMode="auto">
          <a:xfrm>
            <a:off x="3855720" y="46120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50" name="Oval 32"/>
          <p:cNvSpPr>
            <a:spLocks noChangeArrowheads="1"/>
          </p:cNvSpPr>
          <p:nvPr/>
        </p:nvSpPr>
        <p:spPr bwMode="auto">
          <a:xfrm>
            <a:off x="2941320" y="62122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51" name="Oval 32"/>
          <p:cNvSpPr>
            <a:spLocks noChangeArrowheads="1"/>
          </p:cNvSpPr>
          <p:nvPr/>
        </p:nvSpPr>
        <p:spPr bwMode="auto">
          <a:xfrm>
            <a:off x="2941320" y="52978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52" name="Oval 32"/>
          <p:cNvSpPr>
            <a:spLocks noChangeArrowheads="1"/>
          </p:cNvSpPr>
          <p:nvPr/>
        </p:nvSpPr>
        <p:spPr bwMode="auto">
          <a:xfrm>
            <a:off x="3931920" y="62884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53" name="Oval 32"/>
          <p:cNvSpPr>
            <a:spLocks noChangeArrowheads="1"/>
          </p:cNvSpPr>
          <p:nvPr/>
        </p:nvSpPr>
        <p:spPr bwMode="auto">
          <a:xfrm>
            <a:off x="2892552" y="488022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54" name="Oval 32"/>
          <p:cNvSpPr>
            <a:spLocks noChangeArrowheads="1"/>
          </p:cNvSpPr>
          <p:nvPr/>
        </p:nvSpPr>
        <p:spPr bwMode="auto">
          <a:xfrm>
            <a:off x="4340352" y="526122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55" name="Oval 32"/>
          <p:cNvSpPr>
            <a:spLocks noChangeArrowheads="1"/>
          </p:cNvSpPr>
          <p:nvPr/>
        </p:nvSpPr>
        <p:spPr bwMode="auto">
          <a:xfrm>
            <a:off x="5864352" y="503262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56" name="Oval 32"/>
          <p:cNvSpPr>
            <a:spLocks noChangeArrowheads="1"/>
          </p:cNvSpPr>
          <p:nvPr/>
        </p:nvSpPr>
        <p:spPr bwMode="auto">
          <a:xfrm>
            <a:off x="4876800" y="52578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57" name="Oval 32"/>
          <p:cNvSpPr>
            <a:spLocks noChangeArrowheads="1"/>
          </p:cNvSpPr>
          <p:nvPr/>
        </p:nvSpPr>
        <p:spPr bwMode="auto">
          <a:xfrm>
            <a:off x="4797552" y="625182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58" name="Oval 32"/>
          <p:cNvSpPr>
            <a:spLocks noChangeArrowheads="1"/>
          </p:cNvSpPr>
          <p:nvPr/>
        </p:nvSpPr>
        <p:spPr bwMode="auto">
          <a:xfrm>
            <a:off x="6888480" y="469734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59" name="Oval 32"/>
          <p:cNvSpPr>
            <a:spLocks noChangeArrowheads="1"/>
          </p:cNvSpPr>
          <p:nvPr/>
        </p:nvSpPr>
        <p:spPr bwMode="auto">
          <a:xfrm>
            <a:off x="2926080" y="584034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grpSp>
        <p:nvGrpSpPr>
          <p:cNvPr id="60" name="Group 59"/>
          <p:cNvGrpSpPr/>
          <p:nvPr/>
        </p:nvGrpSpPr>
        <p:grpSpPr>
          <a:xfrm>
            <a:off x="2846832" y="3962400"/>
            <a:ext cx="5154168" cy="2514600"/>
            <a:chOff x="2846832" y="3962400"/>
            <a:chExt cx="5154168" cy="2514600"/>
          </a:xfrm>
        </p:grpSpPr>
        <p:sp>
          <p:nvSpPr>
            <p:cNvPr id="61" name="Oval 60"/>
            <p:cNvSpPr/>
            <p:nvPr/>
          </p:nvSpPr>
          <p:spPr>
            <a:xfrm>
              <a:off x="2846832" y="484022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/>
            <p:cNvSpPr/>
            <p:nvPr/>
          </p:nvSpPr>
          <p:spPr>
            <a:xfrm>
              <a:off x="5818632" y="499262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/>
            <p:cNvSpPr/>
            <p:nvPr/>
          </p:nvSpPr>
          <p:spPr>
            <a:xfrm>
              <a:off x="6842760" y="465734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/>
            <p:cNvSpPr/>
            <p:nvPr/>
          </p:nvSpPr>
          <p:spPr>
            <a:xfrm>
              <a:off x="7269480" y="438912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/>
            <p:cNvSpPr/>
            <p:nvPr/>
          </p:nvSpPr>
          <p:spPr>
            <a:xfrm>
              <a:off x="7315200" y="39624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/>
            <p:cNvSpPr/>
            <p:nvPr/>
          </p:nvSpPr>
          <p:spPr>
            <a:xfrm>
              <a:off x="7772400" y="51816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/>
            <p:cNvSpPr/>
            <p:nvPr/>
          </p:nvSpPr>
          <p:spPr>
            <a:xfrm>
              <a:off x="7239000" y="59436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/>
            <p:cNvSpPr/>
            <p:nvPr/>
          </p:nvSpPr>
          <p:spPr>
            <a:xfrm>
              <a:off x="6705600" y="6096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/>
            <p:cNvSpPr/>
            <p:nvPr/>
          </p:nvSpPr>
          <p:spPr>
            <a:xfrm>
              <a:off x="7086600" y="5334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/>
            <p:cNvSpPr/>
            <p:nvPr/>
          </p:nvSpPr>
          <p:spPr>
            <a:xfrm>
              <a:off x="6172200" y="5334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/>
            <p:cNvSpPr/>
            <p:nvPr/>
          </p:nvSpPr>
          <p:spPr>
            <a:xfrm>
              <a:off x="5867400" y="4572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/>
            <p:cNvSpPr/>
            <p:nvPr/>
          </p:nvSpPr>
          <p:spPr>
            <a:xfrm>
              <a:off x="4876800" y="4572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/>
            <p:cNvSpPr/>
            <p:nvPr/>
          </p:nvSpPr>
          <p:spPr>
            <a:xfrm>
              <a:off x="4495800" y="48768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5181600" y="52578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/>
            <p:cNvSpPr/>
            <p:nvPr/>
          </p:nvSpPr>
          <p:spPr>
            <a:xfrm>
              <a:off x="5715000" y="57912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/>
            <p:cNvSpPr/>
            <p:nvPr/>
          </p:nvSpPr>
          <p:spPr>
            <a:xfrm>
              <a:off x="4419600" y="57912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/>
            <p:cNvSpPr/>
            <p:nvPr/>
          </p:nvSpPr>
          <p:spPr>
            <a:xfrm>
              <a:off x="3733800" y="56388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/>
            <p:cNvSpPr/>
            <p:nvPr/>
          </p:nvSpPr>
          <p:spPr>
            <a:xfrm>
              <a:off x="3810000" y="4572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/>
            <p:cNvSpPr/>
            <p:nvPr/>
          </p:nvSpPr>
          <p:spPr>
            <a:xfrm>
              <a:off x="2895600" y="61722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/>
            <p:cNvSpPr/>
            <p:nvPr/>
          </p:nvSpPr>
          <p:spPr>
            <a:xfrm>
              <a:off x="2895600" y="52578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/>
            <p:cNvSpPr/>
            <p:nvPr/>
          </p:nvSpPr>
          <p:spPr>
            <a:xfrm>
              <a:off x="3886200" y="62484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/>
            <p:cNvSpPr/>
            <p:nvPr/>
          </p:nvSpPr>
          <p:spPr>
            <a:xfrm>
              <a:off x="4294632" y="522122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/>
            <p:cNvSpPr/>
            <p:nvPr/>
          </p:nvSpPr>
          <p:spPr>
            <a:xfrm>
              <a:off x="4751832" y="621182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/>
            <p:cNvSpPr/>
            <p:nvPr/>
          </p:nvSpPr>
          <p:spPr>
            <a:xfrm>
              <a:off x="2880360" y="580034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2819400" y="4617720"/>
            <a:ext cx="4300728" cy="1895856"/>
            <a:chOff x="2819400" y="4617720"/>
            <a:chExt cx="4300728" cy="1895856"/>
          </a:xfrm>
        </p:grpSpPr>
        <p:sp>
          <p:nvSpPr>
            <p:cNvPr id="86" name="Oval 85"/>
            <p:cNvSpPr/>
            <p:nvPr/>
          </p:nvSpPr>
          <p:spPr>
            <a:xfrm>
              <a:off x="4724400" y="617220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/>
            <p:cNvSpPr/>
            <p:nvPr/>
          </p:nvSpPr>
          <p:spPr>
            <a:xfrm>
              <a:off x="3858768" y="6208776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/>
            <p:cNvSpPr/>
            <p:nvPr/>
          </p:nvSpPr>
          <p:spPr>
            <a:xfrm>
              <a:off x="2819400" y="480060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/>
            <p:cNvSpPr/>
            <p:nvPr/>
          </p:nvSpPr>
          <p:spPr>
            <a:xfrm>
              <a:off x="4267200" y="518160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/>
            <p:cNvSpPr/>
            <p:nvPr/>
          </p:nvSpPr>
          <p:spPr>
            <a:xfrm>
              <a:off x="5791200" y="495300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/>
            <p:cNvSpPr/>
            <p:nvPr/>
          </p:nvSpPr>
          <p:spPr>
            <a:xfrm>
              <a:off x="6815328" y="461772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/>
            <p:cNvSpPr/>
            <p:nvPr/>
          </p:nvSpPr>
          <p:spPr>
            <a:xfrm>
              <a:off x="2852928" y="576072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7" name="TextBox 104"/>
          <p:cNvSpPr txBox="1">
            <a:spLocks noChangeArrowheads="1"/>
          </p:cNvSpPr>
          <p:nvPr/>
        </p:nvSpPr>
        <p:spPr bwMode="auto">
          <a:xfrm>
            <a:off x="4614863" y="5105400"/>
            <a:ext cx="3381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/>
              <a:t>v</a:t>
            </a:r>
          </a:p>
        </p:txBody>
      </p:sp>
      <p:sp>
        <p:nvSpPr>
          <p:cNvPr id="98" name="Oval 32"/>
          <p:cNvSpPr>
            <a:spLocks noChangeArrowheads="1"/>
          </p:cNvSpPr>
          <p:nvPr/>
        </p:nvSpPr>
        <p:spPr bwMode="auto">
          <a:xfrm>
            <a:off x="4876800" y="5257800"/>
            <a:ext cx="152400" cy="152400"/>
          </a:xfrm>
          <a:prstGeom prst="ellipse">
            <a:avLst/>
          </a:prstGeom>
          <a:solidFill>
            <a:srgbClr val="66FF33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" name="TextBox 104"/>
          <p:cNvSpPr txBox="1">
            <a:spLocks noChangeArrowheads="1"/>
          </p:cNvSpPr>
          <p:nvPr/>
        </p:nvSpPr>
        <p:spPr bwMode="auto">
          <a:xfrm>
            <a:off x="5029200" y="4995446"/>
            <a:ext cx="99059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b="1" dirty="0" smtClean="0"/>
              <a:t>M</a:t>
            </a:r>
            <a:r>
              <a:rPr lang="en-US" sz="1600" b="1" baseline="-25000" dirty="0" smtClean="0"/>
              <a:t>1</a:t>
            </a:r>
            <a:r>
              <a:rPr lang="en-US" sz="1600" b="1" dirty="0" smtClean="0"/>
              <a:t>(v)</a:t>
            </a:r>
            <a:endParaRPr lang="en-US" sz="1600" b="1" dirty="0"/>
          </a:p>
        </p:txBody>
      </p:sp>
      <p:sp>
        <p:nvSpPr>
          <p:cNvPr id="101" name="TextBox 104"/>
          <p:cNvSpPr txBox="1">
            <a:spLocks noChangeArrowheads="1"/>
          </p:cNvSpPr>
          <p:nvPr/>
        </p:nvSpPr>
        <p:spPr bwMode="auto">
          <a:xfrm>
            <a:off x="3962401" y="4919246"/>
            <a:ext cx="99059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b="1" dirty="0" smtClean="0"/>
              <a:t>M</a:t>
            </a:r>
            <a:r>
              <a:rPr lang="en-US" sz="1600" b="1" baseline="-25000" dirty="0" smtClean="0"/>
              <a:t>2</a:t>
            </a:r>
            <a:r>
              <a:rPr lang="en-US" sz="1600" b="1" dirty="0" smtClean="0"/>
              <a:t>(v)</a:t>
            </a:r>
            <a:endParaRPr lang="en-US" sz="1600" b="1" dirty="0"/>
          </a:p>
        </p:txBody>
      </p:sp>
      <p:sp>
        <p:nvSpPr>
          <p:cNvPr id="102" name="TextBox 104"/>
          <p:cNvSpPr txBox="1">
            <a:spLocks noChangeArrowheads="1"/>
          </p:cNvSpPr>
          <p:nvPr/>
        </p:nvSpPr>
        <p:spPr bwMode="auto">
          <a:xfrm>
            <a:off x="4648201" y="6477000"/>
            <a:ext cx="99059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b="1" dirty="0" smtClean="0"/>
              <a:t>M</a:t>
            </a:r>
            <a:r>
              <a:rPr lang="en-US" sz="1600" b="1" baseline="-25000" dirty="0" smtClean="0"/>
              <a:t>3</a:t>
            </a:r>
            <a:r>
              <a:rPr lang="en-US" sz="1600" b="1" dirty="0" smtClean="0"/>
              <a:t>(v)</a:t>
            </a:r>
            <a:endParaRPr lang="en-US" sz="1600" b="1" dirty="0"/>
          </a:p>
        </p:txBody>
      </p:sp>
      <p:sp>
        <p:nvSpPr>
          <p:cNvPr id="103" name="Oval 102"/>
          <p:cNvSpPr/>
          <p:nvPr/>
        </p:nvSpPr>
        <p:spPr>
          <a:xfrm>
            <a:off x="6781800" y="4572000"/>
            <a:ext cx="3810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/>
          <p:nvPr/>
        </p:nvSpPr>
        <p:spPr>
          <a:xfrm>
            <a:off x="4690872" y="6126480"/>
            <a:ext cx="3810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/>
          <p:nvPr/>
        </p:nvSpPr>
        <p:spPr>
          <a:xfrm>
            <a:off x="2819400" y="5715000"/>
            <a:ext cx="3810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1" grpId="0"/>
      <p:bldP spid="10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Failure-free case</a:t>
            </a:r>
            <a:r>
              <a:rPr lang="en-US" sz="3200" dirty="0" smtClean="0"/>
              <a:t>: Preprocessing</a:t>
            </a:r>
            <a:endParaRPr lang="en-US" sz="35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8370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497763" cy="21336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The label </a:t>
            </a:r>
            <a:r>
              <a:rPr lang="en-US" sz="2800" b="1" dirty="0" smtClean="0">
                <a:solidFill>
                  <a:srgbClr val="0099FF"/>
                </a:solidFill>
                <a:cs typeface="Aharoni" pitchFamily="2" charset="-79"/>
              </a:rPr>
              <a:t>L(v)</a:t>
            </a:r>
            <a:r>
              <a:rPr lang="en-US" sz="2400" dirty="0" smtClean="0"/>
              <a:t> of each vertex </a:t>
            </a:r>
            <a:r>
              <a:rPr lang="en-US" sz="2800" b="1" dirty="0" smtClean="0">
                <a:solidFill>
                  <a:srgbClr val="0099FF"/>
                </a:solidFill>
                <a:cs typeface="Aharoni" pitchFamily="2" charset="-79"/>
              </a:rPr>
              <a:t>v</a:t>
            </a:r>
            <a:r>
              <a:rPr lang="en-US" sz="2400" dirty="0" smtClean="0"/>
              <a:t> consists of the distances from </a:t>
            </a:r>
            <a:r>
              <a:rPr lang="en-US" sz="2800" b="1" dirty="0" smtClean="0">
                <a:solidFill>
                  <a:srgbClr val="0099FF"/>
                </a:solidFill>
                <a:cs typeface="Aharoni" pitchFamily="2" charset="-79"/>
              </a:rPr>
              <a:t>v</a:t>
            </a:r>
            <a:r>
              <a:rPr lang="en-US" sz="2400" dirty="0" smtClean="0"/>
              <a:t> to all vertices in </a:t>
            </a:r>
            <a:br>
              <a:rPr lang="en-US" sz="2400" dirty="0" smtClean="0"/>
            </a:br>
            <a:r>
              <a:rPr lang="en-US" sz="2800" b="1" dirty="0" smtClean="0">
                <a:solidFill>
                  <a:srgbClr val="0099FF"/>
                </a:solidFill>
                <a:cs typeface="Aharoni" pitchFamily="2" charset="-79"/>
              </a:rPr>
              <a:t>B(v,2</a:t>
            </a:r>
            <a:r>
              <a:rPr lang="en-US" sz="2800" b="1" baseline="30000" dirty="0" smtClean="0">
                <a:solidFill>
                  <a:srgbClr val="0099FF"/>
                </a:solidFill>
                <a:cs typeface="Aharoni" pitchFamily="2" charset="-79"/>
              </a:rPr>
              <a:t>i+2</a:t>
            </a:r>
            <a:r>
              <a:rPr lang="en-US" sz="2800" b="1" dirty="0" smtClean="0">
                <a:solidFill>
                  <a:srgbClr val="0099FF"/>
                </a:solidFill>
                <a:cs typeface="Aharoni" pitchFamily="2" charset="-79"/>
              </a:rPr>
              <a:t>,G)</a:t>
            </a:r>
            <a:r>
              <a:rPr lang="en-US" sz="2800" b="1" dirty="0" smtClean="0">
                <a:solidFill>
                  <a:srgbClr val="0099FF"/>
                </a:solidFill>
                <a:cs typeface="Aharoni" pitchFamily="2" charset="-79"/>
                <a:sym typeface="Symbol" pitchFamily="18" charset="2"/>
              </a:rPr>
              <a:t></a:t>
            </a:r>
            <a:r>
              <a:rPr lang="en-US" sz="2800" b="1" dirty="0" smtClean="0">
                <a:solidFill>
                  <a:srgbClr val="0099FF"/>
                </a:solidFill>
                <a:cs typeface="Aharoni" pitchFamily="2" charset="-79"/>
              </a:rPr>
              <a:t> N</a:t>
            </a:r>
            <a:r>
              <a:rPr lang="en-US" sz="2800" b="1" baseline="-25000" dirty="0" smtClean="0">
                <a:solidFill>
                  <a:srgbClr val="0099FF"/>
                </a:solidFill>
                <a:cs typeface="Aharoni" pitchFamily="2" charset="-79"/>
              </a:rPr>
              <a:t>i-c</a:t>
            </a:r>
            <a:r>
              <a:rPr lang="en-US" sz="2400" dirty="0" smtClean="0"/>
              <a:t> for every </a:t>
            </a:r>
            <a:r>
              <a:rPr lang="en-US" sz="2800" b="1" dirty="0" err="1" smtClean="0">
                <a:solidFill>
                  <a:srgbClr val="0099FF"/>
                </a:solidFill>
                <a:cs typeface="Aharoni" pitchFamily="2" charset="-79"/>
              </a:rPr>
              <a:t>c≤i≤logn</a:t>
            </a:r>
            <a:r>
              <a:rPr lang="en-US" sz="2800" b="1" dirty="0" smtClean="0">
                <a:solidFill>
                  <a:srgbClr val="0099FF"/>
                </a:solidFill>
                <a:cs typeface="Aharoni" pitchFamily="2" charset="-79"/>
              </a:rPr>
              <a:t> </a:t>
            </a:r>
            <a:r>
              <a:rPr lang="en-US" sz="2400" dirty="0" smtClean="0"/>
              <a:t>and</a:t>
            </a:r>
            <a:r>
              <a:rPr lang="en-US" sz="2800" b="1" dirty="0" smtClean="0">
                <a:solidFill>
                  <a:srgbClr val="0099FF"/>
                </a:solidFill>
                <a:cs typeface="Aharoni" pitchFamily="2" charset="-79"/>
              </a:rPr>
              <a:t> </a:t>
            </a:r>
            <a:r>
              <a:rPr lang="en-US" sz="2400" b="1" dirty="0" err="1" smtClean="0">
                <a:solidFill>
                  <a:srgbClr val="0099FF"/>
                </a:solidFill>
                <a:cs typeface="Aharoni" pitchFamily="2" charset="-79"/>
              </a:rPr>
              <a:t>M</a:t>
            </a:r>
            <a:r>
              <a:rPr lang="en-US" sz="2400" b="1" baseline="-25000" dirty="0" err="1" smtClean="0">
                <a:solidFill>
                  <a:srgbClr val="0099FF"/>
                </a:solidFill>
                <a:cs typeface="Aharoni" pitchFamily="2" charset="-79"/>
              </a:rPr>
              <a:t>j</a:t>
            </a:r>
            <a:r>
              <a:rPr lang="en-US" sz="2400" b="1" dirty="0" smtClean="0">
                <a:solidFill>
                  <a:srgbClr val="0099FF"/>
                </a:solidFill>
                <a:cs typeface="Aharoni" pitchFamily="2" charset="-79"/>
              </a:rPr>
              <a:t>(v) </a:t>
            </a:r>
            <a:r>
              <a:rPr lang="en-US" sz="2400" dirty="0" smtClean="0"/>
              <a:t>for every </a:t>
            </a:r>
            <a:r>
              <a:rPr lang="en-US" sz="2800" b="1" dirty="0" smtClean="0">
                <a:solidFill>
                  <a:srgbClr val="0099FF"/>
                </a:solidFill>
                <a:cs typeface="Aharoni" pitchFamily="2" charset="-79"/>
              </a:rPr>
              <a:t>0≤j≤logn</a:t>
            </a:r>
            <a:r>
              <a:rPr lang="en-US" sz="2400" dirty="0" smtClean="0"/>
              <a:t>.</a:t>
            </a:r>
          </a:p>
        </p:txBody>
      </p:sp>
      <p:sp>
        <p:nvSpPr>
          <p:cNvPr id="56" name="Oval 77"/>
          <p:cNvSpPr>
            <a:spLocks noChangeArrowheads="1"/>
          </p:cNvSpPr>
          <p:nvPr/>
        </p:nvSpPr>
        <p:spPr bwMode="auto">
          <a:xfrm>
            <a:off x="4419600" y="4876800"/>
            <a:ext cx="914400" cy="914400"/>
          </a:xfrm>
          <a:prstGeom prst="ellipse">
            <a:avLst/>
          </a:prstGeom>
          <a:noFill/>
          <a:ln w="2540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7" name="Oval 77"/>
          <p:cNvSpPr>
            <a:spLocks noChangeArrowheads="1"/>
          </p:cNvSpPr>
          <p:nvPr/>
        </p:nvSpPr>
        <p:spPr bwMode="auto">
          <a:xfrm>
            <a:off x="4191000" y="4648200"/>
            <a:ext cx="1447800" cy="1371600"/>
          </a:xfrm>
          <a:prstGeom prst="ellipse">
            <a:avLst/>
          </a:prstGeom>
          <a:noFill/>
          <a:ln w="25400">
            <a:solidFill>
              <a:srgbClr val="CC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CC00FF"/>
              </a:solidFill>
            </a:endParaRPr>
          </a:p>
        </p:txBody>
      </p:sp>
      <p:sp>
        <p:nvSpPr>
          <p:cNvPr id="99" name="Oval 77"/>
          <p:cNvSpPr>
            <a:spLocks noChangeArrowheads="1"/>
          </p:cNvSpPr>
          <p:nvPr/>
        </p:nvSpPr>
        <p:spPr bwMode="auto">
          <a:xfrm>
            <a:off x="3733800" y="4114800"/>
            <a:ext cx="2438400" cy="2209800"/>
          </a:xfrm>
          <a:prstGeom prst="ellips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CC00FF"/>
              </a:solidFill>
            </a:endParaRPr>
          </a:p>
        </p:txBody>
      </p:sp>
      <p:sp>
        <p:nvSpPr>
          <p:cNvPr id="103" name="Oval 77"/>
          <p:cNvSpPr>
            <a:spLocks noChangeArrowheads="1"/>
          </p:cNvSpPr>
          <p:nvPr/>
        </p:nvSpPr>
        <p:spPr bwMode="auto">
          <a:xfrm>
            <a:off x="1981200" y="3581400"/>
            <a:ext cx="6324600" cy="48006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CC00FF"/>
              </a:solidFill>
            </a:endParaRPr>
          </a:p>
        </p:txBody>
      </p:sp>
      <p:sp>
        <p:nvSpPr>
          <p:cNvPr id="201" name="Oval 32"/>
          <p:cNvSpPr>
            <a:spLocks noChangeArrowheads="1"/>
          </p:cNvSpPr>
          <p:nvPr/>
        </p:nvSpPr>
        <p:spPr bwMode="auto">
          <a:xfrm>
            <a:off x="4114800" y="58769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2" name="Oval 32"/>
          <p:cNvSpPr>
            <a:spLocks noChangeArrowheads="1"/>
          </p:cNvSpPr>
          <p:nvPr/>
        </p:nvSpPr>
        <p:spPr bwMode="auto">
          <a:xfrm>
            <a:off x="4114800" y="55721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3" name="Oval 32"/>
          <p:cNvSpPr>
            <a:spLocks noChangeArrowheads="1"/>
          </p:cNvSpPr>
          <p:nvPr/>
        </p:nvSpPr>
        <p:spPr bwMode="auto">
          <a:xfrm>
            <a:off x="3810000" y="52673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4" name="Oval 32"/>
          <p:cNvSpPr>
            <a:spLocks noChangeArrowheads="1"/>
          </p:cNvSpPr>
          <p:nvPr/>
        </p:nvSpPr>
        <p:spPr bwMode="auto">
          <a:xfrm>
            <a:off x="3429000" y="58769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5" name="Oval 32"/>
          <p:cNvSpPr>
            <a:spLocks noChangeArrowheads="1"/>
          </p:cNvSpPr>
          <p:nvPr/>
        </p:nvSpPr>
        <p:spPr bwMode="auto">
          <a:xfrm>
            <a:off x="3429000" y="53435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6" name="Oval 32"/>
          <p:cNvSpPr>
            <a:spLocks noChangeArrowheads="1"/>
          </p:cNvSpPr>
          <p:nvPr/>
        </p:nvSpPr>
        <p:spPr bwMode="auto">
          <a:xfrm>
            <a:off x="3352800" y="62579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7" name="Oval 32"/>
          <p:cNvSpPr>
            <a:spLocks noChangeArrowheads="1"/>
          </p:cNvSpPr>
          <p:nvPr/>
        </p:nvSpPr>
        <p:spPr bwMode="auto">
          <a:xfrm>
            <a:off x="4038600" y="49625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8" name="Oval 32"/>
          <p:cNvSpPr>
            <a:spLocks noChangeArrowheads="1"/>
          </p:cNvSpPr>
          <p:nvPr/>
        </p:nvSpPr>
        <p:spPr bwMode="auto">
          <a:xfrm>
            <a:off x="3505200" y="48863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9" name="Oval 32"/>
          <p:cNvSpPr>
            <a:spLocks noChangeArrowheads="1"/>
          </p:cNvSpPr>
          <p:nvPr/>
        </p:nvSpPr>
        <p:spPr bwMode="auto">
          <a:xfrm>
            <a:off x="2514600" y="58769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10" name="Oval 32"/>
          <p:cNvSpPr>
            <a:spLocks noChangeArrowheads="1"/>
          </p:cNvSpPr>
          <p:nvPr/>
        </p:nvSpPr>
        <p:spPr bwMode="auto">
          <a:xfrm>
            <a:off x="2514600" y="53435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11" name="Oval 32"/>
          <p:cNvSpPr>
            <a:spLocks noChangeArrowheads="1"/>
          </p:cNvSpPr>
          <p:nvPr/>
        </p:nvSpPr>
        <p:spPr bwMode="auto">
          <a:xfrm>
            <a:off x="4419600" y="45815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12" name="Oval 32"/>
          <p:cNvSpPr>
            <a:spLocks noChangeArrowheads="1"/>
          </p:cNvSpPr>
          <p:nvPr/>
        </p:nvSpPr>
        <p:spPr bwMode="auto">
          <a:xfrm>
            <a:off x="5410200" y="48863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13" name="Oval 32"/>
          <p:cNvSpPr>
            <a:spLocks noChangeArrowheads="1"/>
          </p:cNvSpPr>
          <p:nvPr/>
        </p:nvSpPr>
        <p:spPr bwMode="auto">
          <a:xfrm>
            <a:off x="6248400" y="58769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14" name="Oval 32"/>
          <p:cNvSpPr>
            <a:spLocks noChangeArrowheads="1"/>
          </p:cNvSpPr>
          <p:nvPr/>
        </p:nvSpPr>
        <p:spPr bwMode="auto">
          <a:xfrm>
            <a:off x="6705600" y="56483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15" name="Oval 32"/>
          <p:cNvSpPr>
            <a:spLocks noChangeArrowheads="1"/>
          </p:cNvSpPr>
          <p:nvPr/>
        </p:nvSpPr>
        <p:spPr bwMode="auto">
          <a:xfrm>
            <a:off x="6248400" y="4810125"/>
            <a:ext cx="152400" cy="1524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16" name="Oval 32"/>
          <p:cNvSpPr>
            <a:spLocks noChangeArrowheads="1"/>
          </p:cNvSpPr>
          <p:nvPr/>
        </p:nvSpPr>
        <p:spPr bwMode="auto">
          <a:xfrm>
            <a:off x="6629400" y="51149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17" name="Oval 32"/>
          <p:cNvSpPr>
            <a:spLocks noChangeArrowheads="1"/>
          </p:cNvSpPr>
          <p:nvPr/>
        </p:nvSpPr>
        <p:spPr bwMode="auto">
          <a:xfrm>
            <a:off x="7315200" y="49625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18" name="Oval 32"/>
          <p:cNvSpPr>
            <a:spLocks noChangeArrowheads="1"/>
          </p:cNvSpPr>
          <p:nvPr/>
        </p:nvSpPr>
        <p:spPr bwMode="auto">
          <a:xfrm>
            <a:off x="7620000" y="55721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19" name="Oval 32"/>
          <p:cNvSpPr>
            <a:spLocks noChangeArrowheads="1"/>
          </p:cNvSpPr>
          <p:nvPr/>
        </p:nvSpPr>
        <p:spPr bwMode="auto">
          <a:xfrm>
            <a:off x="6400800" y="44291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20" name="Oval 32"/>
          <p:cNvSpPr>
            <a:spLocks noChangeArrowheads="1"/>
          </p:cNvSpPr>
          <p:nvPr/>
        </p:nvSpPr>
        <p:spPr bwMode="auto">
          <a:xfrm>
            <a:off x="7315200" y="44291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21" name="Oval 32"/>
          <p:cNvSpPr>
            <a:spLocks noChangeArrowheads="1"/>
          </p:cNvSpPr>
          <p:nvPr/>
        </p:nvSpPr>
        <p:spPr bwMode="auto">
          <a:xfrm>
            <a:off x="5029200" y="49625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22" name="TextBox 57"/>
          <p:cNvSpPr txBox="1">
            <a:spLocks noChangeArrowheads="1"/>
          </p:cNvSpPr>
          <p:nvPr/>
        </p:nvSpPr>
        <p:spPr bwMode="auto">
          <a:xfrm>
            <a:off x="1327150" y="4286250"/>
            <a:ext cx="577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chemeClr val="accent1"/>
                </a:solidFill>
              </a:rPr>
              <a:t>N</a:t>
            </a:r>
            <a:r>
              <a:rPr lang="en-US" sz="2800" b="1" baseline="-2500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223" name="TextBox 58"/>
          <p:cNvSpPr txBox="1">
            <a:spLocks noChangeArrowheads="1"/>
          </p:cNvSpPr>
          <p:nvPr/>
        </p:nvSpPr>
        <p:spPr bwMode="auto">
          <a:xfrm>
            <a:off x="1371600" y="4886325"/>
            <a:ext cx="577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CC00FF"/>
                </a:solidFill>
              </a:rPr>
              <a:t>N</a:t>
            </a:r>
            <a:r>
              <a:rPr lang="en-US" sz="2800" b="1" baseline="-25000">
                <a:solidFill>
                  <a:srgbClr val="CC00FF"/>
                </a:solidFill>
              </a:rPr>
              <a:t>1</a:t>
            </a:r>
          </a:p>
        </p:txBody>
      </p:sp>
      <p:sp>
        <p:nvSpPr>
          <p:cNvPr id="224" name="TextBox 82"/>
          <p:cNvSpPr txBox="1">
            <a:spLocks noChangeArrowheads="1"/>
          </p:cNvSpPr>
          <p:nvPr/>
        </p:nvSpPr>
        <p:spPr bwMode="auto">
          <a:xfrm>
            <a:off x="1371600" y="5495925"/>
            <a:ext cx="577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N</a:t>
            </a:r>
            <a:r>
              <a:rPr lang="en-US" sz="2800" b="1" baseline="-2500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225" name="TextBox 103"/>
          <p:cNvSpPr txBox="1">
            <a:spLocks noChangeArrowheads="1"/>
          </p:cNvSpPr>
          <p:nvPr/>
        </p:nvSpPr>
        <p:spPr bwMode="auto">
          <a:xfrm>
            <a:off x="1327150" y="6105525"/>
            <a:ext cx="577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</a:rPr>
              <a:t>N</a:t>
            </a:r>
            <a:r>
              <a:rPr lang="en-US" sz="2800" b="1" baseline="-2500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26" name="Oval 32"/>
          <p:cNvSpPr>
            <a:spLocks noChangeArrowheads="1"/>
          </p:cNvSpPr>
          <p:nvPr/>
        </p:nvSpPr>
        <p:spPr bwMode="auto">
          <a:xfrm>
            <a:off x="4343400" y="61722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27" name="Oval 32"/>
          <p:cNvSpPr>
            <a:spLocks noChangeArrowheads="1"/>
          </p:cNvSpPr>
          <p:nvPr/>
        </p:nvSpPr>
        <p:spPr bwMode="auto">
          <a:xfrm>
            <a:off x="4876800" y="54864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28" name="Oval 32"/>
          <p:cNvSpPr>
            <a:spLocks noChangeArrowheads="1"/>
          </p:cNvSpPr>
          <p:nvPr/>
        </p:nvSpPr>
        <p:spPr bwMode="auto">
          <a:xfrm>
            <a:off x="4876800" y="58674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29" name="Oval 32"/>
          <p:cNvSpPr>
            <a:spLocks noChangeArrowheads="1"/>
          </p:cNvSpPr>
          <p:nvPr/>
        </p:nvSpPr>
        <p:spPr bwMode="auto">
          <a:xfrm>
            <a:off x="5334000" y="57150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30" name="Oval 229"/>
          <p:cNvSpPr>
            <a:spLocks noChangeArrowheads="1"/>
          </p:cNvSpPr>
          <p:nvPr/>
        </p:nvSpPr>
        <p:spPr bwMode="auto">
          <a:xfrm>
            <a:off x="5638800" y="53340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31" name="Oval 32"/>
          <p:cNvSpPr>
            <a:spLocks noChangeArrowheads="1"/>
          </p:cNvSpPr>
          <p:nvPr/>
        </p:nvSpPr>
        <p:spPr bwMode="auto">
          <a:xfrm>
            <a:off x="5410200" y="60960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32" name="Oval 32"/>
          <p:cNvSpPr>
            <a:spLocks noChangeArrowheads="1"/>
          </p:cNvSpPr>
          <p:nvPr/>
        </p:nvSpPr>
        <p:spPr bwMode="auto">
          <a:xfrm>
            <a:off x="5943600" y="55626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33" name="Oval 32"/>
          <p:cNvSpPr>
            <a:spLocks noChangeArrowheads="1"/>
          </p:cNvSpPr>
          <p:nvPr/>
        </p:nvSpPr>
        <p:spPr bwMode="auto">
          <a:xfrm>
            <a:off x="7360920" y="40024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34" name="Oval 32"/>
          <p:cNvSpPr>
            <a:spLocks noChangeArrowheads="1"/>
          </p:cNvSpPr>
          <p:nvPr/>
        </p:nvSpPr>
        <p:spPr bwMode="auto">
          <a:xfrm>
            <a:off x="7818120" y="52216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35" name="Oval 32"/>
          <p:cNvSpPr>
            <a:spLocks noChangeArrowheads="1"/>
          </p:cNvSpPr>
          <p:nvPr/>
        </p:nvSpPr>
        <p:spPr bwMode="auto">
          <a:xfrm>
            <a:off x="7284720" y="59836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36" name="Oval 32"/>
          <p:cNvSpPr>
            <a:spLocks noChangeArrowheads="1"/>
          </p:cNvSpPr>
          <p:nvPr/>
        </p:nvSpPr>
        <p:spPr bwMode="auto">
          <a:xfrm>
            <a:off x="6751320" y="61360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37" name="Oval 32"/>
          <p:cNvSpPr>
            <a:spLocks noChangeArrowheads="1"/>
          </p:cNvSpPr>
          <p:nvPr/>
        </p:nvSpPr>
        <p:spPr bwMode="auto">
          <a:xfrm>
            <a:off x="7132320" y="53740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38" name="Oval 32"/>
          <p:cNvSpPr>
            <a:spLocks noChangeArrowheads="1"/>
          </p:cNvSpPr>
          <p:nvPr/>
        </p:nvSpPr>
        <p:spPr bwMode="auto">
          <a:xfrm>
            <a:off x="6217920" y="53740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39" name="Oval 32"/>
          <p:cNvSpPr>
            <a:spLocks noChangeArrowheads="1"/>
          </p:cNvSpPr>
          <p:nvPr/>
        </p:nvSpPr>
        <p:spPr bwMode="auto">
          <a:xfrm>
            <a:off x="5913120" y="46120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40" name="Oval 32"/>
          <p:cNvSpPr>
            <a:spLocks noChangeArrowheads="1"/>
          </p:cNvSpPr>
          <p:nvPr/>
        </p:nvSpPr>
        <p:spPr bwMode="auto">
          <a:xfrm>
            <a:off x="4922520" y="46120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41" name="Oval 32"/>
          <p:cNvSpPr>
            <a:spLocks noChangeArrowheads="1"/>
          </p:cNvSpPr>
          <p:nvPr/>
        </p:nvSpPr>
        <p:spPr bwMode="auto">
          <a:xfrm>
            <a:off x="4541520" y="49168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42" name="Oval 32"/>
          <p:cNvSpPr>
            <a:spLocks noChangeArrowheads="1"/>
          </p:cNvSpPr>
          <p:nvPr/>
        </p:nvSpPr>
        <p:spPr bwMode="auto">
          <a:xfrm>
            <a:off x="5227320" y="52978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43" name="Oval 32"/>
          <p:cNvSpPr>
            <a:spLocks noChangeArrowheads="1"/>
          </p:cNvSpPr>
          <p:nvPr/>
        </p:nvSpPr>
        <p:spPr bwMode="auto">
          <a:xfrm>
            <a:off x="5760720" y="58312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44" name="Oval 32"/>
          <p:cNvSpPr>
            <a:spLocks noChangeArrowheads="1"/>
          </p:cNvSpPr>
          <p:nvPr/>
        </p:nvSpPr>
        <p:spPr bwMode="auto">
          <a:xfrm>
            <a:off x="4465320" y="58312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45" name="Oval 32"/>
          <p:cNvSpPr>
            <a:spLocks noChangeArrowheads="1"/>
          </p:cNvSpPr>
          <p:nvPr/>
        </p:nvSpPr>
        <p:spPr bwMode="auto">
          <a:xfrm>
            <a:off x="3779520" y="56788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46" name="Oval 32"/>
          <p:cNvSpPr>
            <a:spLocks noChangeArrowheads="1"/>
          </p:cNvSpPr>
          <p:nvPr/>
        </p:nvSpPr>
        <p:spPr bwMode="auto">
          <a:xfrm>
            <a:off x="3855720" y="46120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47" name="Oval 32"/>
          <p:cNvSpPr>
            <a:spLocks noChangeArrowheads="1"/>
          </p:cNvSpPr>
          <p:nvPr/>
        </p:nvSpPr>
        <p:spPr bwMode="auto">
          <a:xfrm>
            <a:off x="2941320" y="62122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48" name="Oval 32"/>
          <p:cNvSpPr>
            <a:spLocks noChangeArrowheads="1"/>
          </p:cNvSpPr>
          <p:nvPr/>
        </p:nvSpPr>
        <p:spPr bwMode="auto">
          <a:xfrm>
            <a:off x="2941320" y="52978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49" name="Oval 32"/>
          <p:cNvSpPr>
            <a:spLocks noChangeArrowheads="1"/>
          </p:cNvSpPr>
          <p:nvPr/>
        </p:nvSpPr>
        <p:spPr bwMode="auto">
          <a:xfrm>
            <a:off x="3931920" y="62884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50" name="Oval 32"/>
          <p:cNvSpPr>
            <a:spLocks noChangeArrowheads="1"/>
          </p:cNvSpPr>
          <p:nvPr/>
        </p:nvSpPr>
        <p:spPr bwMode="auto">
          <a:xfrm>
            <a:off x="2892552" y="488022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51" name="Oval 32"/>
          <p:cNvSpPr>
            <a:spLocks noChangeArrowheads="1"/>
          </p:cNvSpPr>
          <p:nvPr/>
        </p:nvSpPr>
        <p:spPr bwMode="auto">
          <a:xfrm>
            <a:off x="4340352" y="526122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52" name="Oval 32"/>
          <p:cNvSpPr>
            <a:spLocks noChangeArrowheads="1"/>
          </p:cNvSpPr>
          <p:nvPr/>
        </p:nvSpPr>
        <p:spPr bwMode="auto">
          <a:xfrm>
            <a:off x="5864352" y="503262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53" name="Oval 32"/>
          <p:cNvSpPr>
            <a:spLocks noChangeArrowheads="1"/>
          </p:cNvSpPr>
          <p:nvPr/>
        </p:nvSpPr>
        <p:spPr bwMode="auto">
          <a:xfrm>
            <a:off x="4876800" y="52578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54" name="Oval 32"/>
          <p:cNvSpPr>
            <a:spLocks noChangeArrowheads="1"/>
          </p:cNvSpPr>
          <p:nvPr/>
        </p:nvSpPr>
        <p:spPr bwMode="auto">
          <a:xfrm>
            <a:off x="4797552" y="625182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55" name="Oval 32"/>
          <p:cNvSpPr>
            <a:spLocks noChangeArrowheads="1"/>
          </p:cNvSpPr>
          <p:nvPr/>
        </p:nvSpPr>
        <p:spPr bwMode="auto">
          <a:xfrm>
            <a:off x="6888480" y="469734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56" name="Oval 32"/>
          <p:cNvSpPr>
            <a:spLocks noChangeArrowheads="1"/>
          </p:cNvSpPr>
          <p:nvPr/>
        </p:nvSpPr>
        <p:spPr bwMode="auto">
          <a:xfrm>
            <a:off x="2926080" y="584034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grpSp>
        <p:nvGrpSpPr>
          <p:cNvPr id="257" name="Group 256"/>
          <p:cNvGrpSpPr/>
          <p:nvPr/>
        </p:nvGrpSpPr>
        <p:grpSpPr>
          <a:xfrm>
            <a:off x="2846832" y="3962400"/>
            <a:ext cx="5154168" cy="2514600"/>
            <a:chOff x="2846832" y="3962400"/>
            <a:chExt cx="5154168" cy="2514600"/>
          </a:xfrm>
        </p:grpSpPr>
        <p:sp>
          <p:nvSpPr>
            <p:cNvPr id="258" name="Oval 257"/>
            <p:cNvSpPr/>
            <p:nvPr/>
          </p:nvSpPr>
          <p:spPr>
            <a:xfrm>
              <a:off x="2846832" y="484022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Oval 258"/>
            <p:cNvSpPr/>
            <p:nvPr/>
          </p:nvSpPr>
          <p:spPr>
            <a:xfrm>
              <a:off x="5818632" y="499262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/>
            <p:cNvSpPr/>
            <p:nvPr/>
          </p:nvSpPr>
          <p:spPr>
            <a:xfrm>
              <a:off x="6842760" y="465734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/>
            <p:cNvSpPr/>
            <p:nvPr/>
          </p:nvSpPr>
          <p:spPr>
            <a:xfrm>
              <a:off x="7269480" y="438912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/>
            <p:cNvSpPr/>
            <p:nvPr/>
          </p:nvSpPr>
          <p:spPr>
            <a:xfrm>
              <a:off x="7315200" y="39624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/>
            <p:cNvSpPr/>
            <p:nvPr/>
          </p:nvSpPr>
          <p:spPr>
            <a:xfrm>
              <a:off x="7772400" y="51816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Oval 263"/>
            <p:cNvSpPr/>
            <p:nvPr/>
          </p:nvSpPr>
          <p:spPr>
            <a:xfrm>
              <a:off x="7239000" y="59436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/>
            <p:cNvSpPr/>
            <p:nvPr/>
          </p:nvSpPr>
          <p:spPr>
            <a:xfrm>
              <a:off x="6705600" y="6096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/>
            <p:cNvSpPr/>
            <p:nvPr/>
          </p:nvSpPr>
          <p:spPr>
            <a:xfrm>
              <a:off x="7086600" y="5334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/>
            <p:cNvSpPr/>
            <p:nvPr/>
          </p:nvSpPr>
          <p:spPr>
            <a:xfrm>
              <a:off x="6172200" y="5334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/>
            <p:cNvSpPr/>
            <p:nvPr/>
          </p:nvSpPr>
          <p:spPr>
            <a:xfrm>
              <a:off x="5867400" y="4572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/>
            <p:cNvSpPr/>
            <p:nvPr/>
          </p:nvSpPr>
          <p:spPr>
            <a:xfrm>
              <a:off x="4876800" y="4572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/>
            <p:cNvSpPr/>
            <p:nvPr/>
          </p:nvSpPr>
          <p:spPr>
            <a:xfrm>
              <a:off x="4495800" y="48768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/>
            <p:cNvSpPr/>
            <p:nvPr/>
          </p:nvSpPr>
          <p:spPr>
            <a:xfrm>
              <a:off x="5181600" y="52578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/>
            <p:cNvSpPr/>
            <p:nvPr/>
          </p:nvSpPr>
          <p:spPr>
            <a:xfrm>
              <a:off x="5715000" y="57912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/>
            <p:cNvSpPr/>
            <p:nvPr/>
          </p:nvSpPr>
          <p:spPr>
            <a:xfrm>
              <a:off x="4419600" y="57912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/>
            <p:cNvSpPr/>
            <p:nvPr/>
          </p:nvSpPr>
          <p:spPr>
            <a:xfrm>
              <a:off x="3733800" y="56388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/>
            <p:cNvSpPr/>
            <p:nvPr/>
          </p:nvSpPr>
          <p:spPr>
            <a:xfrm>
              <a:off x="3810000" y="4572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/>
            <p:cNvSpPr/>
            <p:nvPr/>
          </p:nvSpPr>
          <p:spPr>
            <a:xfrm>
              <a:off x="2895600" y="61722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/>
            <p:cNvSpPr/>
            <p:nvPr/>
          </p:nvSpPr>
          <p:spPr>
            <a:xfrm>
              <a:off x="2895600" y="52578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/>
            <p:cNvSpPr/>
            <p:nvPr/>
          </p:nvSpPr>
          <p:spPr>
            <a:xfrm>
              <a:off x="3886200" y="62484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/>
            <p:cNvSpPr/>
            <p:nvPr/>
          </p:nvSpPr>
          <p:spPr>
            <a:xfrm>
              <a:off x="4294632" y="522122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Oval 279"/>
            <p:cNvSpPr/>
            <p:nvPr/>
          </p:nvSpPr>
          <p:spPr>
            <a:xfrm>
              <a:off x="4751832" y="621182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Oval 280"/>
            <p:cNvSpPr/>
            <p:nvPr/>
          </p:nvSpPr>
          <p:spPr>
            <a:xfrm>
              <a:off x="2880360" y="580034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2" name="Group 281"/>
          <p:cNvGrpSpPr/>
          <p:nvPr/>
        </p:nvGrpSpPr>
        <p:grpSpPr>
          <a:xfrm>
            <a:off x="2819400" y="4617720"/>
            <a:ext cx="4300728" cy="1895856"/>
            <a:chOff x="2819400" y="4617720"/>
            <a:chExt cx="4300728" cy="1895856"/>
          </a:xfrm>
        </p:grpSpPr>
        <p:sp>
          <p:nvSpPr>
            <p:cNvPr id="283" name="Oval 282"/>
            <p:cNvSpPr/>
            <p:nvPr/>
          </p:nvSpPr>
          <p:spPr>
            <a:xfrm>
              <a:off x="4724400" y="617220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Oval 283"/>
            <p:cNvSpPr/>
            <p:nvPr/>
          </p:nvSpPr>
          <p:spPr>
            <a:xfrm>
              <a:off x="3858768" y="6208776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/>
            <p:cNvSpPr/>
            <p:nvPr/>
          </p:nvSpPr>
          <p:spPr>
            <a:xfrm>
              <a:off x="2819400" y="480060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/>
            <p:cNvSpPr/>
            <p:nvPr/>
          </p:nvSpPr>
          <p:spPr>
            <a:xfrm>
              <a:off x="4267200" y="518160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/>
            <p:cNvSpPr/>
            <p:nvPr/>
          </p:nvSpPr>
          <p:spPr>
            <a:xfrm>
              <a:off x="5791200" y="495300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/>
            <p:cNvSpPr/>
            <p:nvPr/>
          </p:nvSpPr>
          <p:spPr>
            <a:xfrm>
              <a:off x="6815328" y="461772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/>
            <p:cNvSpPr/>
            <p:nvPr/>
          </p:nvSpPr>
          <p:spPr>
            <a:xfrm>
              <a:off x="2852928" y="576072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0" name="TextBox 104"/>
          <p:cNvSpPr txBox="1">
            <a:spLocks noChangeArrowheads="1"/>
          </p:cNvSpPr>
          <p:nvPr/>
        </p:nvSpPr>
        <p:spPr bwMode="auto">
          <a:xfrm>
            <a:off x="4614863" y="5105400"/>
            <a:ext cx="3381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/>
              <a:t>v</a:t>
            </a:r>
          </a:p>
        </p:txBody>
      </p:sp>
      <p:sp>
        <p:nvSpPr>
          <p:cNvPr id="291" name="Oval 32"/>
          <p:cNvSpPr>
            <a:spLocks noChangeArrowheads="1"/>
          </p:cNvSpPr>
          <p:nvPr/>
        </p:nvSpPr>
        <p:spPr bwMode="auto">
          <a:xfrm>
            <a:off x="4876800" y="5257800"/>
            <a:ext cx="152400" cy="152400"/>
          </a:xfrm>
          <a:prstGeom prst="ellipse">
            <a:avLst/>
          </a:prstGeom>
          <a:solidFill>
            <a:srgbClr val="66FF33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5" name="Oval 294"/>
          <p:cNvSpPr/>
          <p:nvPr/>
        </p:nvSpPr>
        <p:spPr>
          <a:xfrm>
            <a:off x="6781800" y="4572000"/>
            <a:ext cx="3810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6" name="Oval 295"/>
          <p:cNvSpPr/>
          <p:nvPr/>
        </p:nvSpPr>
        <p:spPr>
          <a:xfrm>
            <a:off x="4690872" y="6126480"/>
            <a:ext cx="3810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7" name="Oval 296"/>
          <p:cNvSpPr/>
          <p:nvPr/>
        </p:nvSpPr>
        <p:spPr>
          <a:xfrm>
            <a:off x="2819400" y="5715000"/>
            <a:ext cx="3810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7" grpId="0" animBg="1"/>
      <p:bldP spid="99" grpId="0" animBg="1"/>
      <p:bldP spid="10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Failure-free case: </a:t>
            </a:r>
            <a:r>
              <a:rPr lang="en-US" sz="3600" b="1" dirty="0" smtClean="0"/>
              <a:t>Query phase</a:t>
            </a:r>
            <a:endParaRPr lang="en-US" sz="35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0418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497763" cy="48006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Find the smallest index </a:t>
            </a:r>
            <a:r>
              <a:rPr lang="en-US" sz="2800" b="1" dirty="0" err="1" smtClean="0">
                <a:solidFill>
                  <a:srgbClr val="0099FF"/>
                </a:solidFill>
                <a:cs typeface="Aharoni" pitchFamily="2" charset="-79"/>
              </a:rPr>
              <a:t>i</a:t>
            </a:r>
            <a:r>
              <a:rPr lang="en-US" sz="2400" dirty="0" smtClean="0"/>
              <a:t> such that </a:t>
            </a:r>
            <a:r>
              <a:rPr lang="en-US" sz="2800" b="1" dirty="0" smtClean="0">
                <a:solidFill>
                  <a:srgbClr val="0099FF"/>
                </a:solidFill>
                <a:cs typeface="Aharoni" pitchFamily="2" charset="-79"/>
              </a:rPr>
              <a:t>M</a:t>
            </a:r>
            <a:r>
              <a:rPr lang="en-US" sz="2800" b="1" baseline="-25000" dirty="0" smtClean="0">
                <a:solidFill>
                  <a:srgbClr val="0099FF"/>
                </a:solidFill>
                <a:cs typeface="Aharoni" pitchFamily="2" charset="-79"/>
              </a:rPr>
              <a:t>i-c</a:t>
            </a:r>
            <a:r>
              <a:rPr lang="en-US" sz="2800" b="1" dirty="0" smtClean="0">
                <a:solidFill>
                  <a:srgbClr val="0099FF"/>
                </a:solidFill>
                <a:cs typeface="Aharoni" pitchFamily="2" charset="-79"/>
              </a:rPr>
              <a:t>(t)</a:t>
            </a:r>
            <a:r>
              <a:rPr lang="en-US" sz="2400" dirty="0" smtClean="0"/>
              <a:t> is in </a:t>
            </a:r>
            <a:r>
              <a:rPr lang="en-US" sz="2800" b="1" dirty="0" smtClean="0">
                <a:solidFill>
                  <a:srgbClr val="0099FF"/>
                </a:solidFill>
                <a:cs typeface="Aharoni" pitchFamily="2" charset="-79"/>
              </a:rPr>
              <a:t>B(s,2</a:t>
            </a:r>
            <a:r>
              <a:rPr lang="en-US" sz="2800" b="1" baseline="30000" dirty="0" smtClean="0">
                <a:solidFill>
                  <a:srgbClr val="0099FF"/>
                </a:solidFill>
                <a:cs typeface="Aharoni" pitchFamily="2" charset="-79"/>
              </a:rPr>
              <a:t>i+2</a:t>
            </a:r>
            <a:r>
              <a:rPr lang="en-US" sz="2800" b="1" dirty="0" smtClean="0">
                <a:solidFill>
                  <a:srgbClr val="0099FF"/>
                </a:solidFill>
                <a:cs typeface="Aharoni" pitchFamily="2" charset="-79"/>
              </a:rPr>
              <a:t>,G)</a:t>
            </a:r>
            <a:r>
              <a:rPr lang="en-US" sz="2400" dirty="0" smtClean="0"/>
              <a:t> </a:t>
            </a:r>
          </a:p>
          <a:p>
            <a:pPr eaLnBrk="1" hangingPunct="1"/>
            <a:r>
              <a:rPr lang="en-US" sz="2400" dirty="0" smtClean="0"/>
              <a:t>We then return </a:t>
            </a:r>
            <a:br>
              <a:rPr lang="en-US" sz="2400" dirty="0" smtClean="0"/>
            </a:br>
            <a:r>
              <a:rPr lang="en-US" sz="2800" b="1" dirty="0" smtClean="0">
                <a:solidFill>
                  <a:srgbClr val="0099FF"/>
                </a:solidFill>
                <a:cs typeface="Aharoni" pitchFamily="2" charset="-79"/>
              </a:rPr>
              <a:t>d'=</a:t>
            </a:r>
            <a:r>
              <a:rPr lang="en-US" sz="2800" b="1" dirty="0" err="1" smtClean="0">
                <a:solidFill>
                  <a:srgbClr val="0099FF"/>
                </a:solidFill>
                <a:cs typeface="Aharoni" pitchFamily="2" charset="-79"/>
              </a:rPr>
              <a:t>d</a:t>
            </a:r>
            <a:r>
              <a:rPr lang="en-US" sz="2800" b="1" baseline="-25000" dirty="0" err="1" smtClean="0">
                <a:solidFill>
                  <a:srgbClr val="0099FF"/>
                </a:solidFill>
                <a:cs typeface="Aharoni" pitchFamily="2" charset="-79"/>
              </a:rPr>
              <a:t>G</a:t>
            </a:r>
            <a:r>
              <a:rPr lang="en-US" sz="2800" b="1" dirty="0" smtClean="0">
                <a:solidFill>
                  <a:srgbClr val="0099FF"/>
                </a:solidFill>
                <a:cs typeface="Aharoni" pitchFamily="2" charset="-79"/>
              </a:rPr>
              <a:t>(</a:t>
            </a:r>
            <a:r>
              <a:rPr lang="en-US" sz="2800" b="1" dirty="0" err="1" smtClean="0">
                <a:solidFill>
                  <a:srgbClr val="0099FF"/>
                </a:solidFill>
                <a:cs typeface="Aharoni" pitchFamily="2" charset="-79"/>
              </a:rPr>
              <a:t>s,M</a:t>
            </a:r>
            <a:r>
              <a:rPr lang="en-US" sz="2800" b="1" baseline="-25000" dirty="0" err="1" smtClean="0">
                <a:solidFill>
                  <a:srgbClr val="0099FF"/>
                </a:solidFill>
                <a:cs typeface="Aharoni" pitchFamily="2" charset="-79"/>
              </a:rPr>
              <a:t>i</a:t>
            </a:r>
            <a:r>
              <a:rPr lang="en-US" sz="2800" b="1" baseline="-25000" dirty="0" smtClean="0">
                <a:solidFill>
                  <a:srgbClr val="0099FF"/>
                </a:solidFill>
                <a:cs typeface="Aharoni" pitchFamily="2" charset="-79"/>
              </a:rPr>
              <a:t>-c</a:t>
            </a:r>
            <a:r>
              <a:rPr lang="en-US" sz="2800" b="1" dirty="0" smtClean="0">
                <a:solidFill>
                  <a:srgbClr val="0099FF"/>
                </a:solidFill>
                <a:cs typeface="Aharoni" pitchFamily="2" charset="-79"/>
              </a:rPr>
              <a:t>(t)) + </a:t>
            </a:r>
            <a:r>
              <a:rPr lang="en-US" sz="2800" b="1" dirty="0" err="1" smtClean="0">
                <a:solidFill>
                  <a:srgbClr val="0099FF"/>
                </a:solidFill>
                <a:cs typeface="Aharoni" pitchFamily="2" charset="-79"/>
              </a:rPr>
              <a:t>d</a:t>
            </a:r>
            <a:r>
              <a:rPr lang="en-US" sz="2800" b="1" baseline="-25000" dirty="0" err="1" smtClean="0">
                <a:solidFill>
                  <a:srgbClr val="0099FF"/>
                </a:solidFill>
                <a:cs typeface="Aharoni" pitchFamily="2" charset="-79"/>
              </a:rPr>
              <a:t>G</a:t>
            </a:r>
            <a:r>
              <a:rPr lang="en-US" sz="2800" b="1" dirty="0" smtClean="0">
                <a:solidFill>
                  <a:srgbClr val="0099FF"/>
                </a:solidFill>
                <a:cs typeface="Aharoni" pitchFamily="2" charset="-79"/>
              </a:rPr>
              <a:t>(t, M</a:t>
            </a:r>
            <a:r>
              <a:rPr lang="en-US" sz="2800" b="1" baseline="-25000" dirty="0" smtClean="0">
                <a:solidFill>
                  <a:srgbClr val="0099FF"/>
                </a:solidFill>
                <a:cs typeface="Aharoni" pitchFamily="2" charset="-79"/>
              </a:rPr>
              <a:t>i-c</a:t>
            </a:r>
            <a:r>
              <a:rPr lang="en-US" sz="2800" b="1" dirty="0" smtClean="0">
                <a:solidFill>
                  <a:srgbClr val="0099FF"/>
                </a:solidFill>
                <a:cs typeface="Aharoni" pitchFamily="2" charset="-79"/>
              </a:rPr>
              <a:t>(t))</a:t>
            </a:r>
            <a:r>
              <a:rPr lang="en-US" sz="2400" dirty="0" smtClean="0"/>
              <a:t>.</a:t>
            </a:r>
          </a:p>
          <a:p>
            <a:pPr eaLnBrk="1" hangingPunct="1"/>
            <a:endParaRPr lang="en-US" sz="2400" dirty="0" smtClean="0"/>
          </a:p>
        </p:txBody>
      </p:sp>
      <p:sp>
        <p:nvSpPr>
          <p:cNvPr id="60513" name="Oval 32"/>
          <p:cNvSpPr>
            <a:spLocks noChangeArrowheads="1"/>
          </p:cNvSpPr>
          <p:nvPr/>
        </p:nvSpPr>
        <p:spPr bwMode="auto">
          <a:xfrm>
            <a:off x="7924800" y="6019800"/>
            <a:ext cx="152400" cy="152400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89" name="Straight Connector 188"/>
          <p:cNvCxnSpPr>
            <a:cxnSpLocks noChangeShapeType="1"/>
            <a:stCxn id="243" idx="7"/>
            <a:endCxn id="207" idx="2"/>
          </p:cNvCxnSpPr>
          <p:nvPr/>
        </p:nvCxnSpPr>
        <p:spPr bwMode="auto">
          <a:xfrm rot="5400000" flipH="1" flipV="1">
            <a:off x="5694397" y="4086035"/>
            <a:ext cx="506569" cy="1881598"/>
          </a:xfrm>
          <a:prstGeom prst="line">
            <a:avLst/>
          </a:prstGeom>
          <a:noFill/>
          <a:ln w="31750">
            <a:solidFill>
              <a:srgbClr val="66FF33"/>
            </a:solidFill>
            <a:round/>
            <a:headEnd/>
            <a:tailEnd/>
          </a:ln>
        </p:spPr>
      </p:cxnSp>
      <p:cxnSp>
        <p:nvCxnSpPr>
          <p:cNvPr id="191" name="Straight Connector 190"/>
          <p:cNvCxnSpPr>
            <a:cxnSpLocks noChangeShapeType="1"/>
            <a:stCxn id="207" idx="4"/>
            <a:endCxn id="60513" idx="0"/>
          </p:cNvCxnSpPr>
          <p:nvPr/>
        </p:nvCxnSpPr>
        <p:spPr bwMode="auto">
          <a:xfrm rot="16200000" flipH="1">
            <a:off x="6897815" y="4916614"/>
            <a:ext cx="1170051" cy="1036320"/>
          </a:xfrm>
          <a:prstGeom prst="line">
            <a:avLst/>
          </a:prstGeom>
          <a:noFill/>
          <a:ln w="31750">
            <a:solidFill>
              <a:srgbClr val="66FF33"/>
            </a:solidFill>
            <a:round/>
            <a:headEnd/>
            <a:tailEnd/>
          </a:ln>
        </p:spPr>
      </p:cxnSp>
      <p:sp>
        <p:nvSpPr>
          <p:cNvPr id="60516" name="TextBox 187"/>
          <p:cNvSpPr txBox="1">
            <a:spLocks noChangeArrowheads="1"/>
          </p:cNvSpPr>
          <p:nvPr/>
        </p:nvSpPr>
        <p:spPr bwMode="auto">
          <a:xfrm>
            <a:off x="6754812" y="4186237"/>
            <a:ext cx="4079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/>
              <a:t>w</a:t>
            </a:r>
          </a:p>
        </p:txBody>
      </p:sp>
      <p:sp>
        <p:nvSpPr>
          <p:cNvPr id="143" name="Oval 77"/>
          <p:cNvSpPr>
            <a:spLocks noChangeArrowheads="1"/>
          </p:cNvSpPr>
          <p:nvPr/>
        </p:nvSpPr>
        <p:spPr bwMode="auto">
          <a:xfrm>
            <a:off x="4419600" y="4876800"/>
            <a:ext cx="914400" cy="914400"/>
          </a:xfrm>
          <a:prstGeom prst="ellipse">
            <a:avLst/>
          </a:prstGeom>
          <a:noFill/>
          <a:ln w="2540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46" name="Oval 77"/>
          <p:cNvSpPr>
            <a:spLocks noChangeArrowheads="1"/>
          </p:cNvSpPr>
          <p:nvPr/>
        </p:nvSpPr>
        <p:spPr bwMode="auto">
          <a:xfrm>
            <a:off x="4191000" y="4648200"/>
            <a:ext cx="1447800" cy="1371600"/>
          </a:xfrm>
          <a:prstGeom prst="ellipse">
            <a:avLst/>
          </a:prstGeom>
          <a:noFill/>
          <a:ln w="25400">
            <a:solidFill>
              <a:srgbClr val="CC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CC00FF"/>
              </a:solidFill>
            </a:endParaRPr>
          </a:p>
        </p:txBody>
      </p:sp>
      <p:sp>
        <p:nvSpPr>
          <p:cNvPr id="147" name="Oval 77"/>
          <p:cNvSpPr>
            <a:spLocks noChangeArrowheads="1"/>
          </p:cNvSpPr>
          <p:nvPr/>
        </p:nvSpPr>
        <p:spPr bwMode="auto">
          <a:xfrm>
            <a:off x="3733800" y="4114800"/>
            <a:ext cx="2438400" cy="2209800"/>
          </a:xfrm>
          <a:prstGeom prst="ellips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CC00FF"/>
              </a:solidFill>
            </a:endParaRPr>
          </a:p>
        </p:txBody>
      </p:sp>
      <p:sp>
        <p:nvSpPr>
          <p:cNvPr id="148" name="Oval 77"/>
          <p:cNvSpPr>
            <a:spLocks noChangeArrowheads="1"/>
          </p:cNvSpPr>
          <p:nvPr/>
        </p:nvSpPr>
        <p:spPr bwMode="auto">
          <a:xfrm>
            <a:off x="1981200" y="3657600"/>
            <a:ext cx="6324600" cy="48006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CC00FF"/>
              </a:solidFill>
            </a:endParaRPr>
          </a:p>
        </p:txBody>
      </p:sp>
      <p:sp>
        <p:nvSpPr>
          <p:cNvPr id="149" name="Oval 32"/>
          <p:cNvSpPr>
            <a:spLocks noChangeArrowheads="1"/>
          </p:cNvSpPr>
          <p:nvPr/>
        </p:nvSpPr>
        <p:spPr bwMode="auto">
          <a:xfrm>
            <a:off x="4114800" y="58769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50" name="Oval 32"/>
          <p:cNvSpPr>
            <a:spLocks noChangeArrowheads="1"/>
          </p:cNvSpPr>
          <p:nvPr/>
        </p:nvSpPr>
        <p:spPr bwMode="auto">
          <a:xfrm>
            <a:off x="4114800" y="55721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51" name="Oval 32"/>
          <p:cNvSpPr>
            <a:spLocks noChangeArrowheads="1"/>
          </p:cNvSpPr>
          <p:nvPr/>
        </p:nvSpPr>
        <p:spPr bwMode="auto">
          <a:xfrm>
            <a:off x="3810000" y="52673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52" name="Oval 32"/>
          <p:cNvSpPr>
            <a:spLocks noChangeArrowheads="1"/>
          </p:cNvSpPr>
          <p:nvPr/>
        </p:nvSpPr>
        <p:spPr bwMode="auto">
          <a:xfrm>
            <a:off x="3429000" y="58769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53" name="Oval 32"/>
          <p:cNvSpPr>
            <a:spLocks noChangeArrowheads="1"/>
          </p:cNvSpPr>
          <p:nvPr/>
        </p:nvSpPr>
        <p:spPr bwMode="auto">
          <a:xfrm>
            <a:off x="3429000" y="53435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54" name="Oval 32"/>
          <p:cNvSpPr>
            <a:spLocks noChangeArrowheads="1"/>
          </p:cNvSpPr>
          <p:nvPr/>
        </p:nvSpPr>
        <p:spPr bwMode="auto">
          <a:xfrm>
            <a:off x="3352800" y="62579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55" name="Oval 32"/>
          <p:cNvSpPr>
            <a:spLocks noChangeArrowheads="1"/>
          </p:cNvSpPr>
          <p:nvPr/>
        </p:nvSpPr>
        <p:spPr bwMode="auto">
          <a:xfrm>
            <a:off x="4038600" y="49625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56" name="Oval 32"/>
          <p:cNvSpPr>
            <a:spLocks noChangeArrowheads="1"/>
          </p:cNvSpPr>
          <p:nvPr/>
        </p:nvSpPr>
        <p:spPr bwMode="auto">
          <a:xfrm>
            <a:off x="3505200" y="48863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57" name="Oval 32"/>
          <p:cNvSpPr>
            <a:spLocks noChangeArrowheads="1"/>
          </p:cNvSpPr>
          <p:nvPr/>
        </p:nvSpPr>
        <p:spPr bwMode="auto">
          <a:xfrm>
            <a:off x="2514600" y="58769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58" name="Oval 32"/>
          <p:cNvSpPr>
            <a:spLocks noChangeArrowheads="1"/>
          </p:cNvSpPr>
          <p:nvPr/>
        </p:nvSpPr>
        <p:spPr bwMode="auto">
          <a:xfrm>
            <a:off x="2514600" y="53435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59" name="Oval 32"/>
          <p:cNvSpPr>
            <a:spLocks noChangeArrowheads="1"/>
          </p:cNvSpPr>
          <p:nvPr/>
        </p:nvSpPr>
        <p:spPr bwMode="auto">
          <a:xfrm>
            <a:off x="4419600" y="45815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0" name="Oval 32"/>
          <p:cNvSpPr>
            <a:spLocks noChangeArrowheads="1"/>
          </p:cNvSpPr>
          <p:nvPr/>
        </p:nvSpPr>
        <p:spPr bwMode="auto">
          <a:xfrm>
            <a:off x="5410200" y="48863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1" name="Oval 32"/>
          <p:cNvSpPr>
            <a:spLocks noChangeArrowheads="1"/>
          </p:cNvSpPr>
          <p:nvPr/>
        </p:nvSpPr>
        <p:spPr bwMode="auto">
          <a:xfrm>
            <a:off x="6248400" y="58769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2" name="Oval 32"/>
          <p:cNvSpPr>
            <a:spLocks noChangeArrowheads="1"/>
          </p:cNvSpPr>
          <p:nvPr/>
        </p:nvSpPr>
        <p:spPr bwMode="auto">
          <a:xfrm>
            <a:off x="6705600" y="56483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3" name="Oval 32"/>
          <p:cNvSpPr>
            <a:spLocks noChangeArrowheads="1"/>
          </p:cNvSpPr>
          <p:nvPr/>
        </p:nvSpPr>
        <p:spPr bwMode="auto">
          <a:xfrm>
            <a:off x="6248400" y="4810125"/>
            <a:ext cx="152400" cy="1524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4" name="Oval 32"/>
          <p:cNvSpPr>
            <a:spLocks noChangeArrowheads="1"/>
          </p:cNvSpPr>
          <p:nvPr/>
        </p:nvSpPr>
        <p:spPr bwMode="auto">
          <a:xfrm>
            <a:off x="6629400" y="51149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5" name="Oval 32"/>
          <p:cNvSpPr>
            <a:spLocks noChangeArrowheads="1"/>
          </p:cNvSpPr>
          <p:nvPr/>
        </p:nvSpPr>
        <p:spPr bwMode="auto">
          <a:xfrm>
            <a:off x="7315200" y="49625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6" name="Oval 32"/>
          <p:cNvSpPr>
            <a:spLocks noChangeArrowheads="1"/>
          </p:cNvSpPr>
          <p:nvPr/>
        </p:nvSpPr>
        <p:spPr bwMode="auto">
          <a:xfrm>
            <a:off x="7620000" y="55721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7" name="Oval 32"/>
          <p:cNvSpPr>
            <a:spLocks noChangeArrowheads="1"/>
          </p:cNvSpPr>
          <p:nvPr/>
        </p:nvSpPr>
        <p:spPr bwMode="auto">
          <a:xfrm>
            <a:off x="6400800" y="44291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8" name="Oval 32"/>
          <p:cNvSpPr>
            <a:spLocks noChangeArrowheads="1"/>
          </p:cNvSpPr>
          <p:nvPr/>
        </p:nvSpPr>
        <p:spPr bwMode="auto">
          <a:xfrm>
            <a:off x="7315200" y="44291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9" name="Oval 32"/>
          <p:cNvSpPr>
            <a:spLocks noChangeArrowheads="1"/>
          </p:cNvSpPr>
          <p:nvPr/>
        </p:nvSpPr>
        <p:spPr bwMode="auto">
          <a:xfrm>
            <a:off x="5029200" y="49625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70" name="TextBox 57"/>
          <p:cNvSpPr txBox="1">
            <a:spLocks noChangeArrowheads="1"/>
          </p:cNvSpPr>
          <p:nvPr/>
        </p:nvSpPr>
        <p:spPr bwMode="auto">
          <a:xfrm>
            <a:off x="1327150" y="4286250"/>
            <a:ext cx="577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chemeClr val="accent1"/>
                </a:solidFill>
              </a:rPr>
              <a:t>N</a:t>
            </a:r>
            <a:r>
              <a:rPr lang="en-US" sz="2800" b="1" baseline="-2500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171" name="TextBox 58"/>
          <p:cNvSpPr txBox="1">
            <a:spLocks noChangeArrowheads="1"/>
          </p:cNvSpPr>
          <p:nvPr/>
        </p:nvSpPr>
        <p:spPr bwMode="auto">
          <a:xfrm>
            <a:off x="1371600" y="4886325"/>
            <a:ext cx="577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CC00FF"/>
                </a:solidFill>
              </a:rPr>
              <a:t>N</a:t>
            </a:r>
            <a:r>
              <a:rPr lang="en-US" sz="2800" b="1" baseline="-25000">
                <a:solidFill>
                  <a:srgbClr val="CC00FF"/>
                </a:solidFill>
              </a:rPr>
              <a:t>1</a:t>
            </a:r>
          </a:p>
        </p:txBody>
      </p:sp>
      <p:sp>
        <p:nvSpPr>
          <p:cNvPr id="172" name="TextBox 82"/>
          <p:cNvSpPr txBox="1">
            <a:spLocks noChangeArrowheads="1"/>
          </p:cNvSpPr>
          <p:nvPr/>
        </p:nvSpPr>
        <p:spPr bwMode="auto">
          <a:xfrm>
            <a:off x="1371600" y="5495925"/>
            <a:ext cx="577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N</a:t>
            </a:r>
            <a:r>
              <a:rPr lang="en-US" sz="2800" b="1" baseline="-2500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173" name="TextBox 103"/>
          <p:cNvSpPr txBox="1">
            <a:spLocks noChangeArrowheads="1"/>
          </p:cNvSpPr>
          <p:nvPr/>
        </p:nvSpPr>
        <p:spPr bwMode="auto">
          <a:xfrm>
            <a:off x="1327150" y="6105525"/>
            <a:ext cx="577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</a:rPr>
              <a:t>N</a:t>
            </a:r>
            <a:r>
              <a:rPr lang="en-US" sz="2800" b="1" baseline="-2500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74" name="Oval 32"/>
          <p:cNvSpPr>
            <a:spLocks noChangeArrowheads="1"/>
          </p:cNvSpPr>
          <p:nvPr/>
        </p:nvSpPr>
        <p:spPr bwMode="auto">
          <a:xfrm>
            <a:off x="4343400" y="61722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75" name="Oval 32"/>
          <p:cNvSpPr>
            <a:spLocks noChangeArrowheads="1"/>
          </p:cNvSpPr>
          <p:nvPr/>
        </p:nvSpPr>
        <p:spPr bwMode="auto">
          <a:xfrm>
            <a:off x="4876800" y="54864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76" name="Oval 32"/>
          <p:cNvSpPr>
            <a:spLocks noChangeArrowheads="1"/>
          </p:cNvSpPr>
          <p:nvPr/>
        </p:nvSpPr>
        <p:spPr bwMode="auto">
          <a:xfrm>
            <a:off x="4876800" y="58674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77" name="Oval 32"/>
          <p:cNvSpPr>
            <a:spLocks noChangeArrowheads="1"/>
          </p:cNvSpPr>
          <p:nvPr/>
        </p:nvSpPr>
        <p:spPr bwMode="auto">
          <a:xfrm>
            <a:off x="5334000" y="57150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78" name="Oval 177"/>
          <p:cNvSpPr>
            <a:spLocks noChangeArrowheads="1"/>
          </p:cNvSpPr>
          <p:nvPr/>
        </p:nvSpPr>
        <p:spPr bwMode="auto">
          <a:xfrm>
            <a:off x="5638800" y="53340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80" name="Oval 32"/>
          <p:cNvSpPr>
            <a:spLocks noChangeArrowheads="1"/>
          </p:cNvSpPr>
          <p:nvPr/>
        </p:nvSpPr>
        <p:spPr bwMode="auto">
          <a:xfrm>
            <a:off x="5410200" y="60960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81" name="Oval 32"/>
          <p:cNvSpPr>
            <a:spLocks noChangeArrowheads="1"/>
          </p:cNvSpPr>
          <p:nvPr/>
        </p:nvSpPr>
        <p:spPr bwMode="auto">
          <a:xfrm>
            <a:off x="5943600" y="55626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82" name="Oval 32"/>
          <p:cNvSpPr>
            <a:spLocks noChangeArrowheads="1"/>
          </p:cNvSpPr>
          <p:nvPr/>
        </p:nvSpPr>
        <p:spPr bwMode="auto">
          <a:xfrm>
            <a:off x="7360920" y="40024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84" name="Oval 32"/>
          <p:cNvSpPr>
            <a:spLocks noChangeArrowheads="1"/>
          </p:cNvSpPr>
          <p:nvPr/>
        </p:nvSpPr>
        <p:spPr bwMode="auto">
          <a:xfrm>
            <a:off x="7818120" y="52216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85" name="Oval 32"/>
          <p:cNvSpPr>
            <a:spLocks noChangeArrowheads="1"/>
          </p:cNvSpPr>
          <p:nvPr/>
        </p:nvSpPr>
        <p:spPr bwMode="auto">
          <a:xfrm>
            <a:off x="7284720" y="59836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86" name="Oval 32"/>
          <p:cNvSpPr>
            <a:spLocks noChangeArrowheads="1"/>
          </p:cNvSpPr>
          <p:nvPr/>
        </p:nvSpPr>
        <p:spPr bwMode="auto">
          <a:xfrm>
            <a:off x="6751320" y="61360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87" name="Oval 32"/>
          <p:cNvSpPr>
            <a:spLocks noChangeArrowheads="1"/>
          </p:cNvSpPr>
          <p:nvPr/>
        </p:nvSpPr>
        <p:spPr bwMode="auto">
          <a:xfrm>
            <a:off x="7132320" y="53740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88" name="Oval 32"/>
          <p:cNvSpPr>
            <a:spLocks noChangeArrowheads="1"/>
          </p:cNvSpPr>
          <p:nvPr/>
        </p:nvSpPr>
        <p:spPr bwMode="auto">
          <a:xfrm>
            <a:off x="6217920" y="53740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90" name="Oval 32"/>
          <p:cNvSpPr>
            <a:spLocks noChangeArrowheads="1"/>
          </p:cNvSpPr>
          <p:nvPr/>
        </p:nvSpPr>
        <p:spPr bwMode="auto">
          <a:xfrm>
            <a:off x="5913120" y="46120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92" name="Oval 32"/>
          <p:cNvSpPr>
            <a:spLocks noChangeArrowheads="1"/>
          </p:cNvSpPr>
          <p:nvPr/>
        </p:nvSpPr>
        <p:spPr bwMode="auto">
          <a:xfrm>
            <a:off x="4922520" y="46120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93" name="Oval 32"/>
          <p:cNvSpPr>
            <a:spLocks noChangeArrowheads="1"/>
          </p:cNvSpPr>
          <p:nvPr/>
        </p:nvSpPr>
        <p:spPr bwMode="auto">
          <a:xfrm>
            <a:off x="4541520" y="49168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94" name="Oval 32"/>
          <p:cNvSpPr>
            <a:spLocks noChangeArrowheads="1"/>
          </p:cNvSpPr>
          <p:nvPr/>
        </p:nvSpPr>
        <p:spPr bwMode="auto">
          <a:xfrm>
            <a:off x="5227320" y="52978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95" name="Oval 32"/>
          <p:cNvSpPr>
            <a:spLocks noChangeArrowheads="1"/>
          </p:cNvSpPr>
          <p:nvPr/>
        </p:nvSpPr>
        <p:spPr bwMode="auto">
          <a:xfrm>
            <a:off x="5760720" y="58312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96" name="Oval 32"/>
          <p:cNvSpPr>
            <a:spLocks noChangeArrowheads="1"/>
          </p:cNvSpPr>
          <p:nvPr/>
        </p:nvSpPr>
        <p:spPr bwMode="auto">
          <a:xfrm>
            <a:off x="4465320" y="58312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97" name="Oval 32"/>
          <p:cNvSpPr>
            <a:spLocks noChangeArrowheads="1"/>
          </p:cNvSpPr>
          <p:nvPr/>
        </p:nvSpPr>
        <p:spPr bwMode="auto">
          <a:xfrm>
            <a:off x="3779520" y="56788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98" name="Oval 32"/>
          <p:cNvSpPr>
            <a:spLocks noChangeArrowheads="1"/>
          </p:cNvSpPr>
          <p:nvPr/>
        </p:nvSpPr>
        <p:spPr bwMode="auto">
          <a:xfrm>
            <a:off x="3855720" y="46120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99" name="Oval 32"/>
          <p:cNvSpPr>
            <a:spLocks noChangeArrowheads="1"/>
          </p:cNvSpPr>
          <p:nvPr/>
        </p:nvSpPr>
        <p:spPr bwMode="auto">
          <a:xfrm>
            <a:off x="2941320" y="62122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0" name="Oval 32"/>
          <p:cNvSpPr>
            <a:spLocks noChangeArrowheads="1"/>
          </p:cNvSpPr>
          <p:nvPr/>
        </p:nvSpPr>
        <p:spPr bwMode="auto">
          <a:xfrm>
            <a:off x="2941320" y="52978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1" name="Oval 32"/>
          <p:cNvSpPr>
            <a:spLocks noChangeArrowheads="1"/>
          </p:cNvSpPr>
          <p:nvPr/>
        </p:nvSpPr>
        <p:spPr bwMode="auto">
          <a:xfrm>
            <a:off x="3931920" y="62884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2" name="Oval 32"/>
          <p:cNvSpPr>
            <a:spLocks noChangeArrowheads="1"/>
          </p:cNvSpPr>
          <p:nvPr/>
        </p:nvSpPr>
        <p:spPr bwMode="auto">
          <a:xfrm>
            <a:off x="2892552" y="488022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3" name="Oval 32"/>
          <p:cNvSpPr>
            <a:spLocks noChangeArrowheads="1"/>
          </p:cNvSpPr>
          <p:nvPr/>
        </p:nvSpPr>
        <p:spPr bwMode="auto">
          <a:xfrm>
            <a:off x="4340352" y="526122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4" name="Oval 32"/>
          <p:cNvSpPr>
            <a:spLocks noChangeArrowheads="1"/>
          </p:cNvSpPr>
          <p:nvPr/>
        </p:nvSpPr>
        <p:spPr bwMode="auto">
          <a:xfrm>
            <a:off x="5864352" y="503262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5" name="Oval 32"/>
          <p:cNvSpPr>
            <a:spLocks noChangeArrowheads="1"/>
          </p:cNvSpPr>
          <p:nvPr/>
        </p:nvSpPr>
        <p:spPr bwMode="auto">
          <a:xfrm>
            <a:off x="4876800" y="52578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6" name="Oval 32"/>
          <p:cNvSpPr>
            <a:spLocks noChangeArrowheads="1"/>
          </p:cNvSpPr>
          <p:nvPr/>
        </p:nvSpPr>
        <p:spPr bwMode="auto">
          <a:xfrm>
            <a:off x="4797552" y="625182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7" name="Oval 32"/>
          <p:cNvSpPr>
            <a:spLocks noChangeArrowheads="1"/>
          </p:cNvSpPr>
          <p:nvPr/>
        </p:nvSpPr>
        <p:spPr bwMode="auto">
          <a:xfrm>
            <a:off x="6888480" y="469734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8" name="Oval 32"/>
          <p:cNvSpPr>
            <a:spLocks noChangeArrowheads="1"/>
          </p:cNvSpPr>
          <p:nvPr/>
        </p:nvSpPr>
        <p:spPr bwMode="auto">
          <a:xfrm>
            <a:off x="2926080" y="584034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grpSp>
        <p:nvGrpSpPr>
          <p:cNvPr id="209" name="Group 208"/>
          <p:cNvGrpSpPr/>
          <p:nvPr/>
        </p:nvGrpSpPr>
        <p:grpSpPr>
          <a:xfrm>
            <a:off x="2846832" y="3962400"/>
            <a:ext cx="5154168" cy="2514600"/>
            <a:chOff x="2846832" y="3962400"/>
            <a:chExt cx="5154168" cy="2514600"/>
          </a:xfrm>
        </p:grpSpPr>
        <p:sp>
          <p:nvSpPr>
            <p:cNvPr id="210" name="Oval 209"/>
            <p:cNvSpPr/>
            <p:nvPr/>
          </p:nvSpPr>
          <p:spPr>
            <a:xfrm>
              <a:off x="2846832" y="484022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/>
            <p:cNvSpPr/>
            <p:nvPr/>
          </p:nvSpPr>
          <p:spPr>
            <a:xfrm>
              <a:off x="5818632" y="499262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/>
            <p:cNvSpPr/>
            <p:nvPr/>
          </p:nvSpPr>
          <p:spPr>
            <a:xfrm>
              <a:off x="6842760" y="465734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/>
            <p:cNvSpPr/>
            <p:nvPr/>
          </p:nvSpPr>
          <p:spPr>
            <a:xfrm>
              <a:off x="7269480" y="438912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/>
            <p:cNvSpPr/>
            <p:nvPr/>
          </p:nvSpPr>
          <p:spPr>
            <a:xfrm>
              <a:off x="7315200" y="39624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/>
            <p:cNvSpPr/>
            <p:nvPr/>
          </p:nvSpPr>
          <p:spPr>
            <a:xfrm>
              <a:off x="7772400" y="51816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/>
            <p:cNvSpPr/>
            <p:nvPr/>
          </p:nvSpPr>
          <p:spPr>
            <a:xfrm>
              <a:off x="7239000" y="59436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/>
            <p:cNvSpPr/>
            <p:nvPr/>
          </p:nvSpPr>
          <p:spPr>
            <a:xfrm>
              <a:off x="6705600" y="6096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/>
            <p:cNvSpPr/>
            <p:nvPr/>
          </p:nvSpPr>
          <p:spPr>
            <a:xfrm>
              <a:off x="7086600" y="5334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/>
            <p:cNvSpPr/>
            <p:nvPr/>
          </p:nvSpPr>
          <p:spPr>
            <a:xfrm>
              <a:off x="6172200" y="5334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/>
            <p:cNvSpPr/>
            <p:nvPr/>
          </p:nvSpPr>
          <p:spPr>
            <a:xfrm>
              <a:off x="5867400" y="4572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/>
            <p:cNvSpPr/>
            <p:nvPr/>
          </p:nvSpPr>
          <p:spPr>
            <a:xfrm>
              <a:off x="4876800" y="4572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/>
            <p:cNvSpPr/>
            <p:nvPr/>
          </p:nvSpPr>
          <p:spPr>
            <a:xfrm>
              <a:off x="4495800" y="48768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/>
            <p:cNvSpPr/>
            <p:nvPr/>
          </p:nvSpPr>
          <p:spPr>
            <a:xfrm>
              <a:off x="5181600" y="52578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/>
            <p:cNvSpPr/>
            <p:nvPr/>
          </p:nvSpPr>
          <p:spPr>
            <a:xfrm>
              <a:off x="5715000" y="57912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/>
            <p:cNvSpPr/>
            <p:nvPr/>
          </p:nvSpPr>
          <p:spPr>
            <a:xfrm>
              <a:off x="4419600" y="57912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/>
            <p:cNvSpPr/>
            <p:nvPr/>
          </p:nvSpPr>
          <p:spPr>
            <a:xfrm>
              <a:off x="3733800" y="56388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/>
            <p:cNvSpPr/>
            <p:nvPr/>
          </p:nvSpPr>
          <p:spPr>
            <a:xfrm>
              <a:off x="3810000" y="4572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/>
            <p:cNvSpPr/>
            <p:nvPr/>
          </p:nvSpPr>
          <p:spPr>
            <a:xfrm>
              <a:off x="2895600" y="61722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/>
            <p:cNvSpPr/>
            <p:nvPr/>
          </p:nvSpPr>
          <p:spPr>
            <a:xfrm>
              <a:off x="2895600" y="52578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/>
            <p:cNvSpPr/>
            <p:nvPr/>
          </p:nvSpPr>
          <p:spPr>
            <a:xfrm>
              <a:off x="3886200" y="62484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/>
            <p:cNvSpPr/>
            <p:nvPr/>
          </p:nvSpPr>
          <p:spPr>
            <a:xfrm>
              <a:off x="4294632" y="522122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/>
            <p:cNvSpPr/>
            <p:nvPr/>
          </p:nvSpPr>
          <p:spPr>
            <a:xfrm>
              <a:off x="4751832" y="621182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/>
            <p:cNvSpPr/>
            <p:nvPr/>
          </p:nvSpPr>
          <p:spPr>
            <a:xfrm>
              <a:off x="2880360" y="580034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4" name="Group 233"/>
          <p:cNvGrpSpPr/>
          <p:nvPr/>
        </p:nvGrpSpPr>
        <p:grpSpPr>
          <a:xfrm>
            <a:off x="2819400" y="4617720"/>
            <a:ext cx="4300728" cy="1895856"/>
            <a:chOff x="2819400" y="4617720"/>
            <a:chExt cx="4300728" cy="1895856"/>
          </a:xfrm>
        </p:grpSpPr>
        <p:sp>
          <p:nvSpPr>
            <p:cNvPr id="235" name="Oval 234"/>
            <p:cNvSpPr/>
            <p:nvPr/>
          </p:nvSpPr>
          <p:spPr>
            <a:xfrm>
              <a:off x="4724400" y="617220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Oval 235"/>
            <p:cNvSpPr/>
            <p:nvPr/>
          </p:nvSpPr>
          <p:spPr>
            <a:xfrm>
              <a:off x="3858768" y="6208776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Oval 236"/>
            <p:cNvSpPr/>
            <p:nvPr/>
          </p:nvSpPr>
          <p:spPr>
            <a:xfrm>
              <a:off x="2819400" y="480060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Oval 237"/>
            <p:cNvSpPr/>
            <p:nvPr/>
          </p:nvSpPr>
          <p:spPr>
            <a:xfrm>
              <a:off x="4267200" y="518160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Oval 238"/>
            <p:cNvSpPr/>
            <p:nvPr/>
          </p:nvSpPr>
          <p:spPr>
            <a:xfrm>
              <a:off x="5791200" y="495300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Oval 239"/>
            <p:cNvSpPr/>
            <p:nvPr/>
          </p:nvSpPr>
          <p:spPr>
            <a:xfrm>
              <a:off x="6815328" y="461772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Oval 240"/>
            <p:cNvSpPr/>
            <p:nvPr/>
          </p:nvSpPr>
          <p:spPr>
            <a:xfrm>
              <a:off x="2852928" y="576072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2" name="TextBox 104"/>
          <p:cNvSpPr txBox="1">
            <a:spLocks noChangeArrowheads="1"/>
          </p:cNvSpPr>
          <p:nvPr/>
        </p:nvSpPr>
        <p:spPr bwMode="auto">
          <a:xfrm>
            <a:off x="4614863" y="5105400"/>
            <a:ext cx="3381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 smtClean="0"/>
              <a:t>s</a:t>
            </a:r>
            <a:endParaRPr lang="en-US" sz="2400" dirty="0"/>
          </a:p>
        </p:txBody>
      </p:sp>
      <p:sp>
        <p:nvSpPr>
          <p:cNvPr id="243" name="Oval 32"/>
          <p:cNvSpPr>
            <a:spLocks noChangeArrowheads="1"/>
          </p:cNvSpPr>
          <p:nvPr/>
        </p:nvSpPr>
        <p:spPr bwMode="auto">
          <a:xfrm>
            <a:off x="4876800" y="5257800"/>
            <a:ext cx="152400" cy="152400"/>
          </a:xfrm>
          <a:prstGeom prst="ellipse">
            <a:avLst/>
          </a:prstGeom>
          <a:solidFill>
            <a:srgbClr val="66FF33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4" name="Oval 243"/>
          <p:cNvSpPr/>
          <p:nvPr/>
        </p:nvSpPr>
        <p:spPr>
          <a:xfrm>
            <a:off x="6781800" y="4572000"/>
            <a:ext cx="3810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" name="Oval 244"/>
          <p:cNvSpPr/>
          <p:nvPr/>
        </p:nvSpPr>
        <p:spPr>
          <a:xfrm>
            <a:off x="4690872" y="6126480"/>
            <a:ext cx="3810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6" name="Oval 245"/>
          <p:cNvSpPr/>
          <p:nvPr/>
        </p:nvSpPr>
        <p:spPr>
          <a:xfrm>
            <a:off x="2819400" y="5715000"/>
            <a:ext cx="3810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8" name="TextBox 185"/>
          <p:cNvSpPr txBox="1">
            <a:spLocks noChangeArrowheads="1"/>
          </p:cNvSpPr>
          <p:nvPr/>
        </p:nvSpPr>
        <p:spPr bwMode="auto">
          <a:xfrm>
            <a:off x="7654925" y="5938838"/>
            <a:ext cx="2698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/>
              <a:t>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" grpId="0" animBg="1"/>
      <p:bldP spid="146" grpId="0" animBg="1"/>
      <p:bldP spid="147" grpId="0" animBg="1"/>
      <p:bldP spid="14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Failure-free case</a:t>
            </a:r>
            <a:endParaRPr lang="en-US" sz="35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2466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497763" cy="4800600"/>
          </a:xfrm>
        </p:spPr>
        <p:txBody>
          <a:bodyPr/>
          <a:lstStyle/>
          <a:p>
            <a:pPr eaLnBrk="1" hangingPunct="1"/>
            <a:r>
              <a:rPr lang="en-US" sz="2400" smtClean="0"/>
              <a:t>Setting </a:t>
            </a:r>
            <a:r>
              <a:rPr lang="en-US" sz="2800" b="1" smtClean="0">
                <a:solidFill>
                  <a:srgbClr val="0099FF"/>
                </a:solidFill>
                <a:cs typeface="Aharoni" pitchFamily="2" charset="-79"/>
              </a:rPr>
              <a:t>c=max{</a:t>
            </a:r>
            <a:r>
              <a:rPr lang="en-US" sz="2800" b="1" smtClean="0">
                <a:solidFill>
                  <a:srgbClr val="0099FF"/>
                </a:solidFill>
                <a:cs typeface="Aharoni" pitchFamily="2" charset="-79"/>
                <a:sym typeface="Symbol" pitchFamily="18" charset="2"/>
              </a:rPr>
              <a:t></a:t>
            </a:r>
            <a:r>
              <a:rPr lang="en-US" sz="2800" b="1" smtClean="0">
                <a:solidFill>
                  <a:srgbClr val="0099FF"/>
                </a:solidFill>
                <a:cs typeface="Aharoni" pitchFamily="2" charset="-79"/>
              </a:rPr>
              <a:t>log(2/</a:t>
            </a:r>
            <a:r>
              <a:rPr lang="el-GR" sz="2800" b="1" smtClean="0">
                <a:solidFill>
                  <a:srgbClr val="0099FF"/>
                </a:solidFill>
                <a:cs typeface="Aharoni" pitchFamily="2" charset="-79"/>
              </a:rPr>
              <a:t>ε</a:t>
            </a:r>
            <a:r>
              <a:rPr lang="en-US" sz="2800" b="1" smtClean="0">
                <a:solidFill>
                  <a:srgbClr val="0099FF"/>
                </a:solidFill>
                <a:cs typeface="Aharoni" pitchFamily="2" charset="-79"/>
              </a:rPr>
              <a:t>)</a:t>
            </a:r>
            <a:r>
              <a:rPr lang="en-US" sz="2800" b="1" smtClean="0">
                <a:solidFill>
                  <a:srgbClr val="0099FF"/>
                </a:solidFill>
                <a:cs typeface="Aharoni" pitchFamily="2" charset="-79"/>
                <a:sym typeface="Symbol" pitchFamily="18" charset="2"/>
              </a:rPr>
              <a:t></a:t>
            </a:r>
            <a:r>
              <a:rPr lang="en-US" sz="2800" b="1" smtClean="0">
                <a:solidFill>
                  <a:srgbClr val="0099FF"/>
                </a:solidFill>
                <a:cs typeface="Aharoni" pitchFamily="2" charset="-79"/>
              </a:rPr>
              <a:t>,0}</a:t>
            </a:r>
            <a:r>
              <a:rPr lang="en-US" sz="2400" smtClean="0"/>
              <a:t> yields the desired stretch of </a:t>
            </a:r>
            <a:r>
              <a:rPr lang="en-US" sz="2800" b="1" smtClean="0">
                <a:solidFill>
                  <a:srgbClr val="0099FF"/>
                </a:solidFill>
                <a:cs typeface="Aharoni" pitchFamily="2" charset="-79"/>
              </a:rPr>
              <a:t>1+</a:t>
            </a:r>
            <a:r>
              <a:rPr lang="el-GR" sz="2800" b="1" smtClean="0">
                <a:solidFill>
                  <a:srgbClr val="0099FF"/>
                </a:solidFill>
                <a:cs typeface="Aharoni" pitchFamily="2" charset="-79"/>
              </a:rPr>
              <a:t>ε</a:t>
            </a:r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Forbidden-Set Distance Labeling</a:t>
            </a:r>
            <a:endParaRPr lang="en-US" sz="35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cxnSp>
        <p:nvCxnSpPr>
          <p:cNvPr id="202" name="Straight Connector 201"/>
          <p:cNvCxnSpPr>
            <a:cxnSpLocks noChangeShapeType="1"/>
            <a:endCxn id="167" idx="5"/>
          </p:cNvCxnSpPr>
          <p:nvPr/>
        </p:nvCxnSpPr>
        <p:spPr bwMode="auto">
          <a:xfrm rot="16200000" flipV="1">
            <a:off x="7254783" y="3682907"/>
            <a:ext cx="958943" cy="577943"/>
          </a:xfrm>
          <a:prstGeom prst="line">
            <a:avLst/>
          </a:prstGeom>
          <a:noFill/>
          <a:ln w="31750">
            <a:solidFill>
              <a:srgbClr val="66FF33"/>
            </a:solidFill>
            <a:round/>
            <a:headEnd/>
            <a:tailEnd/>
          </a:ln>
        </p:spPr>
      </p:cxnSp>
      <p:cxnSp>
        <p:nvCxnSpPr>
          <p:cNvPr id="205" name="Straight Connector 204"/>
          <p:cNvCxnSpPr>
            <a:cxnSpLocks noChangeShapeType="1"/>
            <a:stCxn id="167" idx="1"/>
          </p:cNvCxnSpPr>
          <p:nvPr/>
        </p:nvCxnSpPr>
        <p:spPr bwMode="auto">
          <a:xfrm rot="16200000" flipV="1">
            <a:off x="7081838" y="3128963"/>
            <a:ext cx="184243" cy="327118"/>
          </a:xfrm>
          <a:prstGeom prst="line">
            <a:avLst/>
          </a:prstGeom>
          <a:noFill/>
          <a:ln w="31750">
            <a:solidFill>
              <a:srgbClr val="66FF33"/>
            </a:solidFill>
            <a:round/>
            <a:headEnd/>
            <a:tailEnd/>
          </a:ln>
        </p:spPr>
      </p:cxnSp>
      <p:sp>
        <p:nvSpPr>
          <p:cNvPr id="64612" name="TextBox 183"/>
          <p:cNvSpPr txBox="1">
            <a:spLocks noChangeArrowheads="1"/>
          </p:cNvSpPr>
          <p:nvPr/>
        </p:nvSpPr>
        <p:spPr bwMode="auto">
          <a:xfrm>
            <a:off x="7467600" y="3124200"/>
            <a:ext cx="3381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/>
              <a:t>x</a:t>
            </a:r>
          </a:p>
        </p:txBody>
      </p:sp>
      <p:sp>
        <p:nvSpPr>
          <p:cNvPr id="144" name="Oval 32"/>
          <p:cNvSpPr>
            <a:spLocks noChangeArrowheads="1"/>
          </p:cNvSpPr>
          <p:nvPr/>
        </p:nvSpPr>
        <p:spPr bwMode="auto">
          <a:xfrm>
            <a:off x="7924800" y="4419600"/>
            <a:ext cx="152400" cy="152400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45" name="Straight Connector 144"/>
          <p:cNvCxnSpPr>
            <a:cxnSpLocks noChangeShapeType="1"/>
            <a:stCxn id="246" idx="7"/>
            <a:endCxn id="247" idx="2"/>
          </p:cNvCxnSpPr>
          <p:nvPr/>
        </p:nvCxnSpPr>
        <p:spPr bwMode="auto">
          <a:xfrm rot="5400000" flipH="1" flipV="1">
            <a:off x="5635532" y="2533650"/>
            <a:ext cx="517618" cy="1774918"/>
          </a:xfrm>
          <a:prstGeom prst="line">
            <a:avLst/>
          </a:prstGeom>
          <a:noFill/>
          <a:ln w="31750">
            <a:solidFill>
              <a:srgbClr val="66FF33"/>
            </a:solidFill>
            <a:round/>
            <a:headEnd/>
            <a:tailEnd/>
          </a:ln>
        </p:spPr>
      </p:cxnSp>
      <p:cxnSp>
        <p:nvCxnSpPr>
          <p:cNvPr id="146" name="Straight Connector 145"/>
          <p:cNvCxnSpPr>
            <a:cxnSpLocks noChangeShapeType="1"/>
            <a:stCxn id="210" idx="4"/>
            <a:endCxn id="144" idx="0"/>
          </p:cNvCxnSpPr>
          <p:nvPr/>
        </p:nvCxnSpPr>
        <p:spPr bwMode="auto">
          <a:xfrm rot="16200000" flipH="1">
            <a:off x="6897815" y="3316414"/>
            <a:ext cx="1170051" cy="1036320"/>
          </a:xfrm>
          <a:prstGeom prst="line">
            <a:avLst/>
          </a:prstGeom>
          <a:noFill/>
          <a:ln w="31750">
            <a:solidFill>
              <a:srgbClr val="66FF33"/>
            </a:solidFill>
            <a:round/>
            <a:headEnd/>
            <a:tailEnd/>
          </a:ln>
        </p:spPr>
      </p:cxnSp>
      <p:sp>
        <p:nvSpPr>
          <p:cNvPr id="147" name="TextBox 187"/>
          <p:cNvSpPr txBox="1">
            <a:spLocks noChangeArrowheads="1"/>
          </p:cNvSpPr>
          <p:nvPr/>
        </p:nvSpPr>
        <p:spPr bwMode="auto">
          <a:xfrm>
            <a:off x="6831012" y="2586037"/>
            <a:ext cx="4079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w</a:t>
            </a:r>
          </a:p>
        </p:txBody>
      </p:sp>
      <p:sp>
        <p:nvSpPr>
          <p:cNvPr id="151" name="Oval 32"/>
          <p:cNvSpPr>
            <a:spLocks noChangeArrowheads="1"/>
          </p:cNvSpPr>
          <p:nvPr/>
        </p:nvSpPr>
        <p:spPr bwMode="auto">
          <a:xfrm>
            <a:off x="4114800" y="42767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52" name="Oval 32"/>
          <p:cNvSpPr>
            <a:spLocks noChangeArrowheads="1"/>
          </p:cNvSpPr>
          <p:nvPr/>
        </p:nvSpPr>
        <p:spPr bwMode="auto">
          <a:xfrm>
            <a:off x="4114800" y="39719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53" name="Oval 32"/>
          <p:cNvSpPr>
            <a:spLocks noChangeArrowheads="1"/>
          </p:cNvSpPr>
          <p:nvPr/>
        </p:nvSpPr>
        <p:spPr bwMode="auto">
          <a:xfrm>
            <a:off x="3810000" y="36671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54" name="Oval 32"/>
          <p:cNvSpPr>
            <a:spLocks noChangeArrowheads="1"/>
          </p:cNvSpPr>
          <p:nvPr/>
        </p:nvSpPr>
        <p:spPr bwMode="auto">
          <a:xfrm>
            <a:off x="3429000" y="42767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55" name="Oval 32"/>
          <p:cNvSpPr>
            <a:spLocks noChangeArrowheads="1"/>
          </p:cNvSpPr>
          <p:nvPr/>
        </p:nvSpPr>
        <p:spPr bwMode="auto">
          <a:xfrm>
            <a:off x="3429000" y="37433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56" name="Oval 32"/>
          <p:cNvSpPr>
            <a:spLocks noChangeArrowheads="1"/>
          </p:cNvSpPr>
          <p:nvPr/>
        </p:nvSpPr>
        <p:spPr bwMode="auto">
          <a:xfrm>
            <a:off x="3352800" y="46577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57" name="Oval 32"/>
          <p:cNvSpPr>
            <a:spLocks noChangeArrowheads="1"/>
          </p:cNvSpPr>
          <p:nvPr/>
        </p:nvSpPr>
        <p:spPr bwMode="auto">
          <a:xfrm>
            <a:off x="4038600" y="33623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58" name="Oval 32"/>
          <p:cNvSpPr>
            <a:spLocks noChangeArrowheads="1"/>
          </p:cNvSpPr>
          <p:nvPr/>
        </p:nvSpPr>
        <p:spPr bwMode="auto">
          <a:xfrm>
            <a:off x="3505200" y="32861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59" name="Oval 32"/>
          <p:cNvSpPr>
            <a:spLocks noChangeArrowheads="1"/>
          </p:cNvSpPr>
          <p:nvPr/>
        </p:nvSpPr>
        <p:spPr bwMode="auto">
          <a:xfrm>
            <a:off x="2514600" y="42767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0" name="Oval 32"/>
          <p:cNvSpPr>
            <a:spLocks noChangeArrowheads="1"/>
          </p:cNvSpPr>
          <p:nvPr/>
        </p:nvSpPr>
        <p:spPr bwMode="auto">
          <a:xfrm>
            <a:off x="2514600" y="37433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1" name="Oval 32"/>
          <p:cNvSpPr>
            <a:spLocks noChangeArrowheads="1"/>
          </p:cNvSpPr>
          <p:nvPr/>
        </p:nvSpPr>
        <p:spPr bwMode="auto">
          <a:xfrm>
            <a:off x="4419600" y="29813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2" name="Oval 32"/>
          <p:cNvSpPr>
            <a:spLocks noChangeArrowheads="1"/>
          </p:cNvSpPr>
          <p:nvPr/>
        </p:nvSpPr>
        <p:spPr bwMode="auto">
          <a:xfrm>
            <a:off x="5410200" y="32861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3" name="Oval 32"/>
          <p:cNvSpPr>
            <a:spLocks noChangeArrowheads="1"/>
          </p:cNvSpPr>
          <p:nvPr/>
        </p:nvSpPr>
        <p:spPr bwMode="auto">
          <a:xfrm>
            <a:off x="6248400" y="42767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4" name="Oval 32"/>
          <p:cNvSpPr>
            <a:spLocks noChangeArrowheads="1"/>
          </p:cNvSpPr>
          <p:nvPr/>
        </p:nvSpPr>
        <p:spPr bwMode="auto">
          <a:xfrm>
            <a:off x="6705600" y="40481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5" name="Oval 32"/>
          <p:cNvSpPr>
            <a:spLocks noChangeArrowheads="1"/>
          </p:cNvSpPr>
          <p:nvPr/>
        </p:nvSpPr>
        <p:spPr bwMode="auto">
          <a:xfrm>
            <a:off x="6248400" y="3209925"/>
            <a:ext cx="152400" cy="1524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6" name="Oval 32"/>
          <p:cNvSpPr>
            <a:spLocks noChangeArrowheads="1"/>
          </p:cNvSpPr>
          <p:nvPr/>
        </p:nvSpPr>
        <p:spPr bwMode="auto">
          <a:xfrm>
            <a:off x="6629400" y="35147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7" name="Oval 32"/>
          <p:cNvSpPr>
            <a:spLocks noChangeArrowheads="1"/>
          </p:cNvSpPr>
          <p:nvPr/>
        </p:nvSpPr>
        <p:spPr bwMode="auto">
          <a:xfrm>
            <a:off x="7315200" y="33623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8" name="Oval 32"/>
          <p:cNvSpPr>
            <a:spLocks noChangeArrowheads="1"/>
          </p:cNvSpPr>
          <p:nvPr/>
        </p:nvSpPr>
        <p:spPr bwMode="auto">
          <a:xfrm>
            <a:off x="7467600" y="41148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9" name="Oval 32"/>
          <p:cNvSpPr>
            <a:spLocks noChangeArrowheads="1"/>
          </p:cNvSpPr>
          <p:nvPr/>
        </p:nvSpPr>
        <p:spPr bwMode="auto">
          <a:xfrm>
            <a:off x="6400800" y="28289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70" name="Oval 32"/>
          <p:cNvSpPr>
            <a:spLocks noChangeArrowheads="1"/>
          </p:cNvSpPr>
          <p:nvPr/>
        </p:nvSpPr>
        <p:spPr bwMode="auto">
          <a:xfrm>
            <a:off x="7315200" y="28289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71" name="Oval 32"/>
          <p:cNvSpPr>
            <a:spLocks noChangeArrowheads="1"/>
          </p:cNvSpPr>
          <p:nvPr/>
        </p:nvSpPr>
        <p:spPr bwMode="auto">
          <a:xfrm>
            <a:off x="5029200" y="33623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72" name="TextBox 57"/>
          <p:cNvSpPr txBox="1">
            <a:spLocks noChangeArrowheads="1"/>
          </p:cNvSpPr>
          <p:nvPr/>
        </p:nvSpPr>
        <p:spPr bwMode="auto">
          <a:xfrm>
            <a:off x="1327150" y="2686050"/>
            <a:ext cx="577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chemeClr val="accent1"/>
                </a:solidFill>
              </a:rPr>
              <a:t>N</a:t>
            </a:r>
            <a:r>
              <a:rPr lang="en-US" sz="2800" b="1" baseline="-2500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173" name="TextBox 58"/>
          <p:cNvSpPr txBox="1">
            <a:spLocks noChangeArrowheads="1"/>
          </p:cNvSpPr>
          <p:nvPr/>
        </p:nvSpPr>
        <p:spPr bwMode="auto">
          <a:xfrm>
            <a:off x="1371600" y="3286125"/>
            <a:ext cx="577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CC00FF"/>
                </a:solidFill>
              </a:rPr>
              <a:t>N</a:t>
            </a:r>
            <a:r>
              <a:rPr lang="en-US" sz="2800" b="1" baseline="-25000">
                <a:solidFill>
                  <a:srgbClr val="CC00FF"/>
                </a:solidFill>
              </a:rPr>
              <a:t>1</a:t>
            </a:r>
          </a:p>
        </p:txBody>
      </p:sp>
      <p:sp>
        <p:nvSpPr>
          <p:cNvPr id="174" name="TextBox 82"/>
          <p:cNvSpPr txBox="1">
            <a:spLocks noChangeArrowheads="1"/>
          </p:cNvSpPr>
          <p:nvPr/>
        </p:nvSpPr>
        <p:spPr bwMode="auto">
          <a:xfrm>
            <a:off x="1371600" y="3895725"/>
            <a:ext cx="577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N</a:t>
            </a:r>
            <a:r>
              <a:rPr lang="en-US" sz="2800" b="1" baseline="-2500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175" name="TextBox 103"/>
          <p:cNvSpPr txBox="1">
            <a:spLocks noChangeArrowheads="1"/>
          </p:cNvSpPr>
          <p:nvPr/>
        </p:nvSpPr>
        <p:spPr bwMode="auto">
          <a:xfrm>
            <a:off x="1327150" y="4505325"/>
            <a:ext cx="577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</a:rPr>
              <a:t>N</a:t>
            </a:r>
            <a:r>
              <a:rPr lang="en-US" sz="2800" b="1" baseline="-2500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76" name="Oval 32"/>
          <p:cNvSpPr>
            <a:spLocks noChangeArrowheads="1"/>
          </p:cNvSpPr>
          <p:nvPr/>
        </p:nvSpPr>
        <p:spPr bwMode="auto">
          <a:xfrm>
            <a:off x="4343400" y="45720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77" name="Oval 32"/>
          <p:cNvSpPr>
            <a:spLocks noChangeArrowheads="1"/>
          </p:cNvSpPr>
          <p:nvPr/>
        </p:nvSpPr>
        <p:spPr bwMode="auto">
          <a:xfrm>
            <a:off x="4876800" y="38862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78" name="Oval 32"/>
          <p:cNvSpPr>
            <a:spLocks noChangeArrowheads="1"/>
          </p:cNvSpPr>
          <p:nvPr/>
        </p:nvSpPr>
        <p:spPr bwMode="auto">
          <a:xfrm>
            <a:off x="4876800" y="42672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79" name="Oval 32"/>
          <p:cNvSpPr>
            <a:spLocks noChangeArrowheads="1"/>
          </p:cNvSpPr>
          <p:nvPr/>
        </p:nvSpPr>
        <p:spPr bwMode="auto">
          <a:xfrm>
            <a:off x="5334000" y="41148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80" name="Oval 179"/>
          <p:cNvSpPr>
            <a:spLocks noChangeArrowheads="1"/>
          </p:cNvSpPr>
          <p:nvPr/>
        </p:nvSpPr>
        <p:spPr bwMode="auto">
          <a:xfrm>
            <a:off x="5638800" y="37338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82" name="Oval 32"/>
          <p:cNvSpPr>
            <a:spLocks noChangeArrowheads="1"/>
          </p:cNvSpPr>
          <p:nvPr/>
        </p:nvSpPr>
        <p:spPr bwMode="auto">
          <a:xfrm>
            <a:off x="5410200" y="44958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83" name="Oval 32"/>
          <p:cNvSpPr>
            <a:spLocks noChangeArrowheads="1"/>
          </p:cNvSpPr>
          <p:nvPr/>
        </p:nvSpPr>
        <p:spPr bwMode="auto">
          <a:xfrm>
            <a:off x="5943600" y="39624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84" name="Oval 32"/>
          <p:cNvSpPr>
            <a:spLocks noChangeArrowheads="1"/>
          </p:cNvSpPr>
          <p:nvPr/>
        </p:nvSpPr>
        <p:spPr bwMode="auto">
          <a:xfrm>
            <a:off x="7360920" y="24022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85" name="Oval 32"/>
          <p:cNvSpPr>
            <a:spLocks noChangeArrowheads="1"/>
          </p:cNvSpPr>
          <p:nvPr/>
        </p:nvSpPr>
        <p:spPr bwMode="auto">
          <a:xfrm>
            <a:off x="7818120" y="36214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86" name="Oval 32"/>
          <p:cNvSpPr>
            <a:spLocks noChangeArrowheads="1"/>
          </p:cNvSpPr>
          <p:nvPr/>
        </p:nvSpPr>
        <p:spPr bwMode="auto">
          <a:xfrm>
            <a:off x="7284720" y="43834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87" name="Oval 32"/>
          <p:cNvSpPr>
            <a:spLocks noChangeArrowheads="1"/>
          </p:cNvSpPr>
          <p:nvPr/>
        </p:nvSpPr>
        <p:spPr bwMode="auto">
          <a:xfrm>
            <a:off x="6751320" y="45358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88" name="Oval 32"/>
          <p:cNvSpPr>
            <a:spLocks noChangeArrowheads="1"/>
          </p:cNvSpPr>
          <p:nvPr/>
        </p:nvSpPr>
        <p:spPr bwMode="auto">
          <a:xfrm>
            <a:off x="7132320" y="37738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89" name="Oval 32"/>
          <p:cNvSpPr>
            <a:spLocks noChangeArrowheads="1"/>
          </p:cNvSpPr>
          <p:nvPr/>
        </p:nvSpPr>
        <p:spPr bwMode="auto">
          <a:xfrm>
            <a:off x="6217920" y="37738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90" name="Oval 32"/>
          <p:cNvSpPr>
            <a:spLocks noChangeArrowheads="1"/>
          </p:cNvSpPr>
          <p:nvPr/>
        </p:nvSpPr>
        <p:spPr bwMode="auto">
          <a:xfrm>
            <a:off x="5913120" y="30118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91" name="Oval 32"/>
          <p:cNvSpPr>
            <a:spLocks noChangeArrowheads="1"/>
          </p:cNvSpPr>
          <p:nvPr/>
        </p:nvSpPr>
        <p:spPr bwMode="auto">
          <a:xfrm>
            <a:off x="4922520" y="30118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92" name="Oval 32"/>
          <p:cNvSpPr>
            <a:spLocks noChangeArrowheads="1"/>
          </p:cNvSpPr>
          <p:nvPr/>
        </p:nvSpPr>
        <p:spPr bwMode="auto">
          <a:xfrm>
            <a:off x="4541520" y="33166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93" name="Oval 32"/>
          <p:cNvSpPr>
            <a:spLocks noChangeArrowheads="1"/>
          </p:cNvSpPr>
          <p:nvPr/>
        </p:nvSpPr>
        <p:spPr bwMode="auto">
          <a:xfrm>
            <a:off x="5227320" y="36976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94" name="Oval 32"/>
          <p:cNvSpPr>
            <a:spLocks noChangeArrowheads="1"/>
          </p:cNvSpPr>
          <p:nvPr/>
        </p:nvSpPr>
        <p:spPr bwMode="auto">
          <a:xfrm>
            <a:off x="5760720" y="42310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95" name="Oval 32"/>
          <p:cNvSpPr>
            <a:spLocks noChangeArrowheads="1"/>
          </p:cNvSpPr>
          <p:nvPr/>
        </p:nvSpPr>
        <p:spPr bwMode="auto">
          <a:xfrm>
            <a:off x="4465320" y="42310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96" name="Oval 32"/>
          <p:cNvSpPr>
            <a:spLocks noChangeArrowheads="1"/>
          </p:cNvSpPr>
          <p:nvPr/>
        </p:nvSpPr>
        <p:spPr bwMode="auto">
          <a:xfrm>
            <a:off x="3779520" y="40786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97" name="Oval 32"/>
          <p:cNvSpPr>
            <a:spLocks noChangeArrowheads="1"/>
          </p:cNvSpPr>
          <p:nvPr/>
        </p:nvSpPr>
        <p:spPr bwMode="auto">
          <a:xfrm>
            <a:off x="3855720" y="30118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99" name="Oval 32"/>
          <p:cNvSpPr>
            <a:spLocks noChangeArrowheads="1"/>
          </p:cNvSpPr>
          <p:nvPr/>
        </p:nvSpPr>
        <p:spPr bwMode="auto">
          <a:xfrm>
            <a:off x="2941320" y="46120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1" name="Oval 32"/>
          <p:cNvSpPr>
            <a:spLocks noChangeArrowheads="1"/>
          </p:cNvSpPr>
          <p:nvPr/>
        </p:nvSpPr>
        <p:spPr bwMode="auto">
          <a:xfrm>
            <a:off x="2941320" y="36976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3" name="Oval 32"/>
          <p:cNvSpPr>
            <a:spLocks noChangeArrowheads="1"/>
          </p:cNvSpPr>
          <p:nvPr/>
        </p:nvSpPr>
        <p:spPr bwMode="auto">
          <a:xfrm>
            <a:off x="3931920" y="46882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4" name="Oval 32"/>
          <p:cNvSpPr>
            <a:spLocks noChangeArrowheads="1"/>
          </p:cNvSpPr>
          <p:nvPr/>
        </p:nvSpPr>
        <p:spPr bwMode="auto">
          <a:xfrm>
            <a:off x="2892552" y="328002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6" name="Oval 32"/>
          <p:cNvSpPr>
            <a:spLocks noChangeArrowheads="1"/>
          </p:cNvSpPr>
          <p:nvPr/>
        </p:nvSpPr>
        <p:spPr bwMode="auto">
          <a:xfrm>
            <a:off x="4340352" y="366102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7" name="Oval 32"/>
          <p:cNvSpPr>
            <a:spLocks noChangeArrowheads="1"/>
          </p:cNvSpPr>
          <p:nvPr/>
        </p:nvSpPr>
        <p:spPr bwMode="auto">
          <a:xfrm>
            <a:off x="5864352" y="343242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8" name="Oval 32"/>
          <p:cNvSpPr>
            <a:spLocks noChangeArrowheads="1"/>
          </p:cNvSpPr>
          <p:nvPr/>
        </p:nvSpPr>
        <p:spPr bwMode="auto">
          <a:xfrm>
            <a:off x="4876800" y="36576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9" name="Oval 32"/>
          <p:cNvSpPr>
            <a:spLocks noChangeArrowheads="1"/>
          </p:cNvSpPr>
          <p:nvPr/>
        </p:nvSpPr>
        <p:spPr bwMode="auto">
          <a:xfrm>
            <a:off x="4797552" y="465162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10" name="Oval 32"/>
          <p:cNvSpPr>
            <a:spLocks noChangeArrowheads="1"/>
          </p:cNvSpPr>
          <p:nvPr/>
        </p:nvSpPr>
        <p:spPr bwMode="auto">
          <a:xfrm>
            <a:off x="6888480" y="309714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11" name="Oval 32"/>
          <p:cNvSpPr>
            <a:spLocks noChangeArrowheads="1"/>
          </p:cNvSpPr>
          <p:nvPr/>
        </p:nvSpPr>
        <p:spPr bwMode="auto">
          <a:xfrm>
            <a:off x="2926080" y="424014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grpSp>
        <p:nvGrpSpPr>
          <p:cNvPr id="212" name="Group 211"/>
          <p:cNvGrpSpPr/>
          <p:nvPr/>
        </p:nvGrpSpPr>
        <p:grpSpPr>
          <a:xfrm>
            <a:off x="2846832" y="2362200"/>
            <a:ext cx="5154168" cy="2514600"/>
            <a:chOff x="2846832" y="3962400"/>
            <a:chExt cx="5154168" cy="2514600"/>
          </a:xfrm>
        </p:grpSpPr>
        <p:sp>
          <p:nvSpPr>
            <p:cNvPr id="213" name="Oval 212"/>
            <p:cNvSpPr/>
            <p:nvPr/>
          </p:nvSpPr>
          <p:spPr>
            <a:xfrm>
              <a:off x="2846832" y="484022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/>
            <p:cNvSpPr/>
            <p:nvPr/>
          </p:nvSpPr>
          <p:spPr>
            <a:xfrm>
              <a:off x="5818632" y="499262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/>
            <p:cNvSpPr/>
            <p:nvPr/>
          </p:nvSpPr>
          <p:spPr>
            <a:xfrm>
              <a:off x="6842760" y="465734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/>
            <p:cNvSpPr/>
            <p:nvPr/>
          </p:nvSpPr>
          <p:spPr>
            <a:xfrm>
              <a:off x="7269480" y="438912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/>
            <p:cNvSpPr/>
            <p:nvPr/>
          </p:nvSpPr>
          <p:spPr>
            <a:xfrm>
              <a:off x="7315200" y="39624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/>
            <p:cNvSpPr/>
            <p:nvPr/>
          </p:nvSpPr>
          <p:spPr>
            <a:xfrm>
              <a:off x="7772400" y="51816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/>
            <p:cNvSpPr/>
            <p:nvPr/>
          </p:nvSpPr>
          <p:spPr>
            <a:xfrm>
              <a:off x="7239000" y="59436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/>
            <p:cNvSpPr/>
            <p:nvPr/>
          </p:nvSpPr>
          <p:spPr>
            <a:xfrm>
              <a:off x="6705600" y="6096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/>
            <p:cNvSpPr/>
            <p:nvPr/>
          </p:nvSpPr>
          <p:spPr>
            <a:xfrm>
              <a:off x="7086600" y="5334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/>
            <p:cNvSpPr/>
            <p:nvPr/>
          </p:nvSpPr>
          <p:spPr>
            <a:xfrm>
              <a:off x="6172200" y="5334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/>
            <p:cNvSpPr/>
            <p:nvPr/>
          </p:nvSpPr>
          <p:spPr>
            <a:xfrm>
              <a:off x="5867400" y="4572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/>
            <p:cNvSpPr/>
            <p:nvPr/>
          </p:nvSpPr>
          <p:spPr>
            <a:xfrm>
              <a:off x="4876800" y="4572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/>
            <p:cNvSpPr/>
            <p:nvPr/>
          </p:nvSpPr>
          <p:spPr>
            <a:xfrm>
              <a:off x="4495800" y="48768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/>
            <p:cNvSpPr/>
            <p:nvPr/>
          </p:nvSpPr>
          <p:spPr>
            <a:xfrm>
              <a:off x="5181600" y="52578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/>
            <p:cNvSpPr/>
            <p:nvPr/>
          </p:nvSpPr>
          <p:spPr>
            <a:xfrm>
              <a:off x="5715000" y="57912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/>
            <p:cNvSpPr/>
            <p:nvPr/>
          </p:nvSpPr>
          <p:spPr>
            <a:xfrm>
              <a:off x="4419600" y="57912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/>
            <p:cNvSpPr/>
            <p:nvPr/>
          </p:nvSpPr>
          <p:spPr>
            <a:xfrm>
              <a:off x="3733800" y="56388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/>
            <p:cNvSpPr/>
            <p:nvPr/>
          </p:nvSpPr>
          <p:spPr>
            <a:xfrm>
              <a:off x="3810000" y="4572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/>
            <p:cNvSpPr/>
            <p:nvPr/>
          </p:nvSpPr>
          <p:spPr>
            <a:xfrm>
              <a:off x="2895600" y="61722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/>
            <p:cNvSpPr/>
            <p:nvPr/>
          </p:nvSpPr>
          <p:spPr>
            <a:xfrm>
              <a:off x="2895600" y="52578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/>
            <p:cNvSpPr/>
            <p:nvPr/>
          </p:nvSpPr>
          <p:spPr>
            <a:xfrm>
              <a:off x="3886200" y="62484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/>
            <p:cNvSpPr/>
            <p:nvPr/>
          </p:nvSpPr>
          <p:spPr>
            <a:xfrm>
              <a:off x="4294632" y="522122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Oval 234"/>
            <p:cNvSpPr/>
            <p:nvPr/>
          </p:nvSpPr>
          <p:spPr>
            <a:xfrm>
              <a:off x="4751832" y="621182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Oval 235"/>
            <p:cNvSpPr/>
            <p:nvPr/>
          </p:nvSpPr>
          <p:spPr>
            <a:xfrm>
              <a:off x="2880360" y="580034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7" name="Group 236"/>
          <p:cNvGrpSpPr/>
          <p:nvPr/>
        </p:nvGrpSpPr>
        <p:grpSpPr>
          <a:xfrm>
            <a:off x="2819400" y="3017520"/>
            <a:ext cx="4300728" cy="1895856"/>
            <a:chOff x="2819400" y="4617720"/>
            <a:chExt cx="4300728" cy="1895856"/>
          </a:xfrm>
        </p:grpSpPr>
        <p:sp>
          <p:nvSpPr>
            <p:cNvPr id="238" name="Oval 237"/>
            <p:cNvSpPr/>
            <p:nvPr/>
          </p:nvSpPr>
          <p:spPr>
            <a:xfrm>
              <a:off x="4724400" y="617220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Oval 238"/>
            <p:cNvSpPr/>
            <p:nvPr/>
          </p:nvSpPr>
          <p:spPr>
            <a:xfrm>
              <a:off x="3858768" y="6208776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Oval 239"/>
            <p:cNvSpPr/>
            <p:nvPr/>
          </p:nvSpPr>
          <p:spPr>
            <a:xfrm>
              <a:off x="2819400" y="480060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Oval 240"/>
            <p:cNvSpPr/>
            <p:nvPr/>
          </p:nvSpPr>
          <p:spPr>
            <a:xfrm>
              <a:off x="4267200" y="518160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Oval 241"/>
            <p:cNvSpPr/>
            <p:nvPr/>
          </p:nvSpPr>
          <p:spPr>
            <a:xfrm>
              <a:off x="5791200" y="495300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Oval 242"/>
            <p:cNvSpPr/>
            <p:nvPr/>
          </p:nvSpPr>
          <p:spPr>
            <a:xfrm>
              <a:off x="6815328" y="461772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Oval 243"/>
            <p:cNvSpPr/>
            <p:nvPr/>
          </p:nvSpPr>
          <p:spPr>
            <a:xfrm>
              <a:off x="2852928" y="576072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5" name="TextBox 104"/>
          <p:cNvSpPr txBox="1">
            <a:spLocks noChangeArrowheads="1"/>
          </p:cNvSpPr>
          <p:nvPr/>
        </p:nvSpPr>
        <p:spPr bwMode="auto">
          <a:xfrm>
            <a:off x="4614863" y="3505200"/>
            <a:ext cx="3381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 smtClean="0"/>
              <a:t>s</a:t>
            </a:r>
            <a:endParaRPr lang="en-US" sz="2400" dirty="0"/>
          </a:p>
        </p:txBody>
      </p:sp>
      <p:sp>
        <p:nvSpPr>
          <p:cNvPr id="246" name="Oval 32"/>
          <p:cNvSpPr>
            <a:spLocks noChangeArrowheads="1"/>
          </p:cNvSpPr>
          <p:nvPr/>
        </p:nvSpPr>
        <p:spPr bwMode="auto">
          <a:xfrm>
            <a:off x="4876800" y="3657600"/>
            <a:ext cx="152400" cy="152400"/>
          </a:xfrm>
          <a:prstGeom prst="ellipse">
            <a:avLst/>
          </a:prstGeom>
          <a:solidFill>
            <a:srgbClr val="66FF33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7" name="Oval 246"/>
          <p:cNvSpPr/>
          <p:nvPr/>
        </p:nvSpPr>
        <p:spPr>
          <a:xfrm>
            <a:off x="6781800" y="2971800"/>
            <a:ext cx="3810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8" name="Oval 247"/>
          <p:cNvSpPr/>
          <p:nvPr/>
        </p:nvSpPr>
        <p:spPr>
          <a:xfrm>
            <a:off x="4690872" y="4526280"/>
            <a:ext cx="3810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9" name="Oval 248"/>
          <p:cNvSpPr/>
          <p:nvPr/>
        </p:nvSpPr>
        <p:spPr>
          <a:xfrm>
            <a:off x="2819400" y="4114800"/>
            <a:ext cx="3810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0" name="TextBox 185"/>
          <p:cNvSpPr txBox="1">
            <a:spLocks noChangeArrowheads="1"/>
          </p:cNvSpPr>
          <p:nvPr/>
        </p:nvSpPr>
        <p:spPr bwMode="auto">
          <a:xfrm>
            <a:off x="7654925" y="4338638"/>
            <a:ext cx="2698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/>
              <a:t>t</a:t>
            </a:r>
          </a:p>
        </p:txBody>
      </p:sp>
      <p:cxnSp>
        <p:nvCxnSpPr>
          <p:cNvPr id="251" name="Straight Connector 250"/>
          <p:cNvCxnSpPr/>
          <p:nvPr/>
        </p:nvCxnSpPr>
        <p:spPr>
          <a:xfrm rot="5400000">
            <a:off x="7239000" y="3352800"/>
            <a:ext cx="304800" cy="15240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Straight Connector 251"/>
          <p:cNvCxnSpPr/>
          <p:nvPr/>
        </p:nvCxnSpPr>
        <p:spPr>
          <a:xfrm>
            <a:off x="7239000" y="3352800"/>
            <a:ext cx="304800" cy="15240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Forbidden-Set Distance Labeling</a:t>
            </a:r>
            <a:endParaRPr lang="en-US" sz="35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8610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497763" cy="152400"/>
          </a:xfrm>
        </p:spPr>
        <p:txBody>
          <a:bodyPr/>
          <a:lstStyle/>
          <a:p>
            <a:pPr eaLnBrk="1" hangingPunct="1"/>
            <a:endParaRPr lang="en-US" sz="2400" smtClean="0"/>
          </a:p>
        </p:txBody>
      </p:sp>
      <p:cxnSp>
        <p:nvCxnSpPr>
          <p:cNvPr id="184" name="Straight Connector 183"/>
          <p:cNvCxnSpPr>
            <a:endCxn id="224" idx="2"/>
          </p:cNvCxnSpPr>
          <p:nvPr/>
        </p:nvCxnSpPr>
        <p:spPr>
          <a:xfrm flipV="1">
            <a:off x="7292974" y="3695700"/>
            <a:ext cx="479426" cy="127001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Connector 185"/>
          <p:cNvCxnSpPr/>
          <p:nvPr/>
        </p:nvCxnSpPr>
        <p:spPr>
          <a:xfrm rot="16200000" flipV="1">
            <a:off x="6824662" y="3395662"/>
            <a:ext cx="546100" cy="282575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Straight Connector 189"/>
          <p:cNvCxnSpPr>
            <a:stCxn id="249" idx="7"/>
          </p:cNvCxnSpPr>
          <p:nvPr/>
        </p:nvCxnSpPr>
        <p:spPr>
          <a:xfrm rot="5400000" flipH="1" flipV="1">
            <a:off x="7112067" y="2859025"/>
            <a:ext cx="166557" cy="239709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Straight Connector 200"/>
          <p:cNvCxnSpPr>
            <a:stCxn id="168" idx="2"/>
            <a:endCxn id="224" idx="1"/>
          </p:cNvCxnSpPr>
          <p:nvPr/>
        </p:nvCxnSpPr>
        <p:spPr>
          <a:xfrm rot="10800000" flipH="1" flipV="1">
            <a:off x="7315200" y="2905124"/>
            <a:ext cx="490678" cy="709753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Straight Connector 205"/>
          <p:cNvCxnSpPr>
            <a:stCxn id="168" idx="2"/>
          </p:cNvCxnSpPr>
          <p:nvPr/>
        </p:nvCxnSpPr>
        <p:spPr>
          <a:xfrm rot="10800000" flipV="1">
            <a:off x="7162802" y="2905124"/>
            <a:ext cx="152399" cy="819149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4" name="Straight Connector 213"/>
          <p:cNvCxnSpPr>
            <a:endCxn id="253" idx="3"/>
          </p:cNvCxnSpPr>
          <p:nvPr/>
        </p:nvCxnSpPr>
        <p:spPr>
          <a:xfrm flipV="1">
            <a:off x="4702175" y="3297004"/>
            <a:ext cx="2135421" cy="1297222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TextBox 183"/>
          <p:cNvSpPr txBox="1">
            <a:spLocks noChangeArrowheads="1"/>
          </p:cNvSpPr>
          <p:nvPr/>
        </p:nvSpPr>
        <p:spPr bwMode="auto">
          <a:xfrm>
            <a:off x="7467600" y="3048000"/>
            <a:ext cx="3381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/>
              <a:t>x</a:t>
            </a:r>
          </a:p>
        </p:txBody>
      </p:sp>
      <p:sp>
        <p:nvSpPr>
          <p:cNvPr id="145" name="Oval 32"/>
          <p:cNvSpPr>
            <a:spLocks noChangeArrowheads="1"/>
          </p:cNvSpPr>
          <p:nvPr/>
        </p:nvSpPr>
        <p:spPr bwMode="auto">
          <a:xfrm>
            <a:off x="7924800" y="4419600"/>
            <a:ext cx="152400" cy="152400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47" name="Straight Connector 146"/>
          <p:cNvCxnSpPr>
            <a:cxnSpLocks noChangeShapeType="1"/>
            <a:stCxn id="213" idx="4"/>
            <a:endCxn id="145" idx="0"/>
          </p:cNvCxnSpPr>
          <p:nvPr/>
        </p:nvCxnSpPr>
        <p:spPr bwMode="auto">
          <a:xfrm rot="16200000" flipH="1">
            <a:off x="6897815" y="3316414"/>
            <a:ext cx="1170051" cy="1036320"/>
          </a:xfrm>
          <a:prstGeom prst="line">
            <a:avLst/>
          </a:prstGeom>
          <a:noFill/>
          <a:ln w="31750">
            <a:solidFill>
              <a:srgbClr val="66FF33"/>
            </a:solidFill>
            <a:round/>
            <a:headEnd/>
            <a:tailEnd/>
          </a:ln>
        </p:spPr>
      </p:cxnSp>
      <p:sp>
        <p:nvSpPr>
          <p:cNvPr id="148" name="TextBox 187"/>
          <p:cNvSpPr txBox="1">
            <a:spLocks noChangeArrowheads="1"/>
          </p:cNvSpPr>
          <p:nvPr/>
        </p:nvSpPr>
        <p:spPr bwMode="auto">
          <a:xfrm>
            <a:off x="6831012" y="2586037"/>
            <a:ext cx="4079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/>
              <a:t>w</a:t>
            </a:r>
          </a:p>
        </p:txBody>
      </p:sp>
      <p:sp>
        <p:nvSpPr>
          <p:cNvPr id="149" name="Oval 32"/>
          <p:cNvSpPr>
            <a:spLocks noChangeArrowheads="1"/>
          </p:cNvSpPr>
          <p:nvPr/>
        </p:nvSpPr>
        <p:spPr bwMode="auto">
          <a:xfrm>
            <a:off x="4114800" y="42767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50" name="Oval 32"/>
          <p:cNvSpPr>
            <a:spLocks noChangeArrowheads="1"/>
          </p:cNvSpPr>
          <p:nvPr/>
        </p:nvSpPr>
        <p:spPr bwMode="auto">
          <a:xfrm>
            <a:off x="4114800" y="39719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51" name="Oval 32"/>
          <p:cNvSpPr>
            <a:spLocks noChangeArrowheads="1"/>
          </p:cNvSpPr>
          <p:nvPr/>
        </p:nvSpPr>
        <p:spPr bwMode="auto">
          <a:xfrm>
            <a:off x="3810000" y="36671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52" name="Oval 32"/>
          <p:cNvSpPr>
            <a:spLocks noChangeArrowheads="1"/>
          </p:cNvSpPr>
          <p:nvPr/>
        </p:nvSpPr>
        <p:spPr bwMode="auto">
          <a:xfrm>
            <a:off x="3429000" y="42767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53" name="Oval 32"/>
          <p:cNvSpPr>
            <a:spLocks noChangeArrowheads="1"/>
          </p:cNvSpPr>
          <p:nvPr/>
        </p:nvSpPr>
        <p:spPr bwMode="auto">
          <a:xfrm>
            <a:off x="3429000" y="37433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54" name="Oval 32"/>
          <p:cNvSpPr>
            <a:spLocks noChangeArrowheads="1"/>
          </p:cNvSpPr>
          <p:nvPr/>
        </p:nvSpPr>
        <p:spPr bwMode="auto">
          <a:xfrm>
            <a:off x="3352800" y="46577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55" name="Oval 32"/>
          <p:cNvSpPr>
            <a:spLocks noChangeArrowheads="1"/>
          </p:cNvSpPr>
          <p:nvPr/>
        </p:nvSpPr>
        <p:spPr bwMode="auto">
          <a:xfrm>
            <a:off x="4038600" y="33623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56" name="Oval 32"/>
          <p:cNvSpPr>
            <a:spLocks noChangeArrowheads="1"/>
          </p:cNvSpPr>
          <p:nvPr/>
        </p:nvSpPr>
        <p:spPr bwMode="auto">
          <a:xfrm>
            <a:off x="3505200" y="32861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57" name="Oval 32"/>
          <p:cNvSpPr>
            <a:spLocks noChangeArrowheads="1"/>
          </p:cNvSpPr>
          <p:nvPr/>
        </p:nvSpPr>
        <p:spPr bwMode="auto">
          <a:xfrm>
            <a:off x="2514600" y="42767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58" name="Oval 32"/>
          <p:cNvSpPr>
            <a:spLocks noChangeArrowheads="1"/>
          </p:cNvSpPr>
          <p:nvPr/>
        </p:nvSpPr>
        <p:spPr bwMode="auto">
          <a:xfrm>
            <a:off x="2514600" y="37433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59" name="Oval 32"/>
          <p:cNvSpPr>
            <a:spLocks noChangeArrowheads="1"/>
          </p:cNvSpPr>
          <p:nvPr/>
        </p:nvSpPr>
        <p:spPr bwMode="auto">
          <a:xfrm>
            <a:off x="4419600" y="29813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0" name="Oval 32"/>
          <p:cNvSpPr>
            <a:spLocks noChangeArrowheads="1"/>
          </p:cNvSpPr>
          <p:nvPr/>
        </p:nvSpPr>
        <p:spPr bwMode="auto">
          <a:xfrm>
            <a:off x="5410200" y="32861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1" name="Oval 32"/>
          <p:cNvSpPr>
            <a:spLocks noChangeArrowheads="1"/>
          </p:cNvSpPr>
          <p:nvPr/>
        </p:nvSpPr>
        <p:spPr bwMode="auto">
          <a:xfrm>
            <a:off x="6248400" y="42767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2" name="Oval 32"/>
          <p:cNvSpPr>
            <a:spLocks noChangeArrowheads="1"/>
          </p:cNvSpPr>
          <p:nvPr/>
        </p:nvSpPr>
        <p:spPr bwMode="auto">
          <a:xfrm>
            <a:off x="6705600" y="40481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3" name="Oval 32"/>
          <p:cNvSpPr>
            <a:spLocks noChangeArrowheads="1"/>
          </p:cNvSpPr>
          <p:nvPr/>
        </p:nvSpPr>
        <p:spPr bwMode="auto">
          <a:xfrm>
            <a:off x="6248400" y="3209925"/>
            <a:ext cx="152400" cy="1524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4" name="Oval 32"/>
          <p:cNvSpPr>
            <a:spLocks noChangeArrowheads="1"/>
          </p:cNvSpPr>
          <p:nvPr/>
        </p:nvSpPr>
        <p:spPr bwMode="auto">
          <a:xfrm>
            <a:off x="6629400" y="35147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5" name="Oval 32"/>
          <p:cNvSpPr>
            <a:spLocks noChangeArrowheads="1"/>
          </p:cNvSpPr>
          <p:nvPr/>
        </p:nvSpPr>
        <p:spPr bwMode="auto">
          <a:xfrm>
            <a:off x="7315200" y="33623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6" name="Oval 32"/>
          <p:cNvSpPr>
            <a:spLocks noChangeArrowheads="1"/>
          </p:cNvSpPr>
          <p:nvPr/>
        </p:nvSpPr>
        <p:spPr bwMode="auto">
          <a:xfrm>
            <a:off x="7467600" y="41148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7" name="Oval 32"/>
          <p:cNvSpPr>
            <a:spLocks noChangeArrowheads="1"/>
          </p:cNvSpPr>
          <p:nvPr/>
        </p:nvSpPr>
        <p:spPr bwMode="auto">
          <a:xfrm>
            <a:off x="6400800" y="28289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8" name="Oval 32"/>
          <p:cNvSpPr>
            <a:spLocks noChangeArrowheads="1"/>
          </p:cNvSpPr>
          <p:nvPr/>
        </p:nvSpPr>
        <p:spPr bwMode="auto">
          <a:xfrm>
            <a:off x="7315200" y="28289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9" name="Oval 32"/>
          <p:cNvSpPr>
            <a:spLocks noChangeArrowheads="1"/>
          </p:cNvSpPr>
          <p:nvPr/>
        </p:nvSpPr>
        <p:spPr bwMode="auto">
          <a:xfrm>
            <a:off x="5029200" y="33623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70" name="TextBox 57"/>
          <p:cNvSpPr txBox="1">
            <a:spLocks noChangeArrowheads="1"/>
          </p:cNvSpPr>
          <p:nvPr/>
        </p:nvSpPr>
        <p:spPr bwMode="auto">
          <a:xfrm>
            <a:off x="1327150" y="2686050"/>
            <a:ext cx="577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chemeClr val="accent1"/>
                </a:solidFill>
              </a:rPr>
              <a:t>N</a:t>
            </a:r>
            <a:r>
              <a:rPr lang="en-US" sz="2800" b="1" baseline="-2500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171" name="TextBox 58"/>
          <p:cNvSpPr txBox="1">
            <a:spLocks noChangeArrowheads="1"/>
          </p:cNvSpPr>
          <p:nvPr/>
        </p:nvSpPr>
        <p:spPr bwMode="auto">
          <a:xfrm>
            <a:off x="1371600" y="3286125"/>
            <a:ext cx="577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CC00FF"/>
                </a:solidFill>
              </a:rPr>
              <a:t>N</a:t>
            </a:r>
            <a:r>
              <a:rPr lang="en-US" sz="2800" b="1" baseline="-25000">
                <a:solidFill>
                  <a:srgbClr val="CC00FF"/>
                </a:solidFill>
              </a:rPr>
              <a:t>1</a:t>
            </a:r>
          </a:p>
        </p:txBody>
      </p:sp>
      <p:sp>
        <p:nvSpPr>
          <p:cNvPr id="172" name="TextBox 82"/>
          <p:cNvSpPr txBox="1">
            <a:spLocks noChangeArrowheads="1"/>
          </p:cNvSpPr>
          <p:nvPr/>
        </p:nvSpPr>
        <p:spPr bwMode="auto">
          <a:xfrm>
            <a:off x="1371600" y="3895725"/>
            <a:ext cx="577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N</a:t>
            </a:r>
            <a:r>
              <a:rPr lang="en-US" sz="2800" b="1" baseline="-2500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173" name="TextBox 103"/>
          <p:cNvSpPr txBox="1">
            <a:spLocks noChangeArrowheads="1"/>
          </p:cNvSpPr>
          <p:nvPr/>
        </p:nvSpPr>
        <p:spPr bwMode="auto">
          <a:xfrm>
            <a:off x="1327150" y="4505325"/>
            <a:ext cx="577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</a:rPr>
              <a:t>N</a:t>
            </a:r>
            <a:r>
              <a:rPr lang="en-US" sz="2800" b="1" baseline="-2500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74" name="Oval 32"/>
          <p:cNvSpPr>
            <a:spLocks noChangeArrowheads="1"/>
          </p:cNvSpPr>
          <p:nvPr/>
        </p:nvSpPr>
        <p:spPr bwMode="auto">
          <a:xfrm>
            <a:off x="4343400" y="45720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75" name="Oval 32"/>
          <p:cNvSpPr>
            <a:spLocks noChangeArrowheads="1"/>
          </p:cNvSpPr>
          <p:nvPr/>
        </p:nvSpPr>
        <p:spPr bwMode="auto">
          <a:xfrm>
            <a:off x="4876800" y="38862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76" name="Oval 32"/>
          <p:cNvSpPr>
            <a:spLocks noChangeArrowheads="1"/>
          </p:cNvSpPr>
          <p:nvPr/>
        </p:nvSpPr>
        <p:spPr bwMode="auto">
          <a:xfrm>
            <a:off x="4876800" y="42672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77" name="Oval 32"/>
          <p:cNvSpPr>
            <a:spLocks noChangeArrowheads="1"/>
          </p:cNvSpPr>
          <p:nvPr/>
        </p:nvSpPr>
        <p:spPr bwMode="auto">
          <a:xfrm>
            <a:off x="5334000" y="41148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78" name="Oval 177"/>
          <p:cNvSpPr>
            <a:spLocks noChangeArrowheads="1"/>
          </p:cNvSpPr>
          <p:nvPr/>
        </p:nvSpPr>
        <p:spPr bwMode="auto">
          <a:xfrm>
            <a:off x="5638800" y="37338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79" name="Oval 32"/>
          <p:cNvSpPr>
            <a:spLocks noChangeArrowheads="1"/>
          </p:cNvSpPr>
          <p:nvPr/>
        </p:nvSpPr>
        <p:spPr bwMode="auto">
          <a:xfrm>
            <a:off x="5410200" y="44958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80" name="Oval 32"/>
          <p:cNvSpPr>
            <a:spLocks noChangeArrowheads="1"/>
          </p:cNvSpPr>
          <p:nvPr/>
        </p:nvSpPr>
        <p:spPr bwMode="auto">
          <a:xfrm>
            <a:off x="5943600" y="39624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85" name="Oval 32"/>
          <p:cNvSpPr>
            <a:spLocks noChangeArrowheads="1"/>
          </p:cNvSpPr>
          <p:nvPr/>
        </p:nvSpPr>
        <p:spPr bwMode="auto">
          <a:xfrm>
            <a:off x="7360920" y="24022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87" name="Oval 32"/>
          <p:cNvSpPr>
            <a:spLocks noChangeArrowheads="1"/>
          </p:cNvSpPr>
          <p:nvPr/>
        </p:nvSpPr>
        <p:spPr bwMode="auto">
          <a:xfrm>
            <a:off x="7818120" y="36214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88" name="Oval 32"/>
          <p:cNvSpPr>
            <a:spLocks noChangeArrowheads="1"/>
          </p:cNvSpPr>
          <p:nvPr/>
        </p:nvSpPr>
        <p:spPr bwMode="auto">
          <a:xfrm>
            <a:off x="7284720" y="43834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89" name="Oval 32"/>
          <p:cNvSpPr>
            <a:spLocks noChangeArrowheads="1"/>
          </p:cNvSpPr>
          <p:nvPr/>
        </p:nvSpPr>
        <p:spPr bwMode="auto">
          <a:xfrm>
            <a:off x="6751320" y="45358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91" name="Oval 32"/>
          <p:cNvSpPr>
            <a:spLocks noChangeArrowheads="1"/>
          </p:cNvSpPr>
          <p:nvPr/>
        </p:nvSpPr>
        <p:spPr bwMode="auto">
          <a:xfrm>
            <a:off x="7132320" y="37738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92" name="Oval 32"/>
          <p:cNvSpPr>
            <a:spLocks noChangeArrowheads="1"/>
          </p:cNvSpPr>
          <p:nvPr/>
        </p:nvSpPr>
        <p:spPr bwMode="auto">
          <a:xfrm>
            <a:off x="6217920" y="37738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93" name="Oval 32"/>
          <p:cNvSpPr>
            <a:spLocks noChangeArrowheads="1"/>
          </p:cNvSpPr>
          <p:nvPr/>
        </p:nvSpPr>
        <p:spPr bwMode="auto">
          <a:xfrm>
            <a:off x="5913120" y="30118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94" name="Oval 32"/>
          <p:cNvSpPr>
            <a:spLocks noChangeArrowheads="1"/>
          </p:cNvSpPr>
          <p:nvPr/>
        </p:nvSpPr>
        <p:spPr bwMode="auto">
          <a:xfrm>
            <a:off x="4922520" y="30118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95" name="Oval 32"/>
          <p:cNvSpPr>
            <a:spLocks noChangeArrowheads="1"/>
          </p:cNvSpPr>
          <p:nvPr/>
        </p:nvSpPr>
        <p:spPr bwMode="auto">
          <a:xfrm>
            <a:off x="4541520" y="33166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96" name="Oval 32"/>
          <p:cNvSpPr>
            <a:spLocks noChangeArrowheads="1"/>
          </p:cNvSpPr>
          <p:nvPr/>
        </p:nvSpPr>
        <p:spPr bwMode="auto">
          <a:xfrm>
            <a:off x="5227320" y="36976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97" name="Oval 32"/>
          <p:cNvSpPr>
            <a:spLocks noChangeArrowheads="1"/>
          </p:cNvSpPr>
          <p:nvPr/>
        </p:nvSpPr>
        <p:spPr bwMode="auto">
          <a:xfrm>
            <a:off x="5760720" y="42310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98" name="Oval 32"/>
          <p:cNvSpPr>
            <a:spLocks noChangeArrowheads="1"/>
          </p:cNvSpPr>
          <p:nvPr/>
        </p:nvSpPr>
        <p:spPr bwMode="auto">
          <a:xfrm>
            <a:off x="4465320" y="42310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99" name="Oval 32"/>
          <p:cNvSpPr>
            <a:spLocks noChangeArrowheads="1"/>
          </p:cNvSpPr>
          <p:nvPr/>
        </p:nvSpPr>
        <p:spPr bwMode="auto">
          <a:xfrm>
            <a:off x="3779520" y="40786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0" name="Oval 32"/>
          <p:cNvSpPr>
            <a:spLocks noChangeArrowheads="1"/>
          </p:cNvSpPr>
          <p:nvPr/>
        </p:nvSpPr>
        <p:spPr bwMode="auto">
          <a:xfrm>
            <a:off x="3855720" y="30118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2" name="Oval 32"/>
          <p:cNvSpPr>
            <a:spLocks noChangeArrowheads="1"/>
          </p:cNvSpPr>
          <p:nvPr/>
        </p:nvSpPr>
        <p:spPr bwMode="auto">
          <a:xfrm>
            <a:off x="2941320" y="46120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3" name="Oval 32"/>
          <p:cNvSpPr>
            <a:spLocks noChangeArrowheads="1"/>
          </p:cNvSpPr>
          <p:nvPr/>
        </p:nvSpPr>
        <p:spPr bwMode="auto">
          <a:xfrm>
            <a:off x="2941320" y="36976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4" name="Oval 32"/>
          <p:cNvSpPr>
            <a:spLocks noChangeArrowheads="1"/>
          </p:cNvSpPr>
          <p:nvPr/>
        </p:nvSpPr>
        <p:spPr bwMode="auto">
          <a:xfrm>
            <a:off x="3931920" y="46882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5" name="Oval 32"/>
          <p:cNvSpPr>
            <a:spLocks noChangeArrowheads="1"/>
          </p:cNvSpPr>
          <p:nvPr/>
        </p:nvSpPr>
        <p:spPr bwMode="auto">
          <a:xfrm>
            <a:off x="2892552" y="328002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7" name="Oval 32"/>
          <p:cNvSpPr>
            <a:spLocks noChangeArrowheads="1"/>
          </p:cNvSpPr>
          <p:nvPr/>
        </p:nvSpPr>
        <p:spPr bwMode="auto">
          <a:xfrm>
            <a:off x="4340352" y="366102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9" name="Oval 32"/>
          <p:cNvSpPr>
            <a:spLocks noChangeArrowheads="1"/>
          </p:cNvSpPr>
          <p:nvPr/>
        </p:nvSpPr>
        <p:spPr bwMode="auto">
          <a:xfrm>
            <a:off x="5864352" y="343242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10" name="Oval 32"/>
          <p:cNvSpPr>
            <a:spLocks noChangeArrowheads="1"/>
          </p:cNvSpPr>
          <p:nvPr/>
        </p:nvSpPr>
        <p:spPr bwMode="auto">
          <a:xfrm>
            <a:off x="4876800" y="36576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11" name="Oval 32"/>
          <p:cNvSpPr>
            <a:spLocks noChangeArrowheads="1"/>
          </p:cNvSpPr>
          <p:nvPr/>
        </p:nvSpPr>
        <p:spPr bwMode="auto">
          <a:xfrm>
            <a:off x="4797552" y="465162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13" name="Oval 32"/>
          <p:cNvSpPr>
            <a:spLocks noChangeArrowheads="1"/>
          </p:cNvSpPr>
          <p:nvPr/>
        </p:nvSpPr>
        <p:spPr bwMode="auto">
          <a:xfrm>
            <a:off x="6888480" y="309714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15" name="Oval 32"/>
          <p:cNvSpPr>
            <a:spLocks noChangeArrowheads="1"/>
          </p:cNvSpPr>
          <p:nvPr/>
        </p:nvSpPr>
        <p:spPr bwMode="auto">
          <a:xfrm>
            <a:off x="2926080" y="424014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grpSp>
        <p:nvGrpSpPr>
          <p:cNvPr id="2" name="Group 215"/>
          <p:cNvGrpSpPr/>
          <p:nvPr/>
        </p:nvGrpSpPr>
        <p:grpSpPr>
          <a:xfrm>
            <a:off x="2846832" y="2362200"/>
            <a:ext cx="5154168" cy="2514600"/>
            <a:chOff x="2846832" y="3962400"/>
            <a:chExt cx="5154168" cy="2514600"/>
          </a:xfrm>
        </p:grpSpPr>
        <p:sp>
          <p:nvSpPr>
            <p:cNvPr id="217" name="Oval 216"/>
            <p:cNvSpPr/>
            <p:nvPr/>
          </p:nvSpPr>
          <p:spPr>
            <a:xfrm>
              <a:off x="2846832" y="484022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/>
            <p:cNvSpPr/>
            <p:nvPr/>
          </p:nvSpPr>
          <p:spPr>
            <a:xfrm>
              <a:off x="5818632" y="499262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/>
            <p:cNvSpPr/>
            <p:nvPr/>
          </p:nvSpPr>
          <p:spPr>
            <a:xfrm>
              <a:off x="6842760" y="465734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/>
            <p:cNvSpPr/>
            <p:nvPr/>
          </p:nvSpPr>
          <p:spPr>
            <a:xfrm>
              <a:off x="7269480" y="438912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/>
            <p:cNvSpPr/>
            <p:nvPr/>
          </p:nvSpPr>
          <p:spPr>
            <a:xfrm>
              <a:off x="7315200" y="39624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/>
            <p:cNvSpPr/>
            <p:nvPr/>
          </p:nvSpPr>
          <p:spPr>
            <a:xfrm>
              <a:off x="7772400" y="51816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/>
            <p:cNvSpPr/>
            <p:nvPr/>
          </p:nvSpPr>
          <p:spPr>
            <a:xfrm>
              <a:off x="7239000" y="59436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/>
            <p:cNvSpPr/>
            <p:nvPr/>
          </p:nvSpPr>
          <p:spPr>
            <a:xfrm>
              <a:off x="6705600" y="6096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/>
            <p:cNvSpPr/>
            <p:nvPr/>
          </p:nvSpPr>
          <p:spPr>
            <a:xfrm>
              <a:off x="7086600" y="5334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/>
            <p:cNvSpPr/>
            <p:nvPr/>
          </p:nvSpPr>
          <p:spPr>
            <a:xfrm>
              <a:off x="6172200" y="5334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/>
            <p:cNvSpPr/>
            <p:nvPr/>
          </p:nvSpPr>
          <p:spPr>
            <a:xfrm>
              <a:off x="5867400" y="4572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/>
            <p:cNvSpPr/>
            <p:nvPr/>
          </p:nvSpPr>
          <p:spPr>
            <a:xfrm>
              <a:off x="4876800" y="4572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/>
            <p:cNvSpPr/>
            <p:nvPr/>
          </p:nvSpPr>
          <p:spPr>
            <a:xfrm>
              <a:off x="4495800" y="48768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/>
            <p:cNvSpPr/>
            <p:nvPr/>
          </p:nvSpPr>
          <p:spPr>
            <a:xfrm>
              <a:off x="5181600" y="52578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/>
            <p:cNvSpPr/>
            <p:nvPr/>
          </p:nvSpPr>
          <p:spPr>
            <a:xfrm>
              <a:off x="5715000" y="57912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/>
            <p:cNvSpPr/>
            <p:nvPr/>
          </p:nvSpPr>
          <p:spPr>
            <a:xfrm>
              <a:off x="4419600" y="57912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Oval 234"/>
            <p:cNvSpPr/>
            <p:nvPr/>
          </p:nvSpPr>
          <p:spPr>
            <a:xfrm>
              <a:off x="3733800" y="56388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Oval 235"/>
            <p:cNvSpPr/>
            <p:nvPr/>
          </p:nvSpPr>
          <p:spPr>
            <a:xfrm>
              <a:off x="3810000" y="4572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Oval 236"/>
            <p:cNvSpPr/>
            <p:nvPr/>
          </p:nvSpPr>
          <p:spPr>
            <a:xfrm>
              <a:off x="2895600" y="61722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Oval 237"/>
            <p:cNvSpPr/>
            <p:nvPr/>
          </p:nvSpPr>
          <p:spPr>
            <a:xfrm>
              <a:off x="2895600" y="52578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Oval 238"/>
            <p:cNvSpPr/>
            <p:nvPr/>
          </p:nvSpPr>
          <p:spPr>
            <a:xfrm>
              <a:off x="3886200" y="62484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Oval 239"/>
            <p:cNvSpPr/>
            <p:nvPr/>
          </p:nvSpPr>
          <p:spPr>
            <a:xfrm>
              <a:off x="4294632" y="522122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Oval 240"/>
            <p:cNvSpPr/>
            <p:nvPr/>
          </p:nvSpPr>
          <p:spPr>
            <a:xfrm>
              <a:off x="4751832" y="621182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Oval 241"/>
            <p:cNvSpPr/>
            <p:nvPr/>
          </p:nvSpPr>
          <p:spPr>
            <a:xfrm>
              <a:off x="2880360" y="580034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42"/>
          <p:cNvGrpSpPr/>
          <p:nvPr/>
        </p:nvGrpSpPr>
        <p:grpSpPr>
          <a:xfrm>
            <a:off x="2819400" y="3017520"/>
            <a:ext cx="4300728" cy="1895856"/>
            <a:chOff x="2819400" y="4617720"/>
            <a:chExt cx="4300728" cy="1895856"/>
          </a:xfrm>
        </p:grpSpPr>
        <p:sp>
          <p:nvSpPr>
            <p:cNvPr id="244" name="Oval 243"/>
            <p:cNvSpPr/>
            <p:nvPr/>
          </p:nvSpPr>
          <p:spPr>
            <a:xfrm>
              <a:off x="4724400" y="617220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Oval 244"/>
            <p:cNvSpPr/>
            <p:nvPr/>
          </p:nvSpPr>
          <p:spPr>
            <a:xfrm>
              <a:off x="3858768" y="6208776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Oval 245"/>
            <p:cNvSpPr/>
            <p:nvPr/>
          </p:nvSpPr>
          <p:spPr>
            <a:xfrm>
              <a:off x="2819400" y="480060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Oval 246"/>
            <p:cNvSpPr/>
            <p:nvPr/>
          </p:nvSpPr>
          <p:spPr>
            <a:xfrm>
              <a:off x="4267200" y="518160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Oval 247"/>
            <p:cNvSpPr/>
            <p:nvPr/>
          </p:nvSpPr>
          <p:spPr>
            <a:xfrm>
              <a:off x="5791200" y="495300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Oval 248"/>
            <p:cNvSpPr/>
            <p:nvPr/>
          </p:nvSpPr>
          <p:spPr>
            <a:xfrm>
              <a:off x="6815328" y="461772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Oval 249"/>
            <p:cNvSpPr/>
            <p:nvPr/>
          </p:nvSpPr>
          <p:spPr>
            <a:xfrm>
              <a:off x="2852928" y="576072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2" name="Oval 32"/>
          <p:cNvSpPr>
            <a:spLocks noChangeArrowheads="1"/>
          </p:cNvSpPr>
          <p:nvPr/>
        </p:nvSpPr>
        <p:spPr bwMode="auto">
          <a:xfrm>
            <a:off x="4876800" y="3657600"/>
            <a:ext cx="152400" cy="152400"/>
          </a:xfrm>
          <a:prstGeom prst="ellipse">
            <a:avLst/>
          </a:prstGeom>
          <a:solidFill>
            <a:srgbClr val="66FF33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3" name="Oval 252"/>
          <p:cNvSpPr/>
          <p:nvPr/>
        </p:nvSpPr>
        <p:spPr>
          <a:xfrm>
            <a:off x="6781800" y="2971800"/>
            <a:ext cx="3810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4" name="Oval 253"/>
          <p:cNvSpPr/>
          <p:nvPr/>
        </p:nvSpPr>
        <p:spPr>
          <a:xfrm>
            <a:off x="4690872" y="4526280"/>
            <a:ext cx="3810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5" name="Oval 254"/>
          <p:cNvSpPr/>
          <p:nvPr/>
        </p:nvSpPr>
        <p:spPr>
          <a:xfrm>
            <a:off x="2819400" y="4114800"/>
            <a:ext cx="3810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6" name="TextBox 185"/>
          <p:cNvSpPr txBox="1">
            <a:spLocks noChangeArrowheads="1"/>
          </p:cNvSpPr>
          <p:nvPr/>
        </p:nvSpPr>
        <p:spPr bwMode="auto">
          <a:xfrm>
            <a:off x="7654925" y="4338638"/>
            <a:ext cx="2698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/>
              <a:t>t</a:t>
            </a:r>
          </a:p>
        </p:txBody>
      </p:sp>
      <p:cxnSp>
        <p:nvCxnSpPr>
          <p:cNvPr id="257" name="Straight Connector 256"/>
          <p:cNvCxnSpPr/>
          <p:nvPr/>
        </p:nvCxnSpPr>
        <p:spPr>
          <a:xfrm rot="5400000">
            <a:off x="7239000" y="3352800"/>
            <a:ext cx="304800" cy="15240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Straight Connector 257"/>
          <p:cNvCxnSpPr/>
          <p:nvPr/>
        </p:nvCxnSpPr>
        <p:spPr>
          <a:xfrm>
            <a:off x="7239000" y="3352800"/>
            <a:ext cx="304800" cy="15240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Straight Connector 258"/>
          <p:cNvCxnSpPr>
            <a:stCxn id="254" idx="1"/>
            <a:endCxn id="255" idx="6"/>
          </p:cNvCxnSpPr>
          <p:nvPr/>
        </p:nvCxnSpPr>
        <p:spPr>
          <a:xfrm rot="16200000" flipV="1">
            <a:off x="3835146" y="3670554"/>
            <a:ext cx="276776" cy="1546268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Straight Connector 262"/>
          <p:cNvCxnSpPr/>
          <p:nvPr/>
        </p:nvCxnSpPr>
        <p:spPr>
          <a:xfrm rot="5400000" flipH="1" flipV="1">
            <a:off x="4435475" y="1844675"/>
            <a:ext cx="1089025" cy="3603625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Straight Connector 263"/>
          <p:cNvCxnSpPr>
            <a:endCxn id="248" idx="2"/>
          </p:cNvCxnSpPr>
          <p:nvPr/>
        </p:nvCxnSpPr>
        <p:spPr>
          <a:xfrm flipV="1">
            <a:off x="4495800" y="3505200"/>
            <a:ext cx="1295400" cy="174626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Straight Connector 269"/>
          <p:cNvCxnSpPr>
            <a:cxnSpLocks noChangeShapeType="1"/>
          </p:cNvCxnSpPr>
          <p:nvPr/>
        </p:nvCxnSpPr>
        <p:spPr bwMode="auto">
          <a:xfrm rot="10800000" flipV="1">
            <a:off x="5006975" y="3200401"/>
            <a:ext cx="1927225" cy="469900"/>
          </a:xfrm>
          <a:prstGeom prst="line">
            <a:avLst/>
          </a:prstGeom>
          <a:noFill/>
          <a:ln w="31750">
            <a:solidFill>
              <a:srgbClr val="66FF33"/>
            </a:solidFill>
            <a:round/>
            <a:headEnd/>
            <a:tailEnd/>
          </a:ln>
        </p:spPr>
      </p:cxnSp>
      <p:sp>
        <p:nvSpPr>
          <p:cNvPr id="271" name="TextBox 187"/>
          <p:cNvSpPr txBox="1">
            <a:spLocks noChangeArrowheads="1"/>
          </p:cNvSpPr>
          <p:nvPr/>
        </p:nvSpPr>
        <p:spPr bwMode="auto">
          <a:xfrm>
            <a:off x="4691063" y="3505200"/>
            <a:ext cx="3381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/>
              <a:t>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Forbidden-Set Distance Labeling</a:t>
            </a:r>
            <a:endParaRPr lang="en-US" sz="35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4612" name="TextBox 183"/>
          <p:cNvSpPr txBox="1">
            <a:spLocks noChangeArrowheads="1"/>
          </p:cNvSpPr>
          <p:nvPr/>
        </p:nvSpPr>
        <p:spPr bwMode="auto">
          <a:xfrm>
            <a:off x="5715000" y="3505200"/>
            <a:ext cx="3381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/>
              <a:t>x</a:t>
            </a:r>
          </a:p>
        </p:txBody>
      </p:sp>
      <p:sp>
        <p:nvSpPr>
          <p:cNvPr id="144" name="Oval 32"/>
          <p:cNvSpPr>
            <a:spLocks noChangeArrowheads="1"/>
          </p:cNvSpPr>
          <p:nvPr/>
        </p:nvSpPr>
        <p:spPr bwMode="auto">
          <a:xfrm>
            <a:off x="7924800" y="4419600"/>
            <a:ext cx="152400" cy="152400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7" name="TextBox 187"/>
          <p:cNvSpPr txBox="1">
            <a:spLocks noChangeArrowheads="1"/>
          </p:cNvSpPr>
          <p:nvPr/>
        </p:nvSpPr>
        <p:spPr bwMode="auto">
          <a:xfrm>
            <a:off x="6831012" y="2586037"/>
            <a:ext cx="4079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w</a:t>
            </a:r>
          </a:p>
        </p:txBody>
      </p:sp>
      <p:sp>
        <p:nvSpPr>
          <p:cNvPr id="151" name="Oval 32"/>
          <p:cNvSpPr>
            <a:spLocks noChangeArrowheads="1"/>
          </p:cNvSpPr>
          <p:nvPr/>
        </p:nvSpPr>
        <p:spPr bwMode="auto">
          <a:xfrm>
            <a:off x="4114800" y="42767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52" name="Oval 32"/>
          <p:cNvSpPr>
            <a:spLocks noChangeArrowheads="1"/>
          </p:cNvSpPr>
          <p:nvPr/>
        </p:nvSpPr>
        <p:spPr bwMode="auto">
          <a:xfrm>
            <a:off x="4114800" y="39719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53" name="Oval 32"/>
          <p:cNvSpPr>
            <a:spLocks noChangeArrowheads="1"/>
          </p:cNvSpPr>
          <p:nvPr/>
        </p:nvSpPr>
        <p:spPr bwMode="auto">
          <a:xfrm>
            <a:off x="3810000" y="36671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54" name="Oval 32"/>
          <p:cNvSpPr>
            <a:spLocks noChangeArrowheads="1"/>
          </p:cNvSpPr>
          <p:nvPr/>
        </p:nvSpPr>
        <p:spPr bwMode="auto">
          <a:xfrm>
            <a:off x="3429000" y="42767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55" name="Oval 32"/>
          <p:cNvSpPr>
            <a:spLocks noChangeArrowheads="1"/>
          </p:cNvSpPr>
          <p:nvPr/>
        </p:nvSpPr>
        <p:spPr bwMode="auto">
          <a:xfrm>
            <a:off x="3429000" y="37433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56" name="Oval 32"/>
          <p:cNvSpPr>
            <a:spLocks noChangeArrowheads="1"/>
          </p:cNvSpPr>
          <p:nvPr/>
        </p:nvSpPr>
        <p:spPr bwMode="auto">
          <a:xfrm>
            <a:off x="3352800" y="46577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57" name="Oval 32"/>
          <p:cNvSpPr>
            <a:spLocks noChangeArrowheads="1"/>
          </p:cNvSpPr>
          <p:nvPr/>
        </p:nvSpPr>
        <p:spPr bwMode="auto">
          <a:xfrm>
            <a:off x="4038600" y="33623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58" name="Oval 32"/>
          <p:cNvSpPr>
            <a:spLocks noChangeArrowheads="1"/>
          </p:cNvSpPr>
          <p:nvPr/>
        </p:nvSpPr>
        <p:spPr bwMode="auto">
          <a:xfrm>
            <a:off x="3505200" y="32861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59" name="Oval 32"/>
          <p:cNvSpPr>
            <a:spLocks noChangeArrowheads="1"/>
          </p:cNvSpPr>
          <p:nvPr/>
        </p:nvSpPr>
        <p:spPr bwMode="auto">
          <a:xfrm>
            <a:off x="2514600" y="42767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0" name="Oval 32"/>
          <p:cNvSpPr>
            <a:spLocks noChangeArrowheads="1"/>
          </p:cNvSpPr>
          <p:nvPr/>
        </p:nvSpPr>
        <p:spPr bwMode="auto">
          <a:xfrm>
            <a:off x="2514600" y="37433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1" name="Oval 32"/>
          <p:cNvSpPr>
            <a:spLocks noChangeArrowheads="1"/>
          </p:cNvSpPr>
          <p:nvPr/>
        </p:nvSpPr>
        <p:spPr bwMode="auto">
          <a:xfrm>
            <a:off x="4419600" y="29813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2" name="Oval 32"/>
          <p:cNvSpPr>
            <a:spLocks noChangeArrowheads="1"/>
          </p:cNvSpPr>
          <p:nvPr/>
        </p:nvSpPr>
        <p:spPr bwMode="auto">
          <a:xfrm>
            <a:off x="5410200" y="32861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3" name="Oval 32"/>
          <p:cNvSpPr>
            <a:spLocks noChangeArrowheads="1"/>
          </p:cNvSpPr>
          <p:nvPr/>
        </p:nvSpPr>
        <p:spPr bwMode="auto">
          <a:xfrm>
            <a:off x="6248400" y="42767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4" name="Oval 32"/>
          <p:cNvSpPr>
            <a:spLocks noChangeArrowheads="1"/>
          </p:cNvSpPr>
          <p:nvPr/>
        </p:nvSpPr>
        <p:spPr bwMode="auto">
          <a:xfrm>
            <a:off x="6705600" y="40481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5" name="Oval 32"/>
          <p:cNvSpPr>
            <a:spLocks noChangeArrowheads="1"/>
          </p:cNvSpPr>
          <p:nvPr/>
        </p:nvSpPr>
        <p:spPr bwMode="auto">
          <a:xfrm>
            <a:off x="6248400" y="3209925"/>
            <a:ext cx="152400" cy="1524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6" name="Oval 32"/>
          <p:cNvSpPr>
            <a:spLocks noChangeArrowheads="1"/>
          </p:cNvSpPr>
          <p:nvPr/>
        </p:nvSpPr>
        <p:spPr bwMode="auto">
          <a:xfrm>
            <a:off x="6629400" y="35147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7" name="Oval 32"/>
          <p:cNvSpPr>
            <a:spLocks noChangeArrowheads="1"/>
          </p:cNvSpPr>
          <p:nvPr/>
        </p:nvSpPr>
        <p:spPr bwMode="auto">
          <a:xfrm>
            <a:off x="7315200" y="33623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8" name="Oval 32"/>
          <p:cNvSpPr>
            <a:spLocks noChangeArrowheads="1"/>
          </p:cNvSpPr>
          <p:nvPr/>
        </p:nvSpPr>
        <p:spPr bwMode="auto">
          <a:xfrm>
            <a:off x="7467600" y="41148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9" name="Oval 32"/>
          <p:cNvSpPr>
            <a:spLocks noChangeArrowheads="1"/>
          </p:cNvSpPr>
          <p:nvPr/>
        </p:nvSpPr>
        <p:spPr bwMode="auto">
          <a:xfrm>
            <a:off x="6400800" y="28289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70" name="Oval 32"/>
          <p:cNvSpPr>
            <a:spLocks noChangeArrowheads="1"/>
          </p:cNvSpPr>
          <p:nvPr/>
        </p:nvSpPr>
        <p:spPr bwMode="auto">
          <a:xfrm>
            <a:off x="7315200" y="28289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71" name="Oval 32"/>
          <p:cNvSpPr>
            <a:spLocks noChangeArrowheads="1"/>
          </p:cNvSpPr>
          <p:nvPr/>
        </p:nvSpPr>
        <p:spPr bwMode="auto">
          <a:xfrm>
            <a:off x="5029200" y="33623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72" name="TextBox 57"/>
          <p:cNvSpPr txBox="1">
            <a:spLocks noChangeArrowheads="1"/>
          </p:cNvSpPr>
          <p:nvPr/>
        </p:nvSpPr>
        <p:spPr bwMode="auto">
          <a:xfrm>
            <a:off x="1327150" y="2686050"/>
            <a:ext cx="577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chemeClr val="accent1"/>
                </a:solidFill>
              </a:rPr>
              <a:t>N</a:t>
            </a:r>
            <a:r>
              <a:rPr lang="en-US" sz="2800" b="1" baseline="-2500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173" name="TextBox 58"/>
          <p:cNvSpPr txBox="1">
            <a:spLocks noChangeArrowheads="1"/>
          </p:cNvSpPr>
          <p:nvPr/>
        </p:nvSpPr>
        <p:spPr bwMode="auto">
          <a:xfrm>
            <a:off x="1371600" y="3286125"/>
            <a:ext cx="577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CC00FF"/>
                </a:solidFill>
              </a:rPr>
              <a:t>N</a:t>
            </a:r>
            <a:r>
              <a:rPr lang="en-US" sz="2800" b="1" baseline="-25000">
                <a:solidFill>
                  <a:srgbClr val="CC00FF"/>
                </a:solidFill>
              </a:rPr>
              <a:t>1</a:t>
            </a:r>
          </a:p>
        </p:txBody>
      </p:sp>
      <p:sp>
        <p:nvSpPr>
          <p:cNvPr id="174" name="TextBox 82"/>
          <p:cNvSpPr txBox="1">
            <a:spLocks noChangeArrowheads="1"/>
          </p:cNvSpPr>
          <p:nvPr/>
        </p:nvSpPr>
        <p:spPr bwMode="auto">
          <a:xfrm>
            <a:off x="1371600" y="3895725"/>
            <a:ext cx="577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N</a:t>
            </a:r>
            <a:r>
              <a:rPr lang="en-US" sz="2800" b="1" baseline="-2500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175" name="TextBox 103"/>
          <p:cNvSpPr txBox="1">
            <a:spLocks noChangeArrowheads="1"/>
          </p:cNvSpPr>
          <p:nvPr/>
        </p:nvSpPr>
        <p:spPr bwMode="auto">
          <a:xfrm>
            <a:off x="1327150" y="4505325"/>
            <a:ext cx="577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</a:rPr>
              <a:t>N</a:t>
            </a:r>
            <a:r>
              <a:rPr lang="en-US" sz="2800" b="1" baseline="-2500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76" name="Oval 32"/>
          <p:cNvSpPr>
            <a:spLocks noChangeArrowheads="1"/>
          </p:cNvSpPr>
          <p:nvPr/>
        </p:nvSpPr>
        <p:spPr bwMode="auto">
          <a:xfrm>
            <a:off x="4343400" y="45720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77" name="Oval 32"/>
          <p:cNvSpPr>
            <a:spLocks noChangeArrowheads="1"/>
          </p:cNvSpPr>
          <p:nvPr/>
        </p:nvSpPr>
        <p:spPr bwMode="auto">
          <a:xfrm>
            <a:off x="4876800" y="38862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78" name="Oval 32"/>
          <p:cNvSpPr>
            <a:spLocks noChangeArrowheads="1"/>
          </p:cNvSpPr>
          <p:nvPr/>
        </p:nvSpPr>
        <p:spPr bwMode="auto">
          <a:xfrm>
            <a:off x="4876800" y="42672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79" name="Oval 32"/>
          <p:cNvSpPr>
            <a:spLocks noChangeArrowheads="1"/>
          </p:cNvSpPr>
          <p:nvPr/>
        </p:nvSpPr>
        <p:spPr bwMode="auto">
          <a:xfrm>
            <a:off x="5334000" y="41148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82" name="Oval 32"/>
          <p:cNvSpPr>
            <a:spLocks noChangeArrowheads="1"/>
          </p:cNvSpPr>
          <p:nvPr/>
        </p:nvSpPr>
        <p:spPr bwMode="auto">
          <a:xfrm>
            <a:off x="5410200" y="44958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83" name="Oval 32"/>
          <p:cNvSpPr>
            <a:spLocks noChangeArrowheads="1"/>
          </p:cNvSpPr>
          <p:nvPr/>
        </p:nvSpPr>
        <p:spPr bwMode="auto">
          <a:xfrm>
            <a:off x="5943600" y="39624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84" name="Oval 32"/>
          <p:cNvSpPr>
            <a:spLocks noChangeArrowheads="1"/>
          </p:cNvSpPr>
          <p:nvPr/>
        </p:nvSpPr>
        <p:spPr bwMode="auto">
          <a:xfrm>
            <a:off x="7360920" y="24022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85" name="Oval 32"/>
          <p:cNvSpPr>
            <a:spLocks noChangeArrowheads="1"/>
          </p:cNvSpPr>
          <p:nvPr/>
        </p:nvSpPr>
        <p:spPr bwMode="auto">
          <a:xfrm>
            <a:off x="7818120" y="36214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86" name="Oval 32"/>
          <p:cNvSpPr>
            <a:spLocks noChangeArrowheads="1"/>
          </p:cNvSpPr>
          <p:nvPr/>
        </p:nvSpPr>
        <p:spPr bwMode="auto">
          <a:xfrm>
            <a:off x="7284720" y="43834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87" name="Oval 32"/>
          <p:cNvSpPr>
            <a:spLocks noChangeArrowheads="1"/>
          </p:cNvSpPr>
          <p:nvPr/>
        </p:nvSpPr>
        <p:spPr bwMode="auto">
          <a:xfrm>
            <a:off x="6751320" y="45358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88" name="Oval 32"/>
          <p:cNvSpPr>
            <a:spLocks noChangeArrowheads="1"/>
          </p:cNvSpPr>
          <p:nvPr/>
        </p:nvSpPr>
        <p:spPr bwMode="auto">
          <a:xfrm>
            <a:off x="7132320" y="37738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89" name="Oval 32"/>
          <p:cNvSpPr>
            <a:spLocks noChangeArrowheads="1"/>
          </p:cNvSpPr>
          <p:nvPr/>
        </p:nvSpPr>
        <p:spPr bwMode="auto">
          <a:xfrm>
            <a:off x="6217920" y="37738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90" name="Oval 32"/>
          <p:cNvSpPr>
            <a:spLocks noChangeArrowheads="1"/>
          </p:cNvSpPr>
          <p:nvPr/>
        </p:nvSpPr>
        <p:spPr bwMode="auto">
          <a:xfrm>
            <a:off x="5913120" y="30118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91" name="Oval 32"/>
          <p:cNvSpPr>
            <a:spLocks noChangeArrowheads="1"/>
          </p:cNvSpPr>
          <p:nvPr/>
        </p:nvSpPr>
        <p:spPr bwMode="auto">
          <a:xfrm>
            <a:off x="4922520" y="30118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92" name="Oval 32"/>
          <p:cNvSpPr>
            <a:spLocks noChangeArrowheads="1"/>
          </p:cNvSpPr>
          <p:nvPr/>
        </p:nvSpPr>
        <p:spPr bwMode="auto">
          <a:xfrm>
            <a:off x="4541520" y="33166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93" name="Oval 32"/>
          <p:cNvSpPr>
            <a:spLocks noChangeArrowheads="1"/>
          </p:cNvSpPr>
          <p:nvPr/>
        </p:nvSpPr>
        <p:spPr bwMode="auto">
          <a:xfrm>
            <a:off x="5227320" y="36976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94" name="Oval 32"/>
          <p:cNvSpPr>
            <a:spLocks noChangeArrowheads="1"/>
          </p:cNvSpPr>
          <p:nvPr/>
        </p:nvSpPr>
        <p:spPr bwMode="auto">
          <a:xfrm>
            <a:off x="5760720" y="42310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95" name="Oval 32"/>
          <p:cNvSpPr>
            <a:spLocks noChangeArrowheads="1"/>
          </p:cNvSpPr>
          <p:nvPr/>
        </p:nvSpPr>
        <p:spPr bwMode="auto">
          <a:xfrm>
            <a:off x="4465320" y="42310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96" name="Oval 32"/>
          <p:cNvSpPr>
            <a:spLocks noChangeArrowheads="1"/>
          </p:cNvSpPr>
          <p:nvPr/>
        </p:nvSpPr>
        <p:spPr bwMode="auto">
          <a:xfrm>
            <a:off x="3779520" y="40786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97" name="Oval 32"/>
          <p:cNvSpPr>
            <a:spLocks noChangeArrowheads="1"/>
          </p:cNvSpPr>
          <p:nvPr/>
        </p:nvSpPr>
        <p:spPr bwMode="auto">
          <a:xfrm>
            <a:off x="3855720" y="30118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99" name="Oval 32"/>
          <p:cNvSpPr>
            <a:spLocks noChangeArrowheads="1"/>
          </p:cNvSpPr>
          <p:nvPr/>
        </p:nvSpPr>
        <p:spPr bwMode="auto">
          <a:xfrm>
            <a:off x="2941320" y="46120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1" name="Oval 32"/>
          <p:cNvSpPr>
            <a:spLocks noChangeArrowheads="1"/>
          </p:cNvSpPr>
          <p:nvPr/>
        </p:nvSpPr>
        <p:spPr bwMode="auto">
          <a:xfrm>
            <a:off x="2941320" y="36976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3" name="Oval 32"/>
          <p:cNvSpPr>
            <a:spLocks noChangeArrowheads="1"/>
          </p:cNvSpPr>
          <p:nvPr/>
        </p:nvSpPr>
        <p:spPr bwMode="auto">
          <a:xfrm>
            <a:off x="3931920" y="46882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4" name="Oval 32"/>
          <p:cNvSpPr>
            <a:spLocks noChangeArrowheads="1"/>
          </p:cNvSpPr>
          <p:nvPr/>
        </p:nvSpPr>
        <p:spPr bwMode="auto">
          <a:xfrm>
            <a:off x="2892552" y="328002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6" name="Oval 32"/>
          <p:cNvSpPr>
            <a:spLocks noChangeArrowheads="1"/>
          </p:cNvSpPr>
          <p:nvPr/>
        </p:nvSpPr>
        <p:spPr bwMode="auto">
          <a:xfrm>
            <a:off x="4340352" y="366102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7" name="Oval 32"/>
          <p:cNvSpPr>
            <a:spLocks noChangeArrowheads="1"/>
          </p:cNvSpPr>
          <p:nvPr/>
        </p:nvSpPr>
        <p:spPr bwMode="auto">
          <a:xfrm>
            <a:off x="5864352" y="343242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8" name="Oval 32"/>
          <p:cNvSpPr>
            <a:spLocks noChangeArrowheads="1"/>
          </p:cNvSpPr>
          <p:nvPr/>
        </p:nvSpPr>
        <p:spPr bwMode="auto">
          <a:xfrm>
            <a:off x="4876800" y="36576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9" name="Oval 32"/>
          <p:cNvSpPr>
            <a:spLocks noChangeArrowheads="1"/>
          </p:cNvSpPr>
          <p:nvPr/>
        </p:nvSpPr>
        <p:spPr bwMode="auto">
          <a:xfrm>
            <a:off x="4797552" y="465162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10" name="Oval 32"/>
          <p:cNvSpPr>
            <a:spLocks noChangeArrowheads="1"/>
          </p:cNvSpPr>
          <p:nvPr/>
        </p:nvSpPr>
        <p:spPr bwMode="auto">
          <a:xfrm>
            <a:off x="6888480" y="309714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11" name="Oval 32"/>
          <p:cNvSpPr>
            <a:spLocks noChangeArrowheads="1"/>
          </p:cNvSpPr>
          <p:nvPr/>
        </p:nvSpPr>
        <p:spPr bwMode="auto">
          <a:xfrm>
            <a:off x="2926080" y="424014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grpSp>
        <p:nvGrpSpPr>
          <p:cNvPr id="2" name="Group 211"/>
          <p:cNvGrpSpPr/>
          <p:nvPr/>
        </p:nvGrpSpPr>
        <p:grpSpPr>
          <a:xfrm>
            <a:off x="2846832" y="2362200"/>
            <a:ext cx="5154168" cy="2514600"/>
            <a:chOff x="2846832" y="3962400"/>
            <a:chExt cx="5154168" cy="2514600"/>
          </a:xfrm>
        </p:grpSpPr>
        <p:sp>
          <p:nvSpPr>
            <p:cNvPr id="213" name="Oval 212"/>
            <p:cNvSpPr/>
            <p:nvPr/>
          </p:nvSpPr>
          <p:spPr>
            <a:xfrm>
              <a:off x="2846832" y="484022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/>
            <p:cNvSpPr/>
            <p:nvPr/>
          </p:nvSpPr>
          <p:spPr>
            <a:xfrm>
              <a:off x="5818632" y="499262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/>
            <p:cNvSpPr/>
            <p:nvPr/>
          </p:nvSpPr>
          <p:spPr>
            <a:xfrm>
              <a:off x="6842760" y="465734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/>
            <p:cNvSpPr/>
            <p:nvPr/>
          </p:nvSpPr>
          <p:spPr>
            <a:xfrm>
              <a:off x="7269480" y="438912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/>
            <p:cNvSpPr/>
            <p:nvPr/>
          </p:nvSpPr>
          <p:spPr>
            <a:xfrm>
              <a:off x="7315200" y="39624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/>
            <p:cNvSpPr/>
            <p:nvPr/>
          </p:nvSpPr>
          <p:spPr>
            <a:xfrm>
              <a:off x="7772400" y="51816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/>
            <p:cNvSpPr/>
            <p:nvPr/>
          </p:nvSpPr>
          <p:spPr>
            <a:xfrm>
              <a:off x="7239000" y="59436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/>
            <p:cNvSpPr/>
            <p:nvPr/>
          </p:nvSpPr>
          <p:spPr>
            <a:xfrm>
              <a:off x="6705600" y="6096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/>
            <p:cNvSpPr/>
            <p:nvPr/>
          </p:nvSpPr>
          <p:spPr>
            <a:xfrm>
              <a:off x="7086600" y="5334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/>
            <p:cNvSpPr/>
            <p:nvPr/>
          </p:nvSpPr>
          <p:spPr>
            <a:xfrm>
              <a:off x="6172200" y="5334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/>
            <p:cNvSpPr/>
            <p:nvPr/>
          </p:nvSpPr>
          <p:spPr>
            <a:xfrm>
              <a:off x="5867400" y="4572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/>
            <p:cNvSpPr/>
            <p:nvPr/>
          </p:nvSpPr>
          <p:spPr>
            <a:xfrm>
              <a:off x="4876800" y="4572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/>
            <p:cNvSpPr/>
            <p:nvPr/>
          </p:nvSpPr>
          <p:spPr>
            <a:xfrm>
              <a:off x="4495800" y="48768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/>
            <p:cNvSpPr/>
            <p:nvPr/>
          </p:nvSpPr>
          <p:spPr>
            <a:xfrm>
              <a:off x="5181600" y="52578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/>
            <p:cNvSpPr/>
            <p:nvPr/>
          </p:nvSpPr>
          <p:spPr>
            <a:xfrm>
              <a:off x="5715000" y="57912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/>
            <p:cNvSpPr/>
            <p:nvPr/>
          </p:nvSpPr>
          <p:spPr>
            <a:xfrm>
              <a:off x="4419600" y="57912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/>
            <p:cNvSpPr/>
            <p:nvPr/>
          </p:nvSpPr>
          <p:spPr>
            <a:xfrm>
              <a:off x="3733800" y="56388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/>
            <p:cNvSpPr/>
            <p:nvPr/>
          </p:nvSpPr>
          <p:spPr>
            <a:xfrm>
              <a:off x="3810000" y="4572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/>
            <p:cNvSpPr/>
            <p:nvPr/>
          </p:nvSpPr>
          <p:spPr>
            <a:xfrm>
              <a:off x="2895600" y="61722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/>
            <p:cNvSpPr/>
            <p:nvPr/>
          </p:nvSpPr>
          <p:spPr>
            <a:xfrm>
              <a:off x="2895600" y="52578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/>
            <p:cNvSpPr/>
            <p:nvPr/>
          </p:nvSpPr>
          <p:spPr>
            <a:xfrm>
              <a:off x="3886200" y="62484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/>
            <p:cNvSpPr/>
            <p:nvPr/>
          </p:nvSpPr>
          <p:spPr>
            <a:xfrm>
              <a:off x="4294632" y="522122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Oval 234"/>
            <p:cNvSpPr/>
            <p:nvPr/>
          </p:nvSpPr>
          <p:spPr>
            <a:xfrm>
              <a:off x="4751832" y="621182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Oval 235"/>
            <p:cNvSpPr/>
            <p:nvPr/>
          </p:nvSpPr>
          <p:spPr>
            <a:xfrm>
              <a:off x="2880360" y="580034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36"/>
          <p:cNvGrpSpPr/>
          <p:nvPr/>
        </p:nvGrpSpPr>
        <p:grpSpPr>
          <a:xfrm>
            <a:off x="2819400" y="3017520"/>
            <a:ext cx="4300728" cy="1895856"/>
            <a:chOff x="2819400" y="4617720"/>
            <a:chExt cx="4300728" cy="1895856"/>
          </a:xfrm>
        </p:grpSpPr>
        <p:sp>
          <p:nvSpPr>
            <p:cNvPr id="238" name="Oval 237"/>
            <p:cNvSpPr/>
            <p:nvPr/>
          </p:nvSpPr>
          <p:spPr>
            <a:xfrm>
              <a:off x="4724400" y="617220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Oval 238"/>
            <p:cNvSpPr/>
            <p:nvPr/>
          </p:nvSpPr>
          <p:spPr>
            <a:xfrm>
              <a:off x="3858768" y="6208776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Oval 239"/>
            <p:cNvSpPr/>
            <p:nvPr/>
          </p:nvSpPr>
          <p:spPr>
            <a:xfrm>
              <a:off x="2819400" y="480060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Oval 240"/>
            <p:cNvSpPr/>
            <p:nvPr/>
          </p:nvSpPr>
          <p:spPr>
            <a:xfrm>
              <a:off x="4267200" y="518160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Oval 241"/>
            <p:cNvSpPr/>
            <p:nvPr/>
          </p:nvSpPr>
          <p:spPr>
            <a:xfrm>
              <a:off x="5791200" y="495300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Oval 242"/>
            <p:cNvSpPr/>
            <p:nvPr/>
          </p:nvSpPr>
          <p:spPr>
            <a:xfrm>
              <a:off x="6815328" y="461772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Oval 243"/>
            <p:cNvSpPr/>
            <p:nvPr/>
          </p:nvSpPr>
          <p:spPr>
            <a:xfrm>
              <a:off x="2852928" y="576072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5" name="TextBox 104"/>
          <p:cNvSpPr txBox="1">
            <a:spLocks noChangeArrowheads="1"/>
          </p:cNvSpPr>
          <p:nvPr/>
        </p:nvSpPr>
        <p:spPr bwMode="auto">
          <a:xfrm>
            <a:off x="4614863" y="3505200"/>
            <a:ext cx="3381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 smtClean="0"/>
              <a:t>s</a:t>
            </a:r>
            <a:endParaRPr lang="en-US" sz="2400" dirty="0"/>
          </a:p>
        </p:txBody>
      </p:sp>
      <p:sp>
        <p:nvSpPr>
          <p:cNvPr id="246" name="Oval 32"/>
          <p:cNvSpPr>
            <a:spLocks noChangeArrowheads="1"/>
          </p:cNvSpPr>
          <p:nvPr/>
        </p:nvSpPr>
        <p:spPr bwMode="auto">
          <a:xfrm>
            <a:off x="4876800" y="3657600"/>
            <a:ext cx="152400" cy="152400"/>
          </a:xfrm>
          <a:prstGeom prst="ellipse">
            <a:avLst/>
          </a:prstGeom>
          <a:solidFill>
            <a:srgbClr val="66FF33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7" name="Oval 246"/>
          <p:cNvSpPr/>
          <p:nvPr/>
        </p:nvSpPr>
        <p:spPr>
          <a:xfrm>
            <a:off x="6781800" y="2971800"/>
            <a:ext cx="3810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8" name="Oval 247"/>
          <p:cNvSpPr/>
          <p:nvPr/>
        </p:nvSpPr>
        <p:spPr>
          <a:xfrm>
            <a:off x="4690872" y="4526280"/>
            <a:ext cx="3810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9" name="Oval 248"/>
          <p:cNvSpPr/>
          <p:nvPr/>
        </p:nvSpPr>
        <p:spPr>
          <a:xfrm>
            <a:off x="2819400" y="4114800"/>
            <a:ext cx="3810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0" name="TextBox 185"/>
          <p:cNvSpPr txBox="1">
            <a:spLocks noChangeArrowheads="1"/>
          </p:cNvSpPr>
          <p:nvPr/>
        </p:nvSpPr>
        <p:spPr bwMode="auto">
          <a:xfrm>
            <a:off x="7654925" y="4338638"/>
            <a:ext cx="2698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/>
              <a:t>t</a:t>
            </a:r>
          </a:p>
        </p:txBody>
      </p:sp>
      <p:cxnSp>
        <p:nvCxnSpPr>
          <p:cNvPr id="108" name="Straight Connector 107"/>
          <p:cNvCxnSpPr>
            <a:stCxn id="179" idx="7"/>
            <a:endCxn id="180" idx="3"/>
          </p:cNvCxnSpPr>
          <p:nvPr/>
        </p:nvCxnSpPr>
        <p:spPr>
          <a:xfrm rot="5400000" flipH="1" flipV="1">
            <a:off x="5464082" y="3940082"/>
            <a:ext cx="197036" cy="19703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 rot="5400000" flipH="1" flipV="1">
            <a:off x="5638800" y="3657600"/>
            <a:ext cx="228600" cy="762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/>
          <p:nvPr/>
        </p:nvCxnSpPr>
        <p:spPr>
          <a:xfrm rot="16200000" flipV="1">
            <a:off x="5806982" y="3771900"/>
            <a:ext cx="120836" cy="3048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>
            <a:stCxn id="227" idx="0"/>
            <a:endCxn id="180" idx="4"/>
          </p:cNvCxnSpPr>
          <p:nvPr/>
        </p:nvCxnSpPr>
        <p:spPr>
          <a:xfrm rot="16200000" flipV="1">
            <a:off x="5657850" y="4019550"/>
            <a:ext cx="228600" cy="1143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>
            <a:stCxn id="162" idx="3"/>
          </p:cNvCxnSpPr>
          <p:nvPr/>
        </p:nvCxnSpPr>
        <p:spPr>
          <a:xfrm rot="16200000" flipH="1">
            <a:off x="5349922" y="3498802"/>
            <a:ext cx="393792" cy="228601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>
            <a:stCxn id="226" idx="0"/>
            <a:endCxn id="162" idx="2"/>
          </p:cNvCxnSpPr>
          <p:nvPr/>
        </p:nvCxnSpPr>
        <p:spPr>
          <a:xfrm rot="5400000" flipH="1" flipV="1">
            <a:off x="5205413" y="3452813"/>
            <a:ext cx="295275" cy="1143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>
            <a:stCxn id="242" idx="1"/>
            <a:endCxn id="162" idx="6"/>
          </p:cNvCxnSpPr>
          <p:nvPr/>
        </p:nvCxnSpPr>
        <p:spPr>
          <a:xfrm rot="16200000" flipV="1">
            <a:off x="5681663" y="3243262"/>
            <a:ext cx="35112" cy="273237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>
            <a:stCxn id="222" idx="1"/>
            <a:endCxn id="214" idx="6"/>
          </p:cNvCxnSpPr>
          <p:nvPr/>
        </p:nvCxnSpPr>
        <p:spPr>
          <a:xfrm rot="16200000" flipV="1">
            <a:off x="5996178" y="3557778"/>
            <a:ext cx="260554" cy="15844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5" name="Straight Connector 134"/>
          <p:cNvCxnSpPr>
            <a:stCxn id="227" idx="7"/>
            <a:endCxn id="222" idx="3"/>
          </p:cNvCxnSpPr>
          <p:nvPr/>
        </p:nvCxnSpPr>
        <p:spPr>
          <a:xfrm rot="5400000" flipH="1" flipV="1">
            <a:off x="5910122" y="3928922"/>
            <a:ext cx="295556" cy="29555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>
            <a:stCxn id="222" idx="2"/>
            <a:endCxn id="180" idx="6"/>
          </p:cNvCxnSpPr>
          <p:nvPr/>
        </p:nvCxnSpPr>
        <p:spPr>
          <a:xfrm rot="10800000" flipV="1">
            <a:off x="5791200" y="3848100"/>
            <a:ext cx="381000" cy="381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1" name="Straight Connector 140"/>
          <p:cNvCxnSpPr>
            <a:stCxn id="179" idx="6"/>
            <a:endCxn id="227" idx="1"/>
          </p:cNvCxnSpPr>
          <p:nvPr/>
        </p:nvCxnSpPr>
        <p:spPr>
          <a:xfrm>
            <a:off x="5486400" y="4191000"/>
            <a:ext cx="262078" cy="334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8" name="Straight Connector 147"/>
          <p:cNvCxnSpPr>
            <a:stCxn id="179" idx="6"/>
            <a:endCxn id="226" idx="4"/>
          </p:cNvCxnSpPr>
          <p:nvPr/>
        </p:nvCxnSpPr>
        <p:spPr>
          <a:xfrm flipH="1" flipV="1">
            <a:off x="5295900" y="3886200"/>
            <a:ext cx="190500" cy="3048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5" name="Straight Connector 254"/>
          <p:cNvCxnSpPr>
            <a:stCxn id="227" idx="4"/>
            <a:endCxn id="220" idx="1"/>
          </p:cNvCxnSpPr>
          <p:nvPr/>
        </p:nvCxnSpPr>
        <p:spPr>
          <a:xfrm rot="16200000" flipH="1">
            <a:off x="6229350" y="4019550"/>
            <a:ext cx="109678" cy="90977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Straight Connector 257"/>
          <p:cNvCxnSpPr>
            <a:stCxn id="222" idx="4"/>
            <a:endCxn id="220" idx="1"/>
          </p:cNvCxnSpPr>
          <p:nvPr/>
        </p:nvCxnSpPr>
        <p:spPr>
          <a:xfrm rot="16200000" flipH="1">
            <a:off x="6229350" y="4019550"/>
            <a:ext cx="566878" cy="45257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Straight Connector 260"/>
          <p:cNvCxnSpPr>
            <a:stCxn id="222" idx="7"/>
            <a:endCxn id="223" idx="6"/>
          </p:cNvCxnSpPr>
          <p:nvPr/>
        </p:nvCxnSpPr>
        <p:spPr>
          <a:xfrm rot="16200000" flipV="1">
            <a:off x="5891072" y="3291028"/>
            <a:ext cx="681178" cy="271322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Straight Connector 263"/>
          <p:cNvCxnSpPr>
            <a:stCxn id="224" idx="6"/>
            <a:endCxn id="223" idx="2"/>
          </p:cNvCxnSpPr>
          <p:nvPr/>
        </p:nvCxnSpPr>
        <p:spPr>
          <a:xfrm>
            <a:off x="5105400" y="3086100"/>
            <a:ext cx="762000" cy="158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Straight Connector 266"/>
          <p:cNvCxnSpPr>
            <a:stCxn id="227" idx="3"/>
            <a:endCxn id="248" idx="7"/>
          </p:cNvCxnSpPr>
          <p:nvPr/>
        </p:nvCxnSpPr>
        <p:spPr>
          <a:xfrm rot="5400000">
            <a:off x="5284300" y="4117898"/>
            <a:ext cx="195954" cy="732402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Straight Connector 270"/>
          <p:cNvCxnSpPr>
            <a:stCxn id="228" idx="6"/>
            <a:endCxn id="227" idx="3"/>
          </p:cNvCxnSpPr>
          <p:nvPr/>
        </p:nvCxnSpPr>
        <p:spPr>
          <a:xfrm>
            <a:off x="4648200" y="4305300"/>
            <a:ext cx="1100278" cy="80822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Straight Connector 273"/>
          <p:cNvCxnSpPr>
            <a:stCxn id="241" idx="5"/>
            <a:endCxn id="226" idx="3"/>
          </p:cNvCxnSpPr>
          <p:nvPr/>
        </p:nvCxnSpPr>
        <p:spPr>
          <a:xfrm rot="16200000" flipH="1">
            <a:off x="4865641" y="3503284"/>
            <a:ext cx="11159" cy="687715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Straight Connector 276"/>
          <p:cNvCxnSpPr>
            <a:stCxn id="225" idx="7"/>
            <a:endCxn id="224" idx="3"/>
          </p:cNvCxnSpPr>
          <p:nvPr/>
        </p:nvCxnSpPr>
        <p:spPr>
          <a:xfrm rot="5400000" flipH="1" flipV="1">
            <a:off x="4729022" y="3128822"/>
            <a:ext cx="143156" cy="21935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0" name="Straight Connector 279"/>
          <p:cNvCxnSpPr>
            <a:stCxn id="241" idx="7"/>
            <a:endCxn id="225" idx="3"/>
          </p:cNvCxnSpPr>
          <p:nvPr/>
        </p:nvCxnSpPr>
        <p:spPr>
          <a:xfrm rot="5400000" flipH="1" flipV="1">
            <a:off x="4451163" y="3547923"/>
            <a:ext cx="154315" cy="1915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3" name="Straight Connector 282"/>
          <p:cNvCxnSpPr>
            <a:stCxn id="228" idx="0"/>
            <a:endCxn id="241" idx="4"/>
          </p:cNvCxnSpPr>
          <p:nvPr/>
        </p:nvCxnSpPr>
        <p:spPr>
          <a:xfrm rot="16200000" flipV="1">
            <a:off x="4324350" y="3981450"/>
            <a:ext cx="304800" cy="11430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6" name="Straight Connector 285"/>
          <p:cNvCxnSpPr>
            <a:stCxn id="238" idx="1"/>
            <a:endCxn id="228" idx="4"/>
          </p:cNvCxnSpPr>
          <p:nvPr/>
        </p:nvCxnSpPr>
        <p:spPr>
          <a:xfrm rot="16200000" flipV="1">
            <a:off x="4552951" y="4400550"/>
            <a:ext cx="197037" cy="23513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Straight Connector 288"/>
          <p:cNvCxnSpPr>
            <a:stCxn id="226" idx="1"/>
            <a:endCxn id="228" idx="6"/>
          </p:cNvCxnSpPr>
          <p:nvPr/>
        </p:nvCxnSpPr>
        <p:spPr>
          <a:xfrm rot="16200000" flipH="1" flipV="1">
            <a:off x="4624528" y="3714750"/>
            <a:ext cx="614222" cy="56687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Straight Connector 291"/>
          <p:cNvCxnSpPr>
            <a:stCxn id="226" idx="3"/>
            <a:endCxn id="234" idx="6"/>
          </p:cNvCxnSpPr>
          <p:nvPr/>
        </p:nvCxnSpPr>
        <p:spPr>
          <a:xfrm rot="5400000" flipH="1">
            <a:off x="4810456" y="3448100"/>
            <a:ext cx="117398" cy="69184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6" name="Straight Connector 295"/>
          <p:cNvCxnSpPr>
            <a:stCxn id="226" idx="1"/>
            <a:endCxn id="225" idx="7"/>
          </p:cNvCxnSpPr>
          <p:nvPr/>
        </p:nvCxnSpPr>
        <p:spPr>
          <a:xfrm rot="16200000" flipV="1">
            <a:off x="4762500" y="3238500"/>
            <a:ext cx="381000" cy="52415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9" name="Straight Connector 298"/>
          <p:cNvCxnSpPr>
            <a:stCxn id="226" idx="1"/>
            <a:endCxn id="191" idx="6"/>
          </p:cNvCxnSpPr>
          <p:nvPr/>
        </p:nvCxnSpPr>
        <p:spPr>
          <a:xfrm rot="16200000" flipV="1">
            <a:off x="4843463" y="3319463"/>
            <a:ext cx="603073" cy="14015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2" name="Straight Connector 301"/>
          <p:cNvCxnSpPr>
            <a:stCxn id="242" idx="0"/>
          </p:cNvCxnSpPr>
          <p:nvPr/>
        </p:nvCxnSpPr>
        <p:spPr>
          <a:xfrm rot="5400000" flipH="1" flipV="1">
            <a:off x="5846039" y="3221761"/>
            <a:ext cx="228600" cy="3347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5" name="Straight Connector 304"/>
          <p:cNvCxnSpPr>
            <a:stCxn id="248" idx="6"/>
            <a:endCxn id="220" idx="2"/>
          </p:cNvCxnSpPr>
          <p:nvPr/>
        </p:nvCxnSpPr>
        <p:spPr>
          <a:xfrm flipV="1">
            <a:off x="5071872" y="4610100"/>
            <a:ext cx="1633728" cy="1066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" name="Straight Connector 307"/>
          <p:cNvCxnSpPr>
            <a:stCxn id="220" idx="0"/>
            <a:endCxn id="223" idx="7"/>
          </p:cNvCxnSpPr>
          <p:nvPr/>
        </p:nvCxnSpPr>
        <p:spPr>
          <a:xfrm rot="16200000" flipV="1">
            <a:off x="5695950" y="3371850"/>
            <a:ext cx="1490522" cy="75737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0" name="Straight Connector 319"/>
          <p:cNvCxnSpPr>
            <a:stCxn id="248" idx="2"/>
            <a:endCxn id="239" idx="6"/>
          </p:cNvCxnSpPr>
          <p:nvPr/>
        </p:nvCxnSpPr>
        <p:spPr>
          <a:xfrm rot="10800000" flipV="1">
            <a:off x="4163568" y="4716780"/>
            <a:ext cx="527304" cy="44196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3" name="Straight Connector 322"/>
          <p:cNvCxnSpPr>
            <a:stCxn id="239" idx="1"/>
            <a:endCxn id="249" idx="6"/>
          </p:cNvCxnSpPr>
          <p:nvPr/>
        </p:nvCxnSpPr>
        <p:spPr>
          <a:xfrm rot="16200000" flipV="1">
            <a:off x="3377947" y="4127754"/>
            <a:ext cx="347913" cy="703005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6" name="Straight Connector 325"/>
          <p:cNvCxnSpPr>
            <a:stCxn id="240" idx="4"/>
            <a:endCxn id="249" idx="0"/>
          </p:cNvCxnSpPr>
          <p:nvPr/>
        </p:nvCxnSpPr>
        <p:spPr>
          <a:xfrm rot="16200000" flipH="1">
            <a:off x="2686050" y="3790950"/>
            <a:ext cx="609600" cy="38100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9" name="Straight Connector 328"/>
          <p:cNvCxnSpPr>
            <a:stCxn id="240" idx="6"/>
            <a:endCxn id="230" idx="2"/>
          </p:cNvCxnSpPr>
          <p:nvPr/>
        </p:nvCxnSpPr>
        <p:spPr>
          <a:xfrm flipV="1">
            <a:off x="3124200" y="3086100"/>
            <a:ext cx="685800" cy="266700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6" name="Straight Connector 335"/>
          <p:cNvCxnSpPr>
            <a:stCxn id="230" idx="6"/>
            <a:endCxn id="224" idx="1"/>
          </p:cNvCxnSpPr>
          <p:nvPr/>
        </p:nvCxnSpPr>
        <p:spPr>
          <a:xfrm flipV="1">
            <a:off x="4038600" y="3005278"/>
            <a:ext cx="871678" cy="80822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9" name="Straight Connector 338"/>
          <p:cNvCxnSpPr>
            <a:stCxn id="230" idx="6"/>
            <a:endCxn id="225" idx="1"/>
          </p:cNvCxnSpPr>
          <p:nvPr/>
        </p:nvCxnSpPr>
        <p:spPr>
          <a:xfrm>
            <a:off x="4038600" y="3086100"/>
            <a:ext cx="490678" cy="223978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5" name="Straight Connector 344"/>
          <p:cNvCxnSpPr>
            <a:stCxn id="228" idx="2"/>
          </p:cNvCxnSpPr>
          <p:nvPr/>
        </p:nvCxnSpPr>
        <p:spPr>
          <a:xfrm rot="10800000" flipV="1">
            <a:off x="4038600" y="4305300"/>
            <a:ext cx="381000" cy="379476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1" name="Straight Connector 350"/>
          <p:cNvCxnSpPr>
            <a:stCxn id="219" idx="0"/>
          </p:cNvCxnSpPr>
          <p:nvPr/>
        </p:nvCxnSpPr>
        <p:spPr>
          <a:xfrm rot="16200000" flipV="1">
            <a:off x="6678664" y="3668764"/>
            <a:ext cx="1082572" cy="266700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3" name="Straight Connector 352"/>
          <p:cNvCxnSpPr>
            <a:endCxn id="220" idx="6"/>
          </p:cNvCxnSpPr>
          <p:nvPr/>
        </p:nvCxnSpPr>
        <p:spPr>
          <a:xfrm rot="10800000" flipV="1">
            <a:off x="6934200" y="4495800"/>
            <a:ext cx="374754" cy="114300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5" name="Straight Connector 354"/>
          <p:cNvCxnSpPr>
            <a:stCxn id="238" idx="5"/>
            <a:endCxn id="220" idx="2"/>
          </p:cNvCxnSpPr>
          <p:nvPr/>
        </p:nvCxnSpPr>
        <p:spPr>
          <a:xfrm rot="5400000" flipH="1" flipV="1">
            <a:off x="5734049" y="3860613"/>
            <a:ext cx="222063" cy="1721037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9" name="Straight Connector 358"/>
          <p:cNvCxnSpPr>
            <a:stCxn id="247" idx="1"/>
            <a:endCxn id="224" idx="7"/>
          </p:cNvCxnSpPr>
          <p:nvPr/>
        </p:nvCxnSpPr>
        <p:spPr>
          <a:xfrm rot="16200000" flipV="1">
            <a:off x="5943600" y="2133600"/>
            <a:ext cx="22318" cy="1765674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Oval 179"/>
          <p:cNvSpPr>
            <a:spLocks noChangeArrowheads="1"/>
          </p:cNvSpPr>
          <p:nvPr/>
        </p:nvSpPr>
        <p:spPr bwMode="auto">
          <a:xfrm>
            <a:off x="5638800" y="38100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cxnSp>
        <p:nvCxnSpPr>
          <p:cNvPr id="381" name="Straight Connector 380"/>
          <p:cNvCxnSpPr>
            <a:endCxn id="226" idx="5"/>
          </p:cNvCxnSpPr>
          <p:nvPr/>
        </p:nvCxnSpPr>
        <p:spPr>
          <a:xfrm rot="10800000">
            <a:off x="5376722" y="3852722"/>
            <a:ext cx="414478" cy="7158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Forbidden-Set Distance Labeling</a:t>
            </a:r>
            <a:endParaRPr lang="en-US" sz="35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0658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497763" cy="152400"/>
          </a:xfrm>
        </p:spPr>
        <p:txBody>
          <a:bodyPr/>
          <a:lstStyle/>
          <a:p>
            <a:pPr eaLnBrk="1" hangingPunct="1"/>
            <a:endParaRPr lang="en-US" sz="2400" smtClean="0"/>
          </a:p>
        </p:txBody>
      </p:sp>
      <p:sp>
        <p:nvSpPr>
          <p:cNvPr id="266" name="TextBox 183"/>
          <p:cNvSpPr txBox="1">
            <a:spLocks noChangeArrowheads="1"/>
          </p:cNvSpPr>
          <p:nvPr/>
        </p:nvSpPr>
        <p:spPr bwMode="auto">
          <a:xfrm>
            <a:off x="7467600" y="3048000"/>
            <a:ext cx="3381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/>
              <a:t>x</a:t>
            </a:r>
          </a:p>
        </p:txBody>
      </p:sp>
      <p:sp>
        <p:nvSpPr>
          <p:cNvPr id="267" name="Oval 32"/>
          <p:cNvSpPr>
            <a:spLocks noChangeArrowheads="1"/>
          </p:cNvSpPr>
          <p:nvPr/>
        </p:nvSpPr>
        <p:spPr bwMode="auto">
          <a:xfrm>
            <a:off x="7924800" y="4419600"/>
            <a:ext cx="152400" cy="152400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9" name="TextBox 187"/>
          <p:cNvSpPr txBox="1">
            <a:spLocks noChangeArrowheads="1"/>
          </p:cNvSpPr>
          <p:nvPr/>
        </p:nvSpPr>
        <p:spPr bwMode="auto">
          <a:xfrm>
            <a:off x="6831012" y="2586037"/>
            <a:ext cx="4079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w</a:t>
            </a:r>
          </a:p>
        </p:txBody>
      </p:sp>
      <p:sp>
        <p:nvSpPr>
          <p:cNvPr id="270" name="Oval 32"/>
          <p:cNvSpPr>
            <a:spLocks noChangeArrowheads="1"/>
          </p:cNvSpPr>
          <p:nvPr/>
        </p:nvSpPr>
        <p:spPr bwMode="auto">
          <a:xfrm>
            <a:off x="4114800" y="42767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71" name="Oval 32"/>
          <p:cNvSpPr>
            <a:spLocks noChangeArrowheads="1"/>
          </p:cNvSpPr>
          <p:nvPr/>
        </p:nvSpPr>
        <p:spPr bwMode="auto">
          <a:xfrm>
            <a:off x="4114800" y="39719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72" name="Oval 32"/>
          <p:cNvSpPr>
            <a:spLocks noChangeArrowheads="1"/>
          </p:cNvSpPr>
          <p:nvPr/>
        </p:nvSpPr>
        <p:spPr bwMode="auto">
          <a:xfrm>
            <a:off x="3810000" y="36671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73" name="Oval 32"/>
          <p:cNvSpPr>
            <a:spLocks noChangeArrowheads="1"/>
          </p:cNvSpPr>
          <p:nvPr/>
        </p:nvSpPr>
        <p:spPr bwMode="auto">
          <a:xfrm>
            <a:off x="3429000" y="42767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74" name="Oval 32"/>
          <p:cNvSpPr>
            <a:spLocks noChangeArrowheads="1"/>
          </p:cNvSpPr>
          <p:nvPr/>
        </p:nvSpPr>
        <p:spPr bwMode="auto">
          <a:xfrm>
            <a:off x="3429000" y="37433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75" name="Oval 32"/>
          <p:cNvSpPr>
            <a:spLocks noChangeArrowheads="1"/>
          </p:cNvSpPr>
          <p:nvPr/>
        </p:nvSpPr>
        <p:spPr bwMode="auto">
          <a:xfrm>
            <a:off x="3352800" y="46577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76" name="Oval 32"/>
          <p:cNvSpPr>
            <a:spLocks noChangeArrowheads="1"/>
          </p:cNvSpPr>
          <p:nvPr/>
        </p:nvSpPr>
        <p:spPr bwMode="auto">
          <a:xfrm>
            <a:off x="4038600" y="33623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77" name="Oval 32"/>
          <p:cNvSpPr>
            <a:spLocks noChangeArrowheads="1"/>
          </p:cNvSpPr>
          <p:nvPr/>
        </p:nvSpPr>
        <p:spPr bwMode="auto">
          <a:xfrm>
            <a:off x="3505200" y="32861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78" name="Oval 32"/>
          <p:cNvSpPr>
            <a:spLocks noChangeArrowheads="1"/>
          </p:cNvSpPr>
          <p:nvPr/>
        </p:nvSpPr>
        <p:spPr bwMode="auto">
          <a:xfrm>
            <a:off x="2514600" y="42767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79" name="Oval 32"/>
          <p:cNvSpPr>
            <a:spLocks noChangeArrowheads="1"/>
          </p:cNvSpPr>
          <p:nvPr/>
        </p:nvSpPr>
        <p:spPr bwMode="auto">
          <a:xfrm>
            <a:off x="2514600" y="37433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80" name="Oval 32"/>
          <p:cNvSpPr>
            <a:spLocks noChangeArrowheads="1"/>
          </p:cNvSpPr>
          <p:nvPr/>
        </p:nvSpPr>
        <p:spPr bwMode="auto">
          <a:xfrm>
            <a:off x="4419600" y="29813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81" name="Oval 32"/>
          <p:cNvSpPr>
            <a:spLocks noChangeArrowheads="1"/>
          </p:cNvSpPr>
          <p:nvPr/>
        </p:nvSpPr>
        <p:spPr bwMode="auto">
          <a:xfrm>
            <a:off x="5410200" y="32861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82" name="Oval 32"/>
          <p:cNvSpPr>
            <a:spLocks noChangeArrowheads="1"/>
          </p:cNvSpPr>
          <p:nvPr/>
        </p:nvSpPr>
        <p:spPr bwMode="auto">
          <a:xfrm>
            <a:off x="6248400" y="42767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83" name="Oval 32"/>
          <p:cNvSpPr>
            <a:spLocks noChangeArrowheads="1"/>
          </p:cNvSpPr>
          <p:nvPr/>
        </p:nvSpPr>
        <p:spPr bwMode="auto">
          <a:xfrm>
            <a:off x="6705600" y="40481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84" name="Oval 32"/>
          <p:cNvSpPr>
            <a:spLocks noChangeArrowheads="1"/>
          </p:cNvSpPr>
          <p:nvPr/>
        </p:nvSpPr>
        <p:spPr bwMode="auto">
          <a:xfrm>
            <a:off x="6248400" y="3209925"/>
            <a:ext cx="152400" cy="1524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85" name="Oval 32"/>
          <p:cNvSpPr>
            <a:spLocks noChangeArrowheads="1"/>
          </p:cNvSpPr>
          <p:nvPr/>
        </p:nvSpPr>
        <p:spPr bwMode="auto">
          <a:xfrm>
            <a:off x="6629400" y="35147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86" name="Oval 32"/>
          <p:cNvSpPr>
            <a:spLocks noChangeArrowheads="1"/>
          </p:cNvSpPr>
          <p:nvPr/>
        </p:nvSpPr>
        <p:spPr bwMode="auto">
          <a:xfrm>
            <a:off x="7315200" y="33623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87" name="Oval 32"/>
          <p:cNvSpPr>
            <a:spLocks noChangeArrowheads="1"/>
          </p:cNvSpPr>
          <p:nvPr/>
        </p:nvSpPr>
        <p:spPr bwMode="auto">
          <a:xfrm>
            <a:off x="7467600" y="41148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88" name="Oval 32"/>
          <p:cNvSpPr>
            <a:spLocks noChangeArrowheads="1"/>
          </p:cNvSpPr>
          <p:nvPr/>
        </p:nvSpPr>
        <p:spPr bwMode="auto">
          <a:xfrm>
            <a:off x="6400800" y="28289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89" name="Oval 32"/>
          <p:cNvSpPr>
            <a:spLocks noChangeArrowheads="1"/>
          </p:cNvSpPr>
          <p:nvPr/>
        </p:nvSpPr>
        <p:spPr bwMode="auto">
          <a:xfrm>
            <a:off x="7315200" y="28289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90" name="Oval 32"/>
          <p:cNvSpPr>
            <a:spLocks noChangeArrowheads="1"/>
          </p:cNvSpPr>
          <p:nvPr/>
        </p:nvSpPr>
        <p:spPr bwMode="auto">
          <a:xfrm>
            <a:off x="5029200" y="33623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91" name="TextBox 57"/>
          <p:cNvSpPr txBox="1">
            <a:spLocks noChangeArrowheads="1"/>
          </p:cNvSpPr>
          <p:nvPr/>
        </p:nvSpPr>
        <p:spPr bwMode="auto">
          <a:xfrm>
            <a:off x="1327150" y="2686050"/>
            <a:ext cx="577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chemeClr val="accent1"/>
                </a:solidFill>
              </a:rPr>
              <a:t>N</a:t>
            </a:r>
            <a:r>
              <a:rPr lang="en-US" sz="2800" b="1" baseline="-2500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292" name="TextBox 58"/>
          <p:cNvSpPr txBox="1">
            <a:spLocks noChangeArrowheads="1"/>
          </p:cNvSpPr>
          <p:nvPr/>
        </p:nvSpPr>
        <p:spPr bwMode="auto">
          <a:xfrm>
            <a:off x="1371600" y="3286125"/>
            <a:ext cx="577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CC00FF"/>
                </a:solidFill>
              </a:rPr>
              <a:t>N</a:t>
            </a:r>
            <a:r>
              <a:rPr lang="en-US" sz="2800" b="1" baseline="-25000">
                <a:solidFill>
                  <a:srgbClr val="CC00FF"/>
                </a:solidFill>
              </a:rPr>
              <a:t>1</a:t>
            </a:r>
          </a:p>
        </p:txBody>
      </p:sp>
      <p:sp>
        <p:nvSpPr>
          <p:cNvPr id="293" name="TextBox 82"/>
          <p:cNvSpPr txBox="1">
            <a:spLocks noChangeArrowheads="1"/>
          </p:cNvSpPr>
          <p:nvPr/>
        </p:nvSpPr>
        <p:spPr bwMode="auto">
          <a:xfrm>
            <a:off x="1371600" y="3895725"/>
            <a:ext cx="577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N</a:t>
            </a:r>
            <a:r>
              <a:rPr lang="en-US" sz="2800" b="1" baseline="-2500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294" name="TextBox 103"/>
          <p:cNvSpPr txBox="1">
            <a:spLocks noChangeArrowheads="1"/>
          </p:cNvSpPr>
          <p:nvPr/>
        </p:nvSpPr>
        <p:spPr bwMode="auto">
          <a:xfrm>
            <a:off x="1327150" y="4505325"/>
            <a:ext cx="577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</a:rPr>
              <a:t>N</a:t>
            </a:r>
            <a:r>
              <a:rPr lang="en-US" sz="2800" b="1" baseline="-2500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95" name="Oval 32"/>
          <p:cNvSpPr>
            <a:spLocks noChangeArrowheads="1"/>
          </p:cNvSpPr>
          <p:nvPr/>
        </p:nvSpPr>
        <p:spPr bwMode="auto">
          <a:xfrm>
            <a:off x="4343400" y="45720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96" name="Oval 32"/>
          <p:cNvSpPr>
            <a:spLocks noChangeArrowheads="1"/>
          </p:cNvSpPr>
          <p:nvPr/>
        </p:nvSpPr>
        <p:spPr bwMode="auto">
          <a:xfrm>
            <a:off x="4876800" y="38862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97" name="Oval 32"/>
          <p:cNvSpPr>
            <a:spLocks noChangeArrowheads="1"/>
          </p:cNvSpPr>
          <p:nvPr/>
        </p:nvSpPr>
        <p:spPr bwMode="auto">
          <a:xfrm>
            <a:off x="4876800" y="42672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98" name="Oval 32"/>
          <p:cNvSpPr>
            <a:spLocks noChangeArrowheads="1"/>
          </p:cNvSpPr>
          <p:nvPr/>
        </p:nvSpPr>
        <p:spPr bwMode="auto">
          <a:xfrm>
            <a:off x="5334000" y="41148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99" name="Oval 298"/>
          <p:cNvSpPr>
            <a:spLocks noChangeArrowheads="1"/>
          </p:cNvSpPr>
          <p:nvPr/>
        </p:nvSpPr>
        <p:spPr bwMode="auto">
          <a:xfrm>
            <a:off x="5638800" y="37338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00" name="Oval 32"/>
          <p:cNvSpPr>
            <a:spLocks noChangeArrowheads="1"/>
          </p:cNvSpPr>
          <p:nvPr/>
        </p:nvSpPr>
        <p:spPr bwMode="auto">
          <a:xfrm>
            <a:off x="5410200" y="44958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01" name="Oval 32"/>
          <p:cNvSpPr>
            <a:spLocks noChangeArrowheads="1"/>
          </p:cNvSpPr>
          <p:nvPr/>
        </p:nvSpPr>
        <p:spPr bwMode="auto">
          <a:xfrm>
            <a:off x="5943600" y="39624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02" name="Oval 32"/>
          <p:cNvSpPr>
            <a:spLocks noChangeArrowheads="1"/>
          </p:cNvSpPr>
          <p:nvPr/>
        </p:nvSpPr>
        <p:spPr bwMode="auto">
          <a:xfrm>
            <a:off x="7360920" y="24022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03" name="Oval 32"/>
          <p:cNvSpPr>
            <a:spLocks noChangeArrowheads="1"/>
          </p:cNvSpPr>
          <p:nvPr/>
        </p:nvSpPr>
        <p:spPr bwMode="auto">
          <a:xfrm>
            <a:off x="7818120" y="36214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04" name="Oval 32"/>
          <p:cNvSpPr>
            <a:spLocks noChangeArrowheads="1"/>
          </p:cNvSpPr>
          <p:nvPr/>
        </p:nvSpPr>
        <p:spPr bwMode="auto">
          <a:xfrm>
            <a:off x="7284720" y="43834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05" name="Oval 32"/>
          <p:cNvSpPr>
            <a:spLocks noChangeArrowheads="1"/>
          </p:cNvSpPr>
          <p:nvPr/>
        </p:nvSpPr>
        <p:spPr bwMode="auto">
          <a:xfrm>
            <a:off x="6751320" y="45358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06" name="Oval 32"/>
          <p:cNvSpPr>
            <a:spLocks noChangeArrowheads="1"/>
          </p:cNvSpPr>
          <p:nvPr/>
        </p:nvSpPr>
        <p:spPr bwMode="auto">
          <a:xfrm>
            <a:off x="7132320" y="37738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07" name="Oval 32"/>
          <p:cNvSpPr>
            <a:spLocks noChangeArrowheads="1"/>
          </p:cNvSpPr>
          <p:nvPr/>
        </p:nvSpPr>
        <p:spPr bwMode="auto">
          <a:xfrm>
            <a:off x="6217920" y="37738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08" name="Oval 32"/>
          <p:cNvSpPr>
            <a:spLocks noChangeArrowheads="1"/>
          </p:cNvSpPr>
          <p:nvPr/>
        </p:nvSpPr>
        <p:spPr bwMode="auto">
          <a:xfrm>
            <a:off x="5913120" y="30118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09" name="Oval 32"/>
          <p:cNvSpPr>
            <a:spLocks noChangeArrowheads="1"/>
          </p:cNvSpPr>
          <p:nvPr/>
        </p:nvSpPr>
        <p:spPr bwMode="auto">
          <a:xfrm>
            <a:off x="4922520" y="30118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10" name="Oval 32"/>
          <p:cNvSpPr>
            <a:spLocks noChangeArrowheads="1"/>
          </p:cNvSpPr>
          <p:nvPr/>
        </p:nvSpPr>
        <p:spPr bwMode="auto">
          <a:xfrm>
            <a:off x="4541520" y="33166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11" name="Oval 32"/>
          <p:cNvSpPr>
            <a:spLocks noChangeArrowheads="1"/>
          </p:cNvSpPr>
          <p:nvPr/>
        </p:nvSpPr>
        <p:spPr bwMode="auto">
          <a:xfrm>
            <a:off x="5227320" y="36976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12" name="Oval 32"/>
          <p:cNvSpPr>
            <a:spLocks noChangeArrowheads="1"/>
          </p:cNvSpPr>
          <p:nvPr/>
        </p:nvSpPr>
        <p:spPr bwMode="auto">
          <a:xfrm>
            <a:off x="5760720" y="42310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13" name="Oval 32"/>
          <p:cNvSpPr>
            <a:spLocks noChangeArrowheads="1"/>
          </p:cNvSpPr>
          <p:nvPr/>
        </p:nvSpPr>
        <p:spPr bwMode="auto">
          <a:xfrm>
            <a:off x="4465320" y="42310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14" name="Oval 32"/>
          <p:cNvSpPr>
            <a:spLocks noChangeArrowheads="1"/>
          </p:cNvSpPr>
          <p:nvPr/>
        </p:nvSpPr>
        <p:spPr bwMode="auto">
          <a:xfrm>
            <a:off x="3779520" y="40786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15" name="Oval 32"/>
          <p:cNvSpPr>
            <a:spLocks noChangeArrowheads="1"/>
          </p:cNvSpPr>
          <p:nvPr/>
        </p:nvSpPr>
        <p:spPr bwMode="auto">
          <a:xfrm>
            <a:off x="3855720" y="30118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16" name="Oval 32"/>
          <p:cNvSpPr>
            <a:spLocks noChangeArrowheads="1"/>
          </p:cNvSpPr>
          <p:nvPr/>
        </p:nvSpPr>
        <p:spPr bwMode="auto">
          <a:xfrm>
            <a:off x="2941320" y="46120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17" name="Oval 32"/>
          <p:cNvSpPr>
            <a:spLocks noChangeArrowheads="1"/>
          </p:cNvSpPr>
          <p:nvPr/>
        </p:nvSpPr>
        <p:spPr bwMode="auto">
          <a:xfrm>
            <a:off x="2941320" y="36976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18" name="Oval 32"/>
          <p:cNvSpPr>
            <a:spLocks noChangeArrowheads="1"/>
          </p:cNvSpPr>
          <p:nvPr/>
        </p:nvSpPr>
        <p:spPr bwMode="auto">
          <a:xfrm>
            <a:off x="3931920" y="46882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19" name="Oval 32"/>
          <p:cNvSpPr>
            <a:spLocks noChangeArrowheads="1"/>
          </p:cNvSpPr>
          <p:nvPr/>
        </p:nvSpPr>
        <p:spPr bwMode="auto">
          <a:xfrm>
            <a:off x="2892552" y="328002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20" name="Oval 32"/>
          <p:cNvSpPr>
            <a:spLocks noChangeArrowheads="1"/>
          </p:cNvSpPr>
          <p:nvPr/>
        </p:nvSpPr>
        <p:spPr bwMode="auto">
          <a:xfrm>
            <a:off x="4340352" y="366102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21" name="Oval 32"/>
          <p:cNvSpPr>
            <a:spLocks noChangeArrowheads="1"/>
          </p:cNvSpPr>
          <p:nvPr/>
        </p:nvSpPr>
        <p:spPr bwMode="auto">
          <a:xfrm>
            <a:off x="5864352" y="343242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22" name="Oval 32"/>
          <p:cNvSpPr>
            <a:spLocks noChangeArrowheads="1"/>
          </p:cNvSpPr>
          <p:nvPr/>
        </p:nvSpPr>
        <p:spPr bwMode="auto">
          <a:xfrm>
            <a:off x="4876800" y="36576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23" name="Oval 32"/>
          <p:cNvSpPr>
            <a:spLocks noChangeArrowheads="1"/>
          </p:cNvSpPr>
          <p:nvPr/>
        </p:nvSpPr>
        <p:spPr bwMode="auto">
          <a:xfrm>
            <a:off x="4797552" y="465162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24" name="Oval 32"/>
          <p:cNvSpPr>
            <a:spLocks noChangeArrowheads="1"/>
          </p:cNvSpPr>
          <p:nvPr/>
        </p:nvSpPr>
        <p:spPr bwMode="auto">
          <a:xfrm>
            <a:off x="6888480" y="309714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25" name="Oval 32"/>
          <p:cNvSpPr>
            <a:spLocks noChangeArrowheads="1"/>
          </p:cNvSpPr>
          <p:nvPr/>
        </p:nvSpPr>
        <p:spPr bwMode="auto">
          <a:xfrm>
            <a:off x="2926080" y="424014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grpSp>
        <p:nvGrpSpPr>
          <p:cNvPr id="326" name="Group 325"/>
          <p:cNvGrpSpPr/>
          <p:nvPr/>
        </p:nvGrpSpPr>
        <p:grpSpPr>
          <a:xfrm>
            <a:off x="2846832" y="2362200"/>
            <a:ext cx="5154168" cy="2514600"/>
            <a:chOff x="2846832" y="3962400"/>
            <a:chExt cx="5154168" cy="2514600"/>
          </a:xfrm>
        </p:grpSpPr>
        <p:sp>
          <p:nvSpPr>
            <p:cNvPr id="327" name="Oval 326"/>
            <p:cNvSpPr/>
            <p:nvPr/>
          </p:nvSpPr>
          <p:spPr>
            <a:xfrm>
              <a:off x="2846832" y="484022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Oval 327"/>
            <p:cNvSpPr/>
            <p:nvPr/>
          </p:nvSpPr>
          <p:spPr>
            <a:xfrm>
              <a:off x="5818632" y="499262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Oval 328"/>
            <p:cNvSpPr/>
            <p:nvPr/>
          </p:nvSpPr>
          <p:spPr>
            <a:xfrm>
              <a:off x="6842760" y="465734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Oval 329"/>
            <p:cNvSpPr/>
            <p:nvPr/>
          </p:nvSpPr>
          <p:spPr>
            <a:xfrm>
              <a:off x="7269480" y="438912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Oval 330"/>
            <p:cNvSpPr/>
            <p:nvPr/>
          </p:nvSpPr>
          <p:spPr>
            <a:xfrm>
              <a:off x="7315200" y="39624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Oval 331"/>
            <p:cNvSpPr/>
            <p:nvPr/>
          </p:nvSpPr>
          <p:spPr>
            <a:xfrm>
              <a:off x="7772400" y="51816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Oval 332"/>
            <p:cNvSpPr/>
            <p:nvPr/>
          </p:nvSpPr>
          <p:spPr>
            <a:xfrm>
              <a:off x="7239000" y="59436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Oval 333"/>
            <p:cNvSpPr/>
            <p:nvPr/>
          </p:nvSpPr>
          <p:spPr>
            <a:xfrm>
              <a:off x="6705600" y="6096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Oval 334"/>
            <p:cNvSpPr/>
            <p:nvPr/>
          </p:nvSpPr>
          <p:spPr>
            <a:xfrm>
              <a:off x="7086600" y="5334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Oval 335"/>
            <p:cNvSpPr/>
            <p:nvPr/>
          </p:nvSpPr>
          <p:spPr>
            <a:xfrm>
              <a:off x="6172200" y="5334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Oval 336"/>
            <p:cNvSpPr/>
            <p:nvPr/>
          </p:nvSpPr>
          <p:spPr>
            <a:xfrm>
              <a:off x="5867400" y="4572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Oval 337"/>
            <p:cNvSpPr/>
            <p:nvPr/>
          </p:nvSpPr>
          <p:spPr>
            <a:xfrm>
              <a:off x="4876800" y="4572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Oval 338"/>
            <p:cNvSpPr/>
            <p:nvPr/>
          </p:nvSpPr>
          <p:spPr>
            <a:xfrm>
              <a:off x="4495800" y="48768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Oval 339"/>
            <p:cNvSpPr/>
            <p:nvPr/>
          </p:nvSpPr>
          <p:spPr>
            <a:xfrm>
              <a:off x="5181600" y="52578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Oval 340"/>
            <p:cNvSpPr/>
            <p:nvPr/>
          </p:nvSpPr>
          <p:spPr>
            <a:xfrm>
              <a:off x="5715000" y="57912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Oval 341"/>
            <p:cNvSpPr/>
            <p:nvPr/>
          </p:nvSpPr>
          <p:spPr>
            <a:xfrm>
              <a:off x="4419600" y="57912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Oval 342"/>
            <p:cNvSpPr/>
            <p:nvPr/>
          </p:nvSpPr>
          <p:spPr>
            <a:xfrm>
              <a:off x="3733800" y="56388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Oval 343"/>
            <p:cNvSpPr/>
            <p:nvPr/>
          </p:nvSpPr>
          <p:spPr>
            <a:xfrm>
              <a:off x="3810000" y="4572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Oval 344"/>
            <p:cNvSpPr/>
            <p:nvPr/>
          </p:nvSpPr>
          <p:spPr>
            <a:xfrm>
              <a:off x="2895600" y="61722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Oval 345"/>
            <p:cNvSpPr/>
            <p:nvPr/>
          </p:nvSpPr>
          <p:spPr>
            <a:xfrm>
              <a:off x="2895600" y="52578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Oval 346"/>
            <p:cNvSpPr/>
            <p:nvPr/>
          </p:nvSpPr>
          <p:spPr>
            <a:xfrm>
              <a:off x="3886200" y="62484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Oval 347"/>
            <p:cNvSpPr/>
            <p:nvPr/>
          </p:nvSpPr>
          <p:spPr>
            <a:xfrm>
              <a:off x="4294632" y="522122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Oval 348"/>
            <p:cNvSpPr/>
            <p:nvPr/>
          </p:nvSpPr>
          <p:spPr>
            <a:xfrm>
              <a:off x="4751832" y="621182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Oval 349"/>
            <p:cNvSpPr/>
            <p:nvPr/>
          </p:nvSpPr>
          <p:spPr>
            <a:xfrm>
              <a:off x="2880360" y="580034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1" name="Group 350"/>
          <p:cNvGrpSpPr/>
          <p:nvPr/>
        </p:nvGrpSpPr>
        <p:grpSpPr>
          <a:xfrm>
            <a:off x="2819400" y="3017520"/>
            <a:ext cx="4300728" cy="1895856"/>
            <a:chOff x="2819400" y="4617720"/>
            <a:chExt cx="4300728" cy="1895856"/>
          </a:xfrm>
        </p:grpSpPr>
        <p:sp>
          <p:nvSpPr>
            <p:cNvPr id="352" name="Oval 351"/>
            <p:cNvSpPr/>
            <p:nvPr/>
          </p:nvSpPr>
          <p:spPr>
            <a:xfrm>
              <a:off x="4724400" y="617220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Oval 352"/>
            <p:cNvSpPr/>
            <p:nvPr/>
          </p:nvSpPr>
          <p:spPr>
            <a:xfrm>
              <a:off x="3858768" y="6208776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Oval 353"/>
            <p:cNvSpPr/>
            <p:nvPr/>
          </p:nvSpPr>
          <p:spPr>
            <a:xfrm>
              <a:off x="2819400" y="480060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Oval 354"/>
            <p:cNvSpPr/>
            <p:nvPr/>
          </p:nvSpPr>
          <p:spPr>
            <a:xfrm>
              <a:off x="4267200" y="518160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Oval 355"/>
            <p:cNvSpPr/>
            <p:nvPr/>
          </p:nvSpPr>
          <p:spPr>
            <a:xfrm>
              <a:off x="5791200" y="495300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Oval 356"/>
            <p:cNvSpPr/>
            <p:nvPr/>
          </p:nvSpPr>
          <p:spPr>
            <a:xfrm>
              <a:off x="6815328" y="461772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Oval 357"/>
            <p:cNvSpPr/>
            <p:nvPr/>
          </p:nvSpPr>
          <p:spPr>
            <a:xfrm>
              <a:off x="2852928" y="576072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9" name="Oval 32"/>
          <p:cNvSpPr>
            <a:spLocks noChangeArrowheads="1"/>
          </p:cNvSpPr>
          <p:nvPr/>
        </p:nvSpPr>
        <p:spPr bwMode="auto">
          <a:xfrm>
            <a:off x="4876800" y="3657600"/>
            <a:ext cx="152400" cy="152400"/>
          </a:xfrm>
          <a:prstGeom prst="ellipse">
            <a:avLst/>
          </a:prstGeom>
          <a:solidFill>
            <a:srgbClr val="66FF33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0" name="Oval 359"/>
          <p:cNvSpPr/>
          <p:nvPr/>
        </p:nvSpPr>
        <p:spPr>
          <a:xfrm>
            <a:off x="6781800" y="2971800"/>
            <a:ext cx="3810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1" name="Oval 360"/>
          <p:cNvSpPr/>
          <p:nvPr/>
        </p:nvSpPr>
        <p:spPr>
          <a:xfrm>
            <a:off x="4690872" y="4526280"/>
            <a:ext cx="3810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2" name="Oval 361"/>
          <p:cNvSpPr/>
          <p:nvPr/>
        </p:nvSpPr>
        <p:spPr>
          <a:xfrm>
            <a:off x="2819400" y="4114800"/>
            <a:ext cx="3810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3" name="TextBox 185"/>
          <p:cNvSpPr txBox="1">
            <a:spLocks noChangeArrowheads="1"/>
          </p:cNvSpPr>
          <p:nvPr/>
        </p:nvSpPr>
        <p:spPr bwMode="auto">
          <a:xfrm>
            <a:off x="7654925" y="4338638"/>
            <a:ext cx="2698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/>
              <a:t>t</a:t>
            </a:r>
          </a:p>
        </p:txBody>
      </p:sp>
      <p:cxnSp>
        <p:nvCxnSpPr>
          <p:cNvPr id="364" name="Straight Connector 363"/>
          <p:cNvCxnSpPr/>
          <p:nvPr/>
        </p:nvCxnSpPr>
        <p:spPr>
          <a:xfrm rot="5400000">
            <a:off x="7239000" y="3352800"/>
            <a:ext cx="304800" cy="15240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5" name="Straight Connector 364"/>
          <p:cNvCxnSpPr/>
          <p:nvPr/>
        </p:nvCxnSpPr>
        <p:spPr>
          <a:xfrm>
            <a:off x="7239000" y="3352800"/>
            <a:ext cx="304800" cy="15240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9" name="Straight Connector 368"/>
          <p:cNvCxnSpPr>
            <a:cxnSpLocks noChangeShapeType="1"/>
            <a:endCxn id="359" idx="7"/>
          </p:cNvCxnSpPr>
          <p:nvPr/>
        </p:nvCxnSpPr>
        <p:spPr bwMode="auto">
          <a:xfrm rot="10800000" flipV="1">
            <a:off x="5006883" y="3200400"/>
            <a:ext cx="1927319" cy="479517"/>
          </a:xfrm>
          <a:prstGeom prst="line">
            <a:avLst/>
          </a:prstGeom>
          <a:noFill/>
          <a:ln w="31750">
            <a:solidFill>
              <a:srgbClr val="66FF33"/>
            </a:solidFill>
            <a:round/>
            <a:headEnd/>
            <a:tailEnd/>
          </a:ln>
        </p:spPr>
      </p:cxnSp>
      <p:sp>
        <p:nvSpPr>
          <p:cNvPr id="370" name="TextBox 187"/>
          <p:cNvSpPr txBox="1">
            <a:spLocks noChangeArrowheads="1"/>
          </p:cNvSpPr>
          <p:nvPr/>
        </p:nvSpPr>
        <p:spPr bwMode="auto">
          <a:xfrm>
            <a:off x="4691063" y="3505200"/>
            <a:ext cx="3381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/>
              <a:t>s</a:t>
            </a:r>
          </a:p>
        </p:txBody>
      </p:sp>
      <p:cxnSp>
        <p:nvCxnSpPr>
          <p:cNvPr id="371" name="Straight Connector 370"/>
          <p:cNvCxnSpPr>
            <a:cxnSpLocks noChangeShapeType="1"/>
          </p:cNvCxnSpPr>
          <p:nvPr/>
        </p:nvCxnSpPr>
        <p:spPr bwMode="auto">
          <a:xfrm rot="16200000" flipV="1">
            <a:off x="7037388" y="3106737"/>
            <a:ext cx="219075" cy="425450"/>
          </a:xfrm>
          <a:prstGeom prst="line">
            <a:avLst/>
          </a:prstGeom>
          <a:noFill/>
          <a:ln w="31750">
            <a:solidFill>
              <a:srgbClr val="66FF33"/>
            </a:solidFill>
            <a:round/>
            <a:headEnd/>
            <a:tailEnd/>
          </a:ln>
        </p:spPr>
      </p:cxnSp>
      <p:cxnSp>
        <p:nvCxnSpPr>
          <p:cNvPr id="372" name="Straight Connector 371"/>
          <p:cNvCxnSpPr>
            <a:cxnSpLocks noChangeShapeType="1"/>
            <a:stCxn id="267" idx="1"/>
            <a:endCxn id="286" idx="4"/>
          </p:cNvCxnSpPr>
          <p:nvPr/>
        </p:nvCxnSpPr>
        <p:spPr bwMode="auto">
          <a:xfrm rot="16200000" flipV="1">
            <a:off x="7205663" y="3700463"/>
            <a:ext cx="927193" cy="555718"/>
          </a:xfrm>
          <a:prstGeom prst="line">
            <a:avLst/>
          </a:prstGeom>
          <a:noFill/>
          <a:ln w="31750">
            <a:solidFill>
              <a:srgbClr val="66FF33"/>
            </a:solidFill>
            <a:round/>
            <a:headEnd/>
            <a:tailEnd/>
          </a:ln>
        </p:spPr>
      </p:cxnSp>
      <p:cxnSp>
        <p:nvCxnSpPr>
          <p:cNvPr id="376" name="Straight Connector 375"/>
          <p:cNvCxnSpPr>
            <a:cxnSpLocks noChangeShapeType="1"/>
            <a:endCxn id="377" idx="6"/>
          </p:cNvCxnSpPr>
          <p:nvPr/>
        </p:nvCxnSpPr>
        <p:spPr bwMode="auto">
          <a:xfrm rot="10800000" flipV="1">
            <a:off x="6979920" y="4518026"/>
            <a:ext cx="967106" cy="69214"/>
          </a:xfrm>
          <a:prstGeom prst="line">
            <a:avLst/>
          </a:prstGeom>
          <a:noFill/>
          <a:ln w="31750">
            <a:solidFill>
              <a:srgbClr val="66FF33"/>
            </a:solidFill>
            <a:round/>
            <a:headEnd/>
            <a:tailEnd/>
          </a:ln>
        </p:spPr>
      </p:cxnSp>
      <p:sp>
        <p:nvSpPr>
          <p:cNvPr id="377" name="Oval 376"/>
          <p:cNvSpPr/>
          <p:nvPr/>
        </p:nvSpPr>
        <p:spPr>
          <a:xfrm>
            <a:off x="6675120" y="4434840"/>
            <a:ext cx="304800" cy="304800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9" name="Straight Connector 378"/>
          <p:cNvCxnSpPr>
            <a:cxnSpLocks noChangeShapeType="1"/>
            <a:endCxn id="333" idx="6"/>
          </p:cNvCxnSpPr>
          <p:nvPr/>
        </p:nvCxnSpPr>
        <p:spPr bwMode="auto">
          <a:xfrm rot="10800000">
            <a:off x="7467600" y="4457701"/>
            <a:ext cx="479426" cy="47625"/>
          </a:xfrm>
          <a:prstGeom prst="line">
            <a:avLst/>
          </a:prstGeom>
          <a:noFill/>
          <a:ln w="31750">
            <a:solidFill>
              <a:srgbClr val="66FF33"/>
            </a:solidFill>
            <a:round/>
            <a:headEnd/>
            <a:tailEnd/>
          </a:ln>
        </p:spPr>
      </p:cxnSp>
      <p:cxnSp>
        <p:nvCxnSpPr>
          <p:cNvPr id="380" name="Straight Connector 379"/>
          <p:cNvCxnSpPr>
            <a:cxnSpLocks noChangeShapeType="1"/>
          </p:cNvCxnSpPr>
          <p:nvPr/>
        </p:nvCxnSpPr>
        <p:spPr bwMode="auto">
          <a:xfrm rot="16200000" flipV="1">
            <a:off x="6896100" y="4000500"/>
            <a:ext cx="250825" cy="479425"/>
          </a:xfrm>
          <a:prstGeom prst="line">
            <a:avLst/>
          </a:prstGeom>
          <a:noFill/>
          <a:ln w="31750">
            <a:solidFill>
              <a:srgbClr val="66FF33"/>
            </a:solidFill>
            <a:round/>
            <a:headEnd/>
            <a:tailEnd/>
          </a:ln>
        </p:spPr>
      </p:cxnSp>
      <p:cxnSp>
        <p:nvCxnSpPr>
          <p:cNvPr id="381" name="Straight Connector 380"/>
          <p:cNvCxnSpPr>
            <a:cxnSpLocks noChangeShapeType="1"/>
            <a:stCxn id="283" idx="1"/>
          </p:cNvCxnSpPr>
          <p:nvPr/>
        </p:nvCxnSpPr>
        <p:spPr bwMode="auto">
          <a:xfrm rot="16200000" flipV="1">
            <a:off x="6407150" y="3749675"/>
            <a:ext cx="9618" cy="631918"/>
          </a:xfrm>
          <a:prstGeom prst="line">
            <a:avLst/>
          </a:prstGeom>
          <a:noFill/>
          <a:ln w="31750">
            <a:solidFill>
              <a:srgbClr val="66FF33"/>
            </a:solidFill>
            <a:round/>
            <a:headEnd/>
            <a:tailEnd/>
          </a:ln>
        </p:spPr>
      </p:cxnSp>
      <p:cxnSp>
        <p:nvCxnSpPr>
          <p:cNvPr id="382" name="Straight Connector 381"/>
          <p:cNvCxnSpPr>
            <a:cxnSpLocks noChangeShapeType="1"/>
            <a:stCxn id="301" idx="0"/>
            <a:endCxn id="321" idx="3"/>
          </p:cNvCxnSpPr>
          <p:nvPr/>
        </p:nvCxnSpPr>
        <p:spPr bwMode="auto">
          <a:xfrm rot="16200000" flipV="1">
            <a:off x="5753291" y="3695891"/>
            <a:ext cx="399889" cy="133130"/>
          </a:xfrm>
          <a:prstGeom prst="line">
            <a:avLst/>
          </a:prstGeom>
          <a:noFill/>
          <a:ln w="31750">
            <a:solidFill>
              <a:srgbClr val="66FF33"/>
            </a:solidFill>
            <a:round/>
            <a:headEnd/>
            <a:tailEnd/>
          </a:ln>
        </p:spPr>
      </p:cxnSp>
      <p:cxnSp>
        <p:nvCxnSpPr>
          <p:cNvPr id="383" name="Straight Connector 382"/>
          <p:cNvCxnSpPr>
            <a:cxnSpLocks noChangeShapeType="1"/>
            <a:stCxn id="321" idx="4"/>
            <a:endCxn id="370" idx="3"/>
          </p:cNvCxnSpPr>
          <p:nvPr/>
        </p:nvCxnSpPr>
        <p:spPr bwMode="auto">
          <a:xfrm rot="5400000">
            <a:off x="5409200" y="3204829"/>
            <a:ext cx="151353" cy="911352"/>
          </a:xfrm>
          <a:prstGeom prst="line">
            <a:avLst/>
          </a:prstGeom>
          <a:noFill/>
          <a:ln w="31750">
            <a:solidFill>
              <a:srgbClr val="66FF33"/>
            </a:solidFill>
            <a:round/>
            <a:headEnd/>
            <a:tailEnd/>
          </a:ln>
        </p:spPr>
      </p:cxnSp>
      <p:cxnSp>
        <p:nvCxnSpPr>
          <p:cNvPr id="394" name="Straight Connector 393"/>
          <p:cNvCxnSpPr>
            <a:cxnSpLocks noChangeShapeType="1"/>
            <a:stCxn id="377" idx="1"/>
            <a:endCxn id="321" idx="4"/>
          </p:cNvCxnSpPr>
          <p:nvPr/>
        </p:nvCxnSpPr>
        <p:spPr bwMode="auto">
          <a:xfrm rot="16200000" flipV="1">
            <a:off x="5882831" y="3642550"/>
            <a:ext cx="894648" cy="779205"/>
          </a:xfrm>
          <a:prstGeom prst="line">
            <a:avLst/>
          </a:prstGeom>
          <a:noFill/>
          <a:ln w="31750">
            <a:solidFill>
              <a:srgbClr val="66FF33"/>
            </a:solidFill>
            <a:round/>
            <a:headEnd/>
            <a:tailEnd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Forbidden-Set Distance Labeling</a:t>
            </a:r>
            <a:endParaRPr lang="en-US" sz="35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0658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497763" cy="152400"/>
          </a:xfrm>
        </p:spPr>
        <p:txBody>
          <a:bodyPr/>
          <a:lstStyle/>
          <a:p>
            <a:pPr eaLnBrk="1" hangingPunct="1"/>
            <a:endParaRPr lang="en-US" sz="2400" smtClean="0"/>
          </a:p>
        </p:txBody>
      </p:sp>
      <p:sp>
        <p:nvSpPr>
          <p:cNvPr id="267" name="Oval 32"/>
          <p:cNvSpPr>
            <a:spLocks noChangeArrowheads="1"/>
          </p:cNvSpPr>
          <p:nvPr/>
        </p:nvSpPr>
        <p:spPr bwMode="auto">
          <a:xfrm>
            <a:off x="7924800" y="4419600"/>
            <a:ext cx="152400" cy="152400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9" name="TextBox 187"/>
          <p:cNvSpPr txBox="1">
            <a:spLocks noChangeArrowheads="1"/>
          </p:cNvSpPr>
          <p:nvPr/>
        </p:nvSpPr>
        <p:spPr bwMode="auto">
          <a:xfrm>
            <a:off x="6831012" y="2586037"/>
            <a:ext cx="4079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w</a:t>
            </a:r>
          </a:p>
        </p:txBody>
      </p:sp>
      <p:sp>
        <p:nvSpPr>
          <p:cNvPr id="270" name="Oval 32"/>
          <p:cNvSpPr>
            <a:spLocks noChangeArrowheads="1"/>
          </p:cNvSpPr>
          <p:nvPr/>
        </p:nvSpPr>
        <p:spPr bwMode="auto">
          <a:xfrm>
            <a:off x="4114800" y="42767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71" name="Oval 32"/>
          <p:cNvSpPr>
            <a:spLocks noChangeArrowheads="1"/>
          </p:cNvSpPr>
          <p:nvPr/>
        </p:nvSpPr>
        <p:spPr bwMode="auto">
          <a:xfrm>
            <a:off x="4114800" y="39719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72" name="Oval 32"/>
          <p:cNvSpPr>
            <a:spLocks noChangeArrowheads="1"/>
          </p:cNvSpPr>
          <p:nvPr/>
        </p:nvSpPr>
        <p:spPr bwMode="auto">
          <a:xfrm>
            <a:off x="3810000" y="36671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73" name="Oval 32"/>
          <p:cNvSpPr>
            <a:spLocks noChangeArrowheads="1"/>
          </p:cNvSpPr>
          <p:nvPr/>
        </p:nvSpPr>
        <p:spPr bwMode="auto">
          <a:xfrm>
            <a:off x="3429000" y="42767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74" name="Oval 32"/>
          <p:cNvSpPr>
            <a:spLocks noChangeArrowheads="1"/>
          </p:cNvSpPr>
          <p:nvPr/>
        </p:nvSpPr>
        <p:spPr bwMode="auto">
          <a:xfrm>
            <a:off x="3429000" y="37433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75" name="Oval 32"/>
          <p:cNvSpPr>
            <a:spLocks noChangeArrowheads="1"/>
          </p:cNvSpPr>
          <p:nvPr/>
        </p:nvSpPr>
        <p:spPr bwMode="auto">
          <a:xfrm>
            <a:off x="3352800" y="46577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76" name="Oval 32"/>
          <p:cNvSpPr>
            <a:spLocks noChangeArrowheads="1"/>
          </p:cNvSpPr>
          <p:nvPr/>
        </p:nvSpPr>
        <p:spPr bwMode="auto">
          <a:xfrm>
            <a:off x="4038600" y="33623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77" name="Oval 32"/>
          <p:cNvSpPr>
            <a:spLocks noChangeArrowheads="1"/>
          </p:cNvSpPr>
          <p:nvPr/>
        </p:nvSpPr>
        <p:spPr bwMode="auto">
          <a:xfrm>
            <a:off x="3505200" y="32861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78" name="Oval 32"/>
          <p:cNvSpPr>
            <a:spLocks noChangeArrowheads="1"/>
          </p:cNvSpPr>
          <p:nvPr/>
        </p:nvSpPr>
        <p:spPr bwMode="auto">
          <a:xfrm>
            <a:off x="2514600" y="42767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79" name="Oval 32"/>
          <p:cNvSpPr>
            <a:spLocks noChangeArrowheads="1"/>
          </p:cNvSpPr>
          <p:nvPr/>
        </p:nvSpPr>
        <p:spPr bwMode="auto">
          <a:xfrm>
            <a:off x="2514600" y="37433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80" name="Oval 32"/>
          <p:cNvSpPr>
            <a:spLocks noChangeArrowheads="1"/>
          </p:cNvSpPr>
          <p:nvPr/>
        </p:nvSpPr>
        <p:spPr bwMode="auto">
          <a:xfrm>
            <a:off x="4419600" y="29813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81" name="Oval 32"/>
          <p:cNvSpPr>
            <a:spLocks noChangeArrowheads="1"/>
          </p:cNvSpPr>
          <p:nvPr/>
        </p:nvSpPr>
        <p:spPr bwMode="auto">
          <a:xfrm>
            <a:off x="5410200" y="32861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82" name="Oval 32"/>
          <p:cNvSpPr>
            <a:spLocks noChangeArrowheads="1"/>
          </p:cNvSpPr>
          <p:nvPr/>
        </p:nvSpPr>
        <p:spPr bwMode="auto">
          <a:xfrm>
            <a:off x="6248400" y="42767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83" name="Oval 32"/>
          <p:cNvSpPr>
            <a:spLocks noChangeArrowheads="1"/>
          </p:cNvSpPr>
          <p:nvPr/>
        </p:nvSpPr>
        <p:spPr bwMode="auto">
          <a:xfrm>
            <a:off x="6705600" y="41910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84" name="Oval 32"/>
          <p:cNvSpPr>
            <a:spLocks noChangeArrowheads="1"/>
          </p:cNvSpPr>
          <p:nvPr/>
        </p:nvSpPr>
        <p:spPr bwMode="auto">
          <a:xfrm>
            <a:off x="6248400" y="3209925"/>
            <a:ext cx="152400" cy="1524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85" name="Oval 32"/>
          <p:cNvSpPr>
            <a:spLocks noChangeArrowheads="1"/>
          </p:cNvSpPr>
          <p:nvPr/>
        </p:nvSpPr>
        <p:spPr bwMode="auto">
          <a:xfrm>
            <a:off x="6629400" y="35147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86" name="Oval 32"/>
          <p:cNvSpPr>
            <a:spLocks noChangeArrowheads="1"/>
          </p:cNvSpPr>
          <p:nvPr/>
        </p:nvSpPr>
        <p:spPr bwMode="auto">
          <a:xfrm>
            <a:off x="7315200" y="33623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87" name="Oval 32"/>
          <p:cNvSpPr>
            <a:spLocks noChangeArrowheads="1"/>
          </p:cNvSpPr>
          <p:nvPr/>
        </p:nvSpPr>
        <p:spPr bwMode="auto">
          <a:xfrm>
            <a:off x="7467600" y="41148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88" name="Oval 32"/>
          <p:cNvSpPr>
            <a:spLocks noChangeArrowheads="1"/>
          </p:cNvSpPr>
          <p:nvPr/>
        </p:nvSpPr>
        <p:spPr bwMode="auto">
          <a:xfrm>
            <a:off x="6400800" y="28289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89" name="Oval 32"/>
          <p:cNvSpPr>
            <a:spLocks noChangeArrowheads="1"/>
          </p:cNvSpPr>
          <p:nvPr/>
        </p:nvSpPr>
        <p:spPr bwMode="auto">
          <a:xfrm>
            <a:off x="7315200" y="28289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90" name="Oval 32"/>
          <p:cNvSpPr>
            <a:spLocks noChangeArrowheads="1"/>
          </p:cNvSpPr>
          <p:nvPr/>
        </p:nvSpPr>
        <p:spPr bwMode="auto">
          <a:xfrm>
            <a:off x="5029200" y="336232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91" name="TextBox 57"/>
          <p:cNvSpPr txBox="1">
            <a:spLocks noChangeArrowheads="1"/>
          </p:cNvSpPr>
          <p:nvPr/>
        </p:nvSpPr>
        <p:spPr bwMode="auto">
          <a:xfrm>
            <a:off x="1327150" y="2686050"/>
            <a:ext cx="577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chemeClr val="accent1"/>
                </a:solidFill>
              </a:rPr>
              <a:t>N</a:t>
            </a:r>
            <a:r>
              <a:rPr lang="en-US" sz="2800" b="1" baseline="-2500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292" name="TextBox 58"/>
          <p:cNvSpPr txBox="1">
            <a:spLocks noChangeArrowheads="1"/>
          </p:cNvSpPr>
          <p:nvPr/>
        </p:nvSpPr>
        <p:spPr bwMode="auto">
          <a:xfrm>
            <a:off x="1371600" y="3286125"/>
            <a:ext cx="577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CC00FF"/>
                </a:solidFill>
              </a:rPr>
              <a:t>N</a:t>
            </a:r>
            <a:r>
              <a:rPr lang="en-US" sz="2800" b="1" baseline="-25000">
                <a:solidFill>
                  <a:srgbClr val="CC00FF"/>
                </a:solidFill>
              </a:rPr>
              <a:t>1</a:t>
            </a:r>
          </a:p>
        </p:txBody>
      </p:sp>
      <p:sp>
        <p:nvSpPr>
          <p:cNvPr id="293" name="TextBox 82"/>
          <p:cNvSpPr txBox="1">
            <a:spLocks noChangeArrowheads="1"/>
          </p:cNvSpPr>
          <p:nvPr/>
        </p:nvSpPr>
        <p:spPr bwMode="auto">
          <a:xfrm>
            <a:off x="1371600" y="3895725"/>
            <a:ext cx="577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N</a:t>
            </a:r>
            <a:r>
              <a:rPr lang="en-US" sz="2800" b="1" baseline="-2500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294" name="TextBox 103"/>
          <p:cNvSpPr txBox="1">
            <a:spLocks noChangeArrowheads="1"/>
          </p:cNvSpPr>
          <p:nvPr/>
        </p:nvSpPr>
        <p:spPr bwMode="auto">
          <a:xfrm>
            <a:off x="1327150" y="4505325"/>
            <a:ext cx="577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</a:rPr>
              <a:t>N</a:t>
            </a:r>
            <a:r>
              <a:rPr lang="en-US" sz="2800" b="1" baseline="-2500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95" name="Oval 32"/>
          <p:cNvSpPr>
            <a:spLocks noChangeArrowheads="1"/>
          </p:cNvSpPr>
          <p:nvPr/>
        </p:nvSpPr>
        <p:spPr bwMode="auto">
          <a:xfrm>
            <a:off x="4343400" y="45720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96" name="Oval 32"/>
          <p:cNvSpPr>
            <a:spLocks noChangeArrowheads="1"/>
          </p:cNvSpPr>
          <p:nvPr/>
        </p:nvSpPr>
        <p:spPr bwMode="auto">
          <a:xfrm>
            <a:off x="4876800" y="38862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97" name="Oval 32"/>
          <p:cNvSpPr>
            <a:spLocks noChangeArrowheads="1"/>
          </p:cNvSpPr>
          <p:nvPr/>
        </p:nvSpPr>
        <p:spPr bwMode="auto">
          <a:xfrm>
            <a:off x="4876800" y="42672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98" name="Oval 32"/>
          <p:cNvSpPr>
            <a:spLocks noChangeArrowheads="1"/>
          </p:cNvSpPr>
          <p:nvPr/>
        </p:nvSpPr>
        <p:spPr bwMode="auto">
          <a:xfrm>
            <a:off x="5334000" y="41148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99" name="Oval 298"/>
          <p:cNvSpPr>
            <a:spLocks noChangeArrowheads="1"/>
          </p:cNvSpPr>
          <p:nvPr/>
        </p:nvSpPr>
        <p:spPr bwMode="auto">
          <a:xfrm>
            <a:off x="5638800" y="37338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00" name="Oval 32"/>
          <p:cNvSpPr>
            <a:spLocks noChangeArrowheads="1"/>
          </p:cNvSpPr>
          <p:nvPr/>
        </p:nvSpPr>
        <p:spPr bwMode="auto">
          <a:xfrm>
            <a:off x="5410200" y="44958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01" name="Oval 32"/>
          <p:cNvSpPr>
            <a:spLocks noChangeArrowheads="1"/>
          </p:cNvSpPr>
          <p:nvPr/>
        </p:nvSpPr>
        <p:spPr bwMode="auto">
          <a:xfrm>
            <a:off x="5943600" y="39624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02" name="Oval 32"/>
          <p:cNvSpPr>
            <a:spLocks noChangeArrowheads="1"/>
          </p:cNvSpPr>
          <p:nvPr/>
        </p:nvSpPr>
        <p:spPr bwMode="auto">
          <a:xfrm>
            <a:off x="7360920" y="24022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03" name="Oval 32"/>
          <p:cNvSpPr>
            <a:spLocks noChangeArrowheads="1"/>
          </p:cNvSpPr>
          <p:nvPr/>
        </p:nvSpPr>
        <p:spPr bwMode="auto">
          <a:xfrm>
            <a:off x="7818120" y="36214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04" name="Oval 32"/>
          <p:cNvSpPr>
            <a:spLocks noChangeArrowheads="1"/>
          </p:cNvSpPr>
          <p:nvPr/>
        </p:nvSpPr>
        <p:spPr bwMode="auto">
          <a:xfrm>
            <a:off x="7284720" y="43834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05" name="Oval 32"/>
          <p:cNvSpPr>
            <a:spLocks noChangeArrowheads="1"/>
          </p:cNvSpPr>
          <p:nvPr/>
        </p:nvSpPr>
        <p:spPr bwMode="auto">
          <a:xfrm>
            <a:off x="6751320" y="45358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06" name="Oval 32"/>
          <p:cNvSpPr>
            <a:spLocks noChangeArrowheads="1"/>
          </p:cNvSpPr>
          <p:nvPr/>
        </p:nvSpPr>
        <p:spPr bwMode="auto">
          <a:xfrm>
            <a:off x="7132320" y="37738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07" name="Oval 32"/>
          <p:cNvSpPr>
            <a:spLocks noChangeArrowheads="1"/>
          </p:cNvSpPr>
          <p:nvPr/>
        </p:nvSpPr>
        <p:spPr bwMode="auto">
          <a:xfrm>
            <a:off x="6217920" y="37738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08" name="Oval 32"/>
          <p:cNvSpPr>
            <a:spLocks noChangeArrowheads="1"/>
          </p:cNvSpPr>
          <p:nvPr/>
        </p:nvSpPr>
        <p:spPr bwMode="auto">
          <a:xfrm>
            <a:off x="5913120" y="30118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09" name="Oval 32"/>
          <p:cNvSpPr>
            <a:spLocks noChangeArrowheads="1"/>
          </p:cNvSpPr>
          <p:nvPr/>
        </p:nvSpPr>
        <p:spPr bwMode="auto">
          <a:xfrm>
            <a:off x="4922520" y="30118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10" name="Oval 32"/>
          <p:cNvSpPr>
            <a:spLocks noChangeArrowheads="1"/>
          </p:cNvSpPr>
          <p:nvPr/>
        </p:nvSpPr>
        <p:spPr bwMode="auto">
          <a:xfrm>
            <a:off x="4541520" y="33166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11" name="Oval 32"/>
          <p:cNvSpPr>
            <a:spLocks noChangeArrowheads="1"/>
          </p:cNvSpPr>
          <p:nvPr/>
        </p:nvSpPr>
        <p:spPr bwMode="auto">
          <a:xfrm>
            <a:off x="5227320" y="36976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12" name="Oval 32"/>
          <p:cNvSpPr>
            <a:spLocks noChangeArrowheads="1"/>
          </p:cNvSpPr>
          <p:nvPr/>
        </p:nvSpPr>
        <p:spPr bwMode="auto">
          <a:xfrm>
            <a:off x="5760720" y="42310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13" name="Oval 32"/>
          <p:cNvSpPr>
            <a:spLocks noChangeArrowheads="1"/>
          </p:cNvSpPr>
          <p:nvPr/>
        </p:nvSpPr>
        <p:spPr bwMode="auto">
          <a:xfrm>
            <a:off x="4465320" y="42310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14" name="Oval 32"/>
          <p:cNvSpPr>
            <a:spLocks noChangeArrowheads="1"/>
          </p:cNvSpPr>
          <p:nvPr/>
        </p:nvSpPr>
        <p:spPr bwMode="auto">
          <a:xfrm>
            <a:off x="3779520" y="40786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15" name="Oval 32"/>
          <p:cNvSpPr>
            <a:spLocks noChangeArrowheads="1"/>
          </p:cNvSpPr>
          <p:nvPr/>
        </p:nvSpPr>
        <p:spPr bwMode="auto">
          <a:xfrm>
            <a:off x="3855720" y="30118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16" name="Oval 32"/>
          <p:cNvSpPr>
            <a:spLocks noChangeArrowheads="1"/>
          </p:cNvSpPr>
          <p:nvPr/>
        </p:nvSpPr>
        <p:spPr bwMode="auto">
          <a:xfrm>
            <a:off x="2941320" y="46120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17" name="Oval 32"/>
          <p:cNvSpPr>
            <a:spLocks noChangeArrowheads="1"/>
          </p:cNvSpPr>
          <p:nvPr/>
        </p:nvSpPr>
        <p:spPr bwMode="auto">
          <a:xfrm>
            <a:off x="2941320" y="36976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18" name="Oval 32"/>
          <p:cNvSpPr>
            <a:spLocks noChangeArrowheads="1"/>
          </p:cNvSpPr>
          <p:nvPr/>
        </p:nvSpPr>
        <p:spPr bwMode="auto">
          <a:xfrm>
            <a:off x="3931920" y="4688205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19" name="Oval 32"/>
          <p:cNvSpPr>
            <a:spLocks noChangeArrowheads="1"/>
          </p:cNvSpPr>
          <p:nvPr/>
        </p:nvSpPr>
        <p:spPr bwMode="auto">
          <a:xfrm>
            <a:off x="2892552" y="328002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20" name="Oval 32"/>
          <p:cNvSpPr>
            <a:spLocks noChangeArrowheads="1"/>
          </p:cNvSpPr>
          <p:nvPr/>
        </p:nvSpPr>
        <p:spPr bwMode="auto">
          <a:xfrm>
            <a:off x="4340352" y="366102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21" name="Oval 32"/>
          <p:cNvSpPr>
            <a:spLocks noChangeArrowheads="1"/>
          </p:cNvSpPr>
          <p:nvPr/>
        </p:nvSpPr>
        <p:spPr bwMode="auto">
          <a:xfrm>
            <a:off x="5864352" y="343242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22" name="Oval 32"/>
          <p:cNvSpPr>
            <a:spLocks noChangeArrowheads="1"/>
          </p:cNvSpPr>
          <p:nvPr/>
        </p:nvSpPr>
        <p:spPr bwMode="auto">
          <a:xfrm>
            <a:off x="4876800" y="3657600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23" name="Oval 32"/>
          <p:cNvSpPr>
            <a:spLocks noChangeArrowheads="1"/>
          </p:cNvSpPr>
          <p:nvPr/>
        </p:nvSpPr>
        <p:spPr bwMode="auto">
          <a:xfrm>
            <a:off x="4797552" y="465162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24" name="Oval 32"/>
          <p:cNvSpPr>
            <a:spLocks noChangeArrowheads="1"/>
          </p:cNvSpPr>
          <p:nvPr/>
        </p:nvSpPr>
        <p:spPr bwMode="auto">
          <a:xfrm>
            <a:off x="6888480" y="309714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25" name="Oval 32"/>
          <p:cNvSpPr>
            <a:spLocks noChangeArrowheads="1"/>
          </p:cNvSpPr>
          <p:nvPr/>
        </p:nvSpPr>
        <p:spPr bwMode="auto">
          <a:xfrm>
            <a:off x="2926080" y="4240149"/>
            <a:ext cx="152400" cy="152400"/>
          </a:xfrm>
          <a:prstGeom prst="ellipse">
            <a:avLst/>
          </a:prstGeom>
          <a:solidFill>
            <a:srgbClr val="A9D7E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grpSp>
        <p:nvGrpSpPr>
          <p:cNvPr id="2" name="Group 325"/>
          <p:cNvGrpSpPr/>
          <p:nvPr/>
        </p:nvGrpSpPr>
        <p:grpSpPr>
          <a:xfrm>
            <a:off x="2846832" y="2362200"/>
            <a:ext cx="5154168" cy="2514600"/>
            <a:chOff x="2846832" y="3962400"/>
            <a:chExt cx="5154168" cy="2514600"/>
          </a:xfrm>
        </p:grpSpPr>
        <p:sp>
          <p:nvSpPr>
            <p:cNvPr id="327" name="Oval 326"/>
            <p:cNvSpPr/>
            <p:nvPr/>
          </p:nvSpPr>
          <p:spPr>
            <a:xfrm>
              <a:off x="2846832" y="484022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Oval 327"/>
            <p:cNvSpPr/>
            <p:nvPr/>
          </p:nvSpPr>
          <p:spPr>
            <a:xfrm>
              <a:off x="5818632" y="499262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Oval 328"/>
            <p:cNvSpPr/>
            <p:nvPr/>
          </p:nvSpPr>
          <p:spPr>
            <a:xfrm>
              <a:off x="6842760" y="465734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Oval 329"/>
            <p:cNvSpPr/>
            <p:nvPr/>
          </p:nvSpPr>
          <p:spPr>
            <a:xfrm>
              <a:off x="7269480" y="438912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Oval 330"/>
            <p:cNvSpPr/>
            <p:nvPr/>
          </p:nvSpPr>
          <p:spPr>
            <a:xfrm>
              <a:off x="7315200" y="39624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Oval 331"/>
            <p:cNvSpPr/>
            <p:nvPr/>
          </p:nvSpPr>
          <p:spPr>
            <a:xfrm>
              <a:off x="7772400" y="51816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Oval 332"/>
            <p:cNvSpPr/>
            <p:nvPr/>
          </p:nvSpPr>
          <p:spPr>
            <a:xfrm>
              <a:off x="7239000" y="59436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Oval 333"/>
            <p:cNvSpPr/>
            <p:nvPr/>
          </p:nvSpPr>
          <p:spPr>
            <a:xfrm>
              <a:off x="6705600" y="6096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Oval 334"/>
            <p:cNvSpPr/>
            <p:nvPr/>
          </p:nvSpPr>
          <p:spPr>
            <a:xfrm>
              <a:off x="7086600" y="5334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Oval 335"/>
            <p:cNvSpPr/>
            <p:nvPr/>
          </p:nvSpPr>
          <p:spPr>
            <a:xfrm>
              <a:off x="6172200" y="5334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Oval 336"/>
            <p:cNvSpPr/>
            <p:nvPr/>
          </p:nvSpPr>
          <p:spPr>
            <a:xfrm>
              <a:off x="5867400" y="4572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Oval 337"/>
            <p:cNvSpPr/>
            <p:nvPr/>
          </p:nvSpPr>
          <p:spPr>
            <a:xfrm>
              <a:off x="4876800" y="4572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Oval 338"/>
            <p:cNvSpPr/>
            <p:nvPr/>
          </p:nvSpPr>
          <p:spPr>
            <a:xfrm>
              <a:off x="4495800" y="48768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Oval 339"/>
            <p:cNvSpPr/>
            <p:nvPr/>
          </p:nvSpPr>
          <p:spPr>
            <a:xfrm>
              <a:off x="5181600" y="52578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Oval 340"/>
            <p:cNvSpPr/>
            <p:nvPr/>
          </p:nvSpPr>
          <p:spPr>
            <a:xfrm>
              <a:off x="5715000" y="57912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Oval 341"/>
            <p:cNvSpPr/>
            <p:nvPr/>
          </p:nvSpPr>
          <p:spPr>
            <a:xfrm>
              <a:off x="4419600" y="57912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Oval 342"/>
            <p:cNvSpPr/>
            <p:nvPr/>
          </p:nvSpPr>
          <p:spPr>
            <a:xfrm>
              <a:off x="3733800" y="56388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Oval 343"/>
            <p:cNvSpPr/>
            <p:nvPr/>
          </p:nvSpPr>
          <p:spPr>
            <a:xfrm>
              <a:off x="3810000" y="45720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Oval 344"/>
            <p:cNvSpPr/>
            <p:nvPr/>
          </p:nvSpPr>
          <p:spPr>
            <a:xfrm>
              <a:off x="2895600" y="61722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Oval 345"/>
            <p:cNvSpPr/>
            <p:nvPr/>
          </p:nvSpPr>
          <p:spPr>
            <a:xfrm>
              <a:off x="2895600" y="52578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Oval 346"/>
            <p:cNvSpPr/>
            <p:nvPr/>
          </p:nvSpPr>
          <p:spPr>
            <a:xfrm>
              <a:off x="3886200" y="6248400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Oval 347"/>
            <p:cNvSpPr/>
            <p:nvPr/>
          </p:nvSpPr>
          <p:spPr>
            <a:xfrm>
              <a:off x="4294632" y="522122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Oval 348"/>
            <p:cNvSpPr/>
            <p:nvPr/>
          </p:nvSpPr>
          <p:spPr>
            <a:xfrm>
              <a:off x="4751832" y="621182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Oval 349"/>
            <p:cNvSpPr/>
            <p:nvPr/>
          </p:nvSpPr>
          <p:spPr>
            <a:xfrm>
              <a:off x="2880360" y="5800344"/>
              <a:ext cx="228600" cy="228600"/>
            </a:xfrm>
            <a:prstGeom prst="ellipse">
              <a:avLst/>
            </a:prstGeom>
            <a:noFill/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350"/>
          <p:cNvGrpSpPr/>
          <p:nvPr/>
        </p:nvGrpSpPr>
        <p:grpSpPr>
          <a:xfrm>
            <a:off x="2819400" y="3017520"/>
            <a:ext cx="4300728" cy="1895856"/>
            <a:chOff x="2819400" y="4617720"/>
            <a:chExt cx="4300728" cy="1895856"/>
          </a:xfrm>
        </p:grpSpPr>
        <p:sp>
          <p:nvSpPr>
            <p:cNvPr id="352" name="Oval 351"/>
            <p:cNvSpPr/>
            <p:nvPr/>
          </p:nvSpPr>
          <p:spPr>
            <a:xfrm>
              <a:off x="4724400" y="617220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Oval 352"/>
            <p:cNvSpPr/>
            <p:nvPr/>
          </p:nvSpPr>
          <p:spPr>
            <a:xfrm>
              <a:off x="3858768" y="6208776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Oval 353"/>
            <p:cNvSpPr/>
            <p:nvPr/>
          </p:nvSpPr>
          <p:spPr>
            <a:xfrm>
              <a:off x="2819400" y="480060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Oval 354"/>
            <p:cNvSpPr/>
            <p:nvPr/>
          </p:nvSpPr>
          <p:spPr>
            <a:xfrm>
              <a:off x="4267200" y="518160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Oval 355"/>
            <p:cNvSpPr/>
            <p:nvPr/>
          </p:nvSpPr>
          <p:spPr>
            <a:xfrm>
              <a:off x="5791200" y="495300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Oval 356"/>
            <p:cNvSpPr/>
            <p:nvPr/>
          </p:nvSpPr>
          <p:spPr>
            <a:xfrm>
              <a:off x="6815328" y="461772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Oval 357"/>
            <p:cNvSpPr/>
            <p:nvPr/>
          </p:nvSpPr>
          <p:spPr>
            <a:xfrm>
              <a:off x="2852928" y="5760720"/>
              <a:ext cx="304800" cy="3048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9" name="Oval 32"/>
          <p:cNvSpPr>
            <a:spLocks noChangeArrowheads="1"/>
          </p:cNvSpPr>
          <p:nvPr/>
        </p:nvSpPr>
        <p:spPr bwMode="auto">
          <a:xfrm>
            <a:off x="4876800" y="3657600"/>
            <a:ext cx="152400" cy="152400"/>
          </a:xfrm>
          <a:prstGeom prst="ellipse">
            <a:avLst/>
          </a:prstGeom>
          <a:solidFill>
            <a:srgbClr val="66FF33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0" name="Oval 359"/>
          <p:cNvSpPr/>
          <p:nvPr/>
        </p:nvSpPr>
        <p:spPr>
          <a:xfrm>
            <a:off x="6781800" y="2971800"/>
            <a:ext cx="3810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1" name="Oval 360"/>
          <p:cNvSpPr/>
          <p:nvPr/>
        </p:nvSpPr>
        <p:spPr>
          <a:xfrm>
            <a:off x="4690872" y="4526280"/>
            <a:ext cx="3810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2" name="Oval 361"/>
          <p:cNvSpPr/>
          <p:nvPr/>
        </p:nvSpPr>
        <p:spPr>
          <a:xfrm>
            <a:off x="2819400" y="4114800"/>
            <a:ext cx="3810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3" name="TextBox 185"/>
          <p:cNvSpPr txBox="1">
            <a:spLocks noChangeArrowheads="1"/>
          </p:cNvSpPr>
          <p:nvPr/>
        </p:nvSpPr>
        <p:spPr bwMode="auto">
          <a:xfrm>
            <a:off x="7654925" y="4338638"/>
            <a:ext cx="2698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/>
              <a:t>t</a:t>
            </a:r>
          </a:p>
        </p:txBody>
      </p:sp>
      <p:cxnSp>
        <p:nvCxnSpPr>
          <p:cNvPr id="364" name="Straight Connector 363"/>
          <p:cNvCxnSpPr/>
          <p:nvPr/>
        </p:nvCxnSpPr>
        <p:spPr>
          <a:xfrm rot="5400000">
            <a:off x="7239000" y="3352800"/>
            <a:ext cx="304800" cy="15240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5" name="Straight Connector 364"/>
          <p:cNvCxnSpPr/>
          <p:nvPr/>
        </p:nvCxnSpPr>
        <p:spPr>
          <a:xfrm>
            <a:off x="7239000" y="3352800"/>
            <a:ext cx="304800" cy="15240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0" name="TextBox 187"/>
          <p:cNvSpPr txBox="1">
            <a:spLocks noChangeArrowheads="1"/>
          </p:cNvSpPr>
          <p:nvPr/>
        </p:nvSpPr>
        <p:spPr bwMode="auto">
          <a:xfrm>
            <a:off x="4691063" y="3505200"/>
            <a:ext cx="3381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/>
              <a:t>s</a:t>
            </a:r>
          </a:p>
        </p:txBody>
      </p:sp>
      <p:sp>
        <p:nvSpPr>
          <p:cNvPr id="377" name="Oval 376"/>
          <p:cNvSpPr/>
          <p:nvPr/>
        </p:nvSpPr>
        <p:spPr>
          <a:xfrm>
            <a:off x="6675120" y="4434840"/>
            <a:ext cx="304800" cy="304800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9" name="Straight Connector 378"/>
          <p:cNvCxnSpPr>
            <a:cxnSpLocks noChangeShapeType="1"/>
            <a:endCxn id="333" idx="6"/>
          </p:cNvCxnSpPr>
          <p:nvPr/>
        </p:nvCxnSpPr>
        <p:spPr bwMode="auto">
          <a:xfrm rot="10800000">
            <a:off x="7467600" y="4457701"/>
            <a:ext cx="479426" cy="47625"/>
          </a:xfrm>
          <a:prstGeom prst="line">
            <a:avLst/>
          </a:prstGeom>
          <a:noFill/>
          <a:ln w="31750">
            <a:solidFill>
              <a:srgbClr val="66FF33"/>
            </a:solidFill>
            <a:round/>
            <a:headEnd/>
            <a:tailEnd/>
          </a:ln>
        </p:spPr>
      </p:cxnSp>
      <p:cxnSp>
        <p:nvCxnSpPr>
          <p:cNvPr id="380" name="Straight Connector 379"/>
          <p:cNvCxnSpPr>
            <a:cxnSpLocks noChangeShapeType="1"/>
            <a:endCxn id="283" idx="6"/>
          </p:cNvCxnSpPr>
          <p:nvPr/>
        </p:nvCxnSpPr>
        <p:spPr bwMode="auto">
          <a:xfrm rot="10800000">
            <a:off x="6858000" y="4267200"/>
            <a:ext cx="403226" cy="98426"/>
          </a:xfrm>
          <a:prstGeom prst="line">
            <a:avLst/>
          </a:prstGeom>
          <a:noFill/>
          <a:ln w="31750">
            <a:solidFill>
              <a:srgbClr val="66FF33"/>
            </a:solidFill>
            <a:round/>
            <a:headEnd/>
            <a:tailEnd/>
          </a:ln>
        </p:spPr>
      </p:cxnSp>
      <p:cxnSp>
        <p:nvCxnSpPr>
          <p:cNvPr id="381" name="Straight Connector 380"/>
          <p:cNvCxnSpPr>
            <a:cxnSpLocks noChangeShapeType="1"/>
            <a:stCxn id="283" idx="1"/>
            <a:endCxn id="301" idx="5"/>
          </p:cNvCxnSpPr>
          <p:nvPr/>
        </p:nvCxnSpPr>
        <p:spPr bwMode="auto">
          <a:xfrm rot="16200000" flipV="1">
            <a:off x="6340382" y="3825782"/>
            <a:ext cx="120836" cy="654236"/>
          </a:xfrm>
          <a:prstGeom prst="line">
            <a:avLst/>
          </a:prstGeom>
          <a:noFill/>
          <a:ln w="31750">
            <a:solidFill>
              <a:srgbClr val="66FF33"/>
            </a:solidFill>
            <a:round/>
            <a:headEnd/>
            <a:tailEnd/>
          </a:ln>
        </p:spPr>
      </p:cxnSp>
      <p:cxnSp>
        <p:nvCxnSpPr>
          <p:cNvPr id="382" name="Straight Connector 381"/>
          <p:cNvCxnSpPr>
            <a:cxnSpLocks noChangeShapeType="1"/>
            <a:stCxn id="301" idx="0"/>
            <a:endCxn id="321" idx="3"/>
          </p:cNvCxnSpPr>
          <p:nvPr/>
        </p:nvCxnSpPr>
        <p:spPr bwMode="auto">
          <a:xfrm rot="16200000" flipV="1">
            <a:off x="5753291" y="3695891"/>
            <a:ext cx="399889" cy="133130"/>
          </a:xfrm>
          <a:prstGeom prst="line">
            <a:avLst/>
          </a:prstGeom>
          <a:noFill/>
          <a:ln w="31750">
            <a:solidFill>
              <a:srgbClr val="66FF33"/>
            </a:solidFill>
            <a:round/>
            <a:headEnd/>
            <a:tailEnd/>
          </a:ln>
        </p:spPr>
      </p:cxnSp>
      <p:cxnSp>
        <p:nvCxnSpPr>
          <p:cNvPr id="383" name="Straight Connector 382"/>
          <p:cNvCxnSpPr>
            <a:cxnSpLocks noChangeShapeType="1"/>
            <a:stCxn id="321" idx="4"/>
            <a:endCxn id="370" idx="3"/>
          </p:cNvCxnSpPr>
          <p:nvPr/>
        </p:nvCxnSpPr>
        <p:spPr bwMode="auto">
          <a:xfrm rot="5400000">
            <a:off x="5409200" y="3204829"/>
            <a:ext cx="151353" cy="911352"/>
          </a:xfrm>
          <a:prstGeom prst="line">
            <a:avLst/>
          </a:prstGeom>
          <a:noFill/>
          <a:ln w="31750">
            <a:solidFill>
              <a:srgbClr val="66FF33"/>
            </a:solidFill>
            <a:round/>
            <a:headEnd/>
            <a:tailEnd/>
          </a:ln>
        </p:spPr>
      </p:cxnSp>
      <p:cxnSp>
        <p:nvCxnSpPr>
          <p:cNvPr id="118" name="Straight Connector 117"/>
          <p:cNvCxnSpPr>
            <a:stCxn id="357" idx="2"/>
            <a:endCxn id="370" idx="3"/>
          </p:cNvCxnSpPr>
          <p:nvPr/>
        </p:nvCxnSpPr>
        <p:spPr>
          <a:xfrm rot="10800000" flipV="1">
            <a:off x="5029200" y="3169920"/>
            <a:ext cx="1786128" cy="566262"/>
          </a:xfrm>
          <a:prstGeom prst="line">
            <a:avLst/>
          </a:prstGeom>
          <a:ln w="3492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>
            <a:stCxn id="267" idx="1"/>
            <a:endCxn id="329" idx="4"/>
          </p:cNvCxnSpPr>
          <p:nvPr/>
        </p:nvCxnSpPr>
        <p:spPr>
          <a:xfrm rot="16200000" flipV="1">
            <a:off x="6874002" y="3368802"/>
            <a:ext cx="1156174" cy="990058"/>
          </a:xfrm>
          <a:prstGeom prst="line">
            <a:avLst/>
          </a:prstGeom>
          <a:ln w="3492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>
            <a:endCxn id="336" idx="5"/>
          </p:cNvCxnSpPr>
          <p:nvPr/>
        </p:nvCxnSpPr>
        <p:spPr>
          <a:xfrm rot="10800000">
            <a:off x="6367322" y="3928922"/>
            <a:ext cx="981356" cy="409856"/>
          </a:xfrm>
          <a:prstGeom prst="line">
            <a:avLst/>
          </a:prstGeom>
          <a:ln w="3492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>
            <a:endCxn id="328" idx="4"/>
          </p:cNvCxnSpPr>
          <p:nvPr/>
        </p:nvCxnSpPr>
        <p:spPr>
          <a:xfrm rot="10800000">
            <a:off x="5932932" y="3621024"/>
            <a:ext cx="337694" cy="135002"/>
          </a:xfrm>
          <a:prstGeom prst="line">
            <a:avLst/>
          </a:prstGeom>
          <a:ln w="3492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>
            <a:stCxn id="357" idx="2"/>
            <a:endCxn id="328" idx="4"/>
          </p:cNvCxnSpPr>
          <p:nvPr/>
        </p:nvCxnSpPr>
        <p:spPr>
          <a:xfrm rot="10800000" flipV="1">
            <a:off x="5932932" y="3169920"/>
            <a:ext cx="882396" cy="451104"/>
          </a:xfrm>
          <a:prstGeom prst="line">
            <a:avLst/>
          </a:prstGeom>
          <a:ln w="3492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/>
          <p:cNvCxnSpPr>
            <a:stCxn id="333" idx="1"/>
            <a:endCxn id="283" idx="6"/>
          </p:cNvCxnSpPr>
          <p:nvPr/>
        </p:nvCxnSpPr>
        <p:spPr>
          <a:xfrm rot="16200000" flipV="1">
            <a:off x="7010400" y="4114800"/>
            <a:ext cx="109678" cy="41447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>
            <a:stCxn id="283" idx="1"/>
            <a:endCxn id="301" idx="5"/>
          </p:cNvCxnSpPr>
          <p:nvPr/>
        </p:nvCxnSpPr>
        <p:spPr>
          <a:xfrm rot="16200000" flipV="1">
            <a:off x="6340382" y="3825782"/>
            <a:ext cx="120836" cy="65423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>
            <a:stCxn id="301" idx="0"/>
            <a:endCxn id="328" idx="3"/>
          </p:cNvCxnSpPr>
          <p:nvPr/>
        </p:nvCxnSpPr>
        <p:spPr>
          <a:xfrm rot="16200000" flipV="1">
            <a:off x="5748528" y="3691128"/>
            <a:ext cx="374854" cy="1676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TextBox 189"/>
          <p:cNvSpPr txBox="1">
            <a:spLocks noChangeArrowheads="1"/>
          </p:cNvSpPr>
          <p:nvPr/>
        </p:nvSpPr>
        <p:spPr bwMode="auto">
          <a:xfrm>
            <a:off x="7472362" y="3048000"/>
            <a:ext cx="4524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/>
              <a:t>x</a:t>
            </a:r>
            <a:r>
              <a:rPr lang="en-US" sz="2400" baseline="-25000" dirty="0"/>
              <a:t>1</a:t>
            </a:r>
          </a:p>
        </p:txBody>
      </p:sp>
      <p:sp>
        <p:nvSpPr>
          <p:cNvPr id="120" name="TextBox 197"/>
          <p:cNvSpPr txBox="1">
            <a:spLocks noChangeArrowheads="1"/>
          </p:cNvSpPr>
          <p:nvPr/>
        </p:nvSpPr>
        <p:spPr bwMode="auto">
          <a:xfrm>
            <a:off x="6100763" y="4338638"/>
            <a:ext cx="4524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/>
              <a:t>x</a:t>
            </a:r>
            <a:r>
              <a:rPr lang="en-US" sz="2400" baseline="-25000" dirty="0"/>
              <a:t>2</a:t>
            </a:r>
          </a:p>
        </p:txBody>
      </p:sp>
      <p:cxnSp>
        <p:nvCxnSpPr>
          <p:cNvPr id="122" name="Straight Connector 121"/>
          <p:cNvCxnSpPr/>
          <p:nvPr/>
        </p:nvCxnSpPr>
        <p:spPr>
          <a:xfrm rot="5400000">
            <a:off x="6172200" y="4267200"/>
            <a:ext cx="304800" cy="15240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>
            <a:off x="6172200" y="4267200"/>
            <a:ext cx="304800" cy="15240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Forbidden-Set Distance Labeling</a:t>
            </a:r>
            <a:endParaRPr lang="en-US" sz="35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4754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497763" cy="4800600"/>
          </a:xfrm>
        </p:spPr>
        <p:txBody>
          <a:bodyPr/>
          <a:lstStyle/>
          <a:p>
            <a:pPr eaLnBrk="1" hangingPunct="1"/>
            <a:r>
              <a:rPr lang="en-US" sz="2400" dirty="0" err="1" smtClean="0"/>
              <a:t>Unweighted</a:t>
            </a:r>
            <a:r>
              <a:rPr lang="en-US" sz="2400" dirty="0" smtClean="0"/>
              <a:t> graphs of doubling dimension </a:t>
            </a:r>
            <a:r>
              <a:rPr lang="el-GR" sz="2400" b="1" dirty="0" smtClean="0">
                <a:solidFill>
                  <a:srgbClr val="0099FF"/>
                </a:solidFill>
                <a:cs typeface="Aharoni" pitchFamily="2" charset="-79"/>
              </a:rPr>
              <a:t>α</a:t>
            </a:r>
            <a:r>
              <a:rPr lang="en-US" sz="2400" dirty="0" smtClean="0"/>
              <a:t> have a forbidden-set </a:t>
            </a:r>
            <a:r>
              <a:rPr lang="en-US" sz="2400" b="1" dirty="0" smtClean="0">
                <a:solidFill>
                  <a:srgbClr val="0099FF"/>
                </a:solidFill>
                <a:cs typeface="Aharoni" pitchFamily="2" charset="-79"/>
              </a:rPr>
              <a:t>(1+</a:t>
            </a:r>
            <a:r>
              <a:rPr lang="el-GR" sz="2400" b="1" dirty="0" smtClean="0">
                <a:solidFill>
                  <a:srgbClr val="0099FF"/>
                </a:solidFill>
                <a:cs typeface="Aharoni" pitchFamily="2" charset="-79"/>
              </a:rPr>
              <a:t> ε</a:t>
            </a:r>
            <a:r>
              <a:rPr lang="en-US" sz="2400" b="1" dirty="0" smtClean="0">
                <a:solidFill>
                  <a:srgbClr val="0099FF"/>
                </a:solidFill>
                <a:cs typeface="Aharoni" pitchFamily="2" charset="-79"/>
              </a:rPr>
              <a:t>)</a:t>
            </a:r>
            <a:r>
              <a:rPr lang="en-US" sz="2400" dirty="0" smtClean="0"/>
              <a:t>-approximate distance labeling scheme of label </a:t>
            </a:r>
            <a:r>
              <a:rPr lang="en-US" sz="2400" b="1" dirty="0" smtClean="0">
                <a:solidFill>
                  <a:srgbClr val="0099FF"/>
                </a:solidFill>
                <a:cs typeface="Aharoni" pitchFamily="2" charset="-79"/>
              </a:rPr>
              <a:t>O(1+ </a:t>
            </a:r>
            <a:r>
              <a:rPr lang="el-GR" sz="2400" b="1" dirty="0" smtClean="0">
                <a:solidFill>
                  <a:srgbClr val="0099FF"/>
                </a:solidFill>
                <a:cs typeface="Aharoni" pitchFamily="2" charset="-79"/>
              </a:rPr>
              <a:t>ε</a:t>
            </a:r>
            <a:r>
              <a:rPr lang="en-US" sz="2400" b="1" baseline="30000" dirty="0" smtClean="0">
                <a:solidFill>
                  <a:srgbClr val="0099FF"/>
                </a:solidFill>
                <a:cs typeface="Aharoni" pitchFamily="2" charset="-79"/>
              </a:rPr>
              <a:t>-1</a:t>
            </a:r>
            <a:r>
              <a:rPr lang="en-US" sz="2400" b="1" dirty="0" smtClean="0">
                <a:solidFill>
                  <a:srgbClr val="0099FF"/>
                </a:solidFill>
                <a:cs typeface="Aharoni" pitchFamily="2" charset="-79"/>
              </a:rPr>
              <a:t>)</a:t>
            </a:r>
            <a:r>
              <a:rPr lang="en-US" sz="2400" b="1" baseline="30000" dirty="0" smtClean="0">
                <a:solidFill>
                  <a:srgbClr val="0099FF"/>
                </a:solidFill>
                <a:cs typeface="Aharoni" pitchFamily="2" charset="-79"/>
              </a:rPr>
              <a:t>2</a:t>
            </a:r>
            <a:r>
              <a:rPr lang="el-GR" sz="2400" b="1" baseline="30000" dirty="0" smtClean="0">
                <a:solidFill>
                  <a:srgbClr val="0099FF"/>
                </a:solidFill>
                <a:cs typeface="Aharoni" pitchFamily="2" charset="-79"/>
              </a:rPr>
              <a:t>α</a:t>
            </a:r>
            <a:r>
              <a:rPr lang="en-US" sz="2400" b="1" dirty="0" smtClean="0">
                <a:solidFill>
                  <a:srgbClr val="0099FF"/>
                </a:solidFill>
                <a:cs typeface="Aharoni" pitchFamily="2" charset="-79"/>
              </a:rPr>
              <a:t>log</a:t>
            </a:r>
            <a:r>
              <a:rPr lang="en-US" sz="2400" b="1" baseline="30000" dirty="0" smtClean="0">
                <a:solidFill>
                  <a:srgbClr val="0099FF"/>
                </a:solidFill>
                <a:cs typeface="Aharoni" pitchFamily="2" charset="-79"/>
              </a:rPr>
              <a:t>2</a:t>
            </a:r>
            <a:r>
              <a:rPr lang="en-US" sz="2400" b="1" dirty="0" smtClean="0">
                <a:solidFill>
                  <a:srgbClr val="0099FF"/>
                </a:solidFill>
                <a:cs typeface="Aharoni" pitchFamily="2" charset="-79"/>
              </a:rPr>
              <a:t>n</a:t>
            </a:r>
            <a:r>
              <a:rPr lang="en-US" sz="2400" dirty="0" smtClean="0"/>
              <a:t>. All the labels can be computed in polynomial time, and each query can be answered in time polynomial in the length of the labels occurring in the query.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Distance Labeling</a:t>
            </a:r>
            <a:endParaRPr lang="en-US" sz="35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5842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497763" cy="48006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n-US" b="1" dirty="0" smtClean="0"/>
              <a:t>Preprocessing Phase:</a:t>
            </a:r>
            <a:r>
              <a:rPr lang="en-US" dirty="0" smtClean="0"/>
              <a:t>  preprocess </a:t>
            </a:r>
            <a:r>
              <a:rPr lang="en-US" b="1" dirty="0" smtClean="0">
                <a:solidFill>
                  <a:srgbClr val="0099FF"/>
                </a:solidFill>
                <a:cs typeface="Aharoni" pitchFamily="2" charset="-79"/>
              </a:rPr>
              <a:t>G</a:t>
            </a:r>
            <a:r>
              <a:rPr lang="en-US" dirty="0" smtClean="0"/>
              <a:t> and assign to each vertex </a:t>
            </a:r>
            <a:r>
              <a:rPr lang="en-US" b="1" dirty="0" smtClean="0">
                <a:solidFill>
                  <a:srgbClr val="0099FF"/>
                </a:solidFill>
                <a:cs typeface="Aharoni" pitchFamily="2" charset="-79"/>
              </a:rPr>
              <a:t>v</a:t>
            </a:r>
            <a:r>
              <a:rPr lang="en-US" dirty="0" smtClean="0"/>
              <a:t> of </a:t>
            </a:r>
            <a:r>
              <a:rPr lang="en-US" b="1" dirty="0" smtClean="0">
                <a:solidFill>
                  <a:srgbClr val="0099FF"/>
                </a:solidFill>
                <a:cs typeface="Aharoni" pitchFamily="2" charset="-79"/>
              </a:rPr>
              <a:t>G</a:t>
            </a:r>
            <a:r>
              <a:rPr lang="en-US" dirty="0" smtClean="0"/>
              <a:t> a label </a:t>
            </a:r>
            <a:r>
              <a:rPr lang="en-US" b="1" dirty="0" smtClean="0">
                <a:solidFill>
                  <a:srgbClr val="0099FF"/>
                </a:solidFill>
                <a:cs typeface="Aharoni" pitchFamily="2" charset="-79"/>
              </a:rPr>
              <a:t>L(v)</a:t>
            </a:r>
            <a:r>
              <a:rPr lang="en-US" dirty="0" smtClean="0"/>
              <a:t>. 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b="1" dirty="0" smtClean="0"/>
              <a:t>Query Phase: </a:t>
            </a:r>
            <a:r>
              <a:rPr lang="en-US" dirty="0" smtClean="0"/>
              <a:t>given the labels </a:t>
            </a:r>
            <a:r>
              <a:rPr lang="en-US" b="1" dirty="0" smtClean="0">
                <a:solidFill>
                  <a:srgbClr val="0099FF"/>
                </a:solidFill>
                <a:cs typeface="Aharoni" pitchFamily="2" charset="-79"/>
              </a:rPr>
              <a:t>L(s)</a:t>
            </a:r>
            <a:r>
              <a:rPr lang="en-US" dirty="0" smtClean="0"/>
              <a:t> and </a:t>
            </a:r>
            <a:r>
              <a:rPr lang="en-US" b="1" dirty="0" smtClean="0">
                <a:solidFill>
                  <a:srgbClr val="0099FF"/>
                </a:solidFill>
                <a:cs typeface="Aharoni" pitchFamily="2" charset="-79"/>
              </a:rPr>
              <a:t>L(t)</a:t>
            </a:r>
            <a:r>
              <a:rPr lang="en-US" dirty="0" smtClean="0"/>
              <a:t>, answer a query concerning the distance between </a:t>
            </a:r>
            <a:r>
              <a:rPr lang="en-US" b="1" dirty="0" smtClean="0">
                <a:solidFill>
                  <a:srgbClr val="0099FF"/>
                </a:solidFill>
                <a:cs typeface="Aharoni" pitchFamily="2" charset="-79"/>
              </a:rPr>
              <a:t>s</a:t>
            </a:r>
            <a:r>
              <a:rPr lang="en-US" dirty="0" smtClean="0"/>
              <a:t> and </a:t>
            </a:r>
            <a:r>
              <a:rPr lang="en-US" b="1" dirty="0" smtClean="0">
                <a:solidFill>
                  <a:srgbClr val="0099FF"/>
                </a:solidFill>
                <a:cs typeface="Aharoni" pitchFamily="2" charset="-79"/>
              </a:rPr>
              <a:t>t</a:t>
            </a:r>
            <a:r>
              <a:rPr lang="en-US" dirty="0" smtClean="0"/>
              <a:t> in </a:t>
            </a:r>
            <a:r>
              <a:rPr lang="en-US" b="1" dirty="0" smtClean="0">
                <a:solidFill>
                  <a:srgbClr val="0099FF"/>
                </a:solidFill>
                <a:cs typeface="Aharoni" pitchFamily="2" charset="-79"/>
              </a:rPr>
              <a:t>G</a:t>
            </a:r>
            <a:r>
              <a:rPr lang="en-US" dirty="0" smtClean="0"/>
              <a:t>.</a:t>
            </a:r>
          </a:p>
          <a:p>
            <a:pPr eaLnBrk="1" hangingPunct="1">
              <a:buFont typeface="Wingdings 2" pitchFamily="18" charset="2"/>
              <a:buNone/>
            </a:pPr>
            <a:endParaRPr lang="en-US" dirty="0" smtClean="0"/>
          </a:p>
          <a:p>
            <a:pPr eaLnBrk="1" hangingPunct="1">
              <a:buFont typeface="Wingdings 2" pitchFamily="18" charset="2"/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Results</a:t>
            </a:r>
            <a:endParaRPr lang="en-US" sz="35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6802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497763" cy="4800600"/>
          </a:xfrm>
        </p:spPr>
        <p:txBody>
          <a:bodyPr/>
          <a:lstStyle/>
          <a:p>
            <a:pPr eaLnBrk="1" hangingPunct="1"/>
            <a:r>
              <a:rPr lang="en-US" sz="2400" smtClean="0"/>
              <a:t>The </a:t>
            </a:r>
            <a:r>
              <a:rPr lang="en-US" sz="2400" dirty="0" smtClean="0"/>
              <a:t>scheme extends to a forbidden-set routing labeling scheme with stretch </a:t>
            </a:r>
            <a:r>
              <a:rPr lang="en-US" sz="2400" b="1" dirty="0" smtClean="0">
                <a:solidFill>
                  <a:srgbClr val="0099FF"/>
                </a:solidFill>
                <a:cs typeface="Aharoni" pitchFamily="2" charset="-79"/>
              </a:rPr>
              <a:t>1+</a:t>
            </a:r>
            <a:r>
              <a:rPr lang="el-GR" sz="2400" b="1" dirty="0" smtClean="0">
                <a:solidFill>
                  <a:srgbClr val="0099FF"/>
                </a:solidFill>
                <a:cs typeface="Aharoni" pitchFamily="2" charset="-79"/>
              </a:rPr>
              <a:t>ε</a:t>
            </a:r>
            <a:r>
              <a:rPr lang="en-US" sz="2400" dirty="0" smtClean="0"/>
              <a:t> and </a:t>
            </a:r>
            <a:br>
              <a:rPr lang="en-US" sz="2400" dirty="0" smtClean="0"/>
            </a:br>
            <a:r>
              <a:rPr lang="en-US" sz="2400" b="1" dirty="0" smtClean="0">
                <a:solidFill>
                  <a:srgbClr val="0099FF"/>
                </a:solidFill>
                <a:cs typeface="Aharoni" pitchFamily="2" charset="-79"/>
              </a:rPr>
              <a:t>O(1+ </a:t>
            </a:r>
            <a:r>
              <a:rPr lang="el-GR" sz="2400" b="1" dirty="0" smtClean="0">
                <a:solidFill>
                  <a:srgbClr val="0099FF"/>
                </a:solidFill>
                <a:cs typeface="Aharoni" pitchFamily="2" charset="-79"/>
              </a:rPr>
              <a:t>ε</a:t>
            </a:r>
            <a:r>
              <a:rPr lang="en-US" sz="2400" b="1" baseline="30000" dirty="0" smtClean="0">
                <a:solidFill>
                  <a:srgbClr val="0099FF"/>
                </a:solidFill>
                <a:cs typeface="Aharoni" pitchFamily="2" charset="-79"/>
              </a:rPr>
              <a:t>-1</a:t>
            </a:r>
            <a:r>
              <a:rPr lang="en-US" sz="2400" b="1" dirty="0" smtClean="0">
                <a:solidFill>
                  <a:srgbClr val="0099FF"/>
                </a:solidFill>
                <a:cs typeface="Aharoni" pitchFamily="2" charset="-79"/>
              </a:rPr>
              <a:t>)</a:t>
            </a:r>
            <a:r>
              <a:rPr lang="en-US" sz="2400" b="1" baseline="30000" dirty="0" smtClean="0">
                <a:solidFill>
                  <a:srgbClr val="0099FF"/>
                </a:solidFill>
                <a:cs typeface="Aharoni" pitchFamily="2" charset="-79"/>
              </a:rPr>
              <a:t>2</a:t>
            </a:r>
            <a:r>
              <a:rPr lang="el-GR" sz="2400" b="1" baseline="30000" dirty="0" smtClean="0">
                <a:solidFill>
                  <a:srgbClr val="0099FF"/>
                </a:solidFill>
                <a:cs typeface="Aharoni" pitchFamily="2" charset="-79"/>
              </a:rPr>
              <a:t>α</a:t>
            </a:r>
            <a:r>
              <a:rPr lang="en-US" sz="2400" b="1" dirty="0" smtClean="0">
                <a:solidFill>
                  <a:srgbClr val="0099FF"/>
                </a:solidFill>
                <a:cs typeface="Aharoni" pitchFamily="2" charset="-79"/>
              </a:rPr>
              <a:t>log</a:t>
            </a:r>
            <a:r>
              <a:rPr lang="en-US" sz="2400" b="1" baseline="30000" dirty="0" smtClean="0">
                <a:solidFill>
                  <a:srgbClr val="0099FF"/>
                </a:solidFill>
                <a:cs typeface="Aharoni" pitchFamily="2" charset="-79"/>
              </a:rPr>
              <a:t>2</a:t>
            </a:r>
            <a:r>
              <a:rPr lang="en-US" sz="2400" b="1" dirty="0" smtClean="0">
                <a:solidFill>
                  <a:srgbClr val="0099FF"/>
                </a:solidFill>
                <a:cs typeface="Aharoni" pitchFamily="2" charset="-79"/>
              </a:rPr>
              <a:t>n</a:t>
            </a:r>
            <a:r>
              <a:rPr lang="en-US" sz="2400" dirty="0" smtClean="0"/>
              <a:t>-bit routing tables.</a:t>
            </a:r>
          </a:p>
          <a:p>
            <a:pPr eaLnBrk="1" hangingPunct="1"/>
            <a:r>
              <a:rPr lang="en-US" sz="2400" dirty="0" smtClean="0"/>
              <a:t>The exponential term in </a:t>
            </a:r>
            <a:r>
              <a:rPr lang="el-GR" sz="2400" b="1" dirty="0" smtClean="0">
                <a:solidFill>
                  <a:srgbClr val="0099FF"/>
                </a:solidFill>
                <a:cs typeface="Aharoni" pitchFamily="2" charset="-79"/>
              </a:rPr>
              <a:t>α</a:t>
            </a:r>
            <a:r>
              <a:rPr lang="en-US" sz="2400" dirty="0" smtClean="0"/>
              <a:t> appearing in the label length bound in our schemes is in fact necessary, even for a connectivity labeling scheme. We show that any forbidden-set connectivity labeling scheme on the family of </a:t>
            </a:r>
            <a:r>
              <a:rPr lang="en-US" sz="2400" dirty="0" err="1" smtClean="0"/>
              <a:t>unweighted</a:t>
            </a:r>
            <a:r>
              <a:rPr lang="en-US" sz="2400" dirty="0" smtClean="0"/>
              <a:t> graphs of doubling dimension </a:t>
            </a:r>
            <a:r>
              <a:rPr lang="el-GR" sz="2400" b="1" dirty="0" smtClean="0">
                <a:solidFill>
                  <a:srgbClr val="0099FF"/>
                </a:solidFill>
                <a:cs typeface="Aharoni" pitchFamily="2" charset="-79"/>
              </a:rPr>
              <a:t>α</a:t>
            </a:r>
            <a:r>
              <a:rPr lang="en-US" sz="2400" dirty="0" smtClean="0"/>
              <a:t> requires labels of length </a:t>
            </a:r>
            <a:r>
              <a:rPr lang="el-GR" sz="2400" b="1" dirty="0" smtClean="0">
                <a:solidFill>
                  <a:srgbClr val="0099FF"/>
                </a:solidFill>
                <a:cs typeface="Aharoni" pitchFamily="2" charset="-79"/>
              </a:rPr>
              <a:t>Ω</a:t>
            </a:r>
            <a:r>
              <a:rPr lang="en-US" sz="2400" b="1" dirty="0" smtClean="0">
                <a:solidFill>
                  <a:srgbClr val="0099FF"/>
                </a:solidFill>
                <a:cs typeface="Aharoni" pitchFamily="2" charset="-79"/>
              </a:rPr>
              <a:t>(2</a:t>
            </a:r>
            <a:r>
              <a:rPr lang="el-GR" sz="2400" b="1" baseline="30000" dirty="0" smtClean="0">
                <a:solidFill>
                  <a:srgbClr val="0099FF"/>
                </a:solidFill>
                <a:cs typeface="Aharoni" pitchFamily="2" charset="-79"/>
              </a:rPr>
              <a:t>α</a:t>
            </a:r>
            <a:r>
              <a:rPr lang="en-US" sz="2400" b="1" dirty="0" smtClean="0">
                <a:solidFill>
                  <a:srgbClr val="0099FF"/>
                </a:solidFill>
                <a:cs typeface="Aharoni" pitchFamily="2" charset="-79"/>
              </a:rPr>
              <a:t> +</a:t>
            </a:r>
            <a:r>
              <a:rPr lang="en-US" sz="2400" b="1" dirty="0" err="1" smtClean="0">
                <a:solidFill>
                  <a:srgbClr val="0099FF"/>
                </a:solidFill>
                <a:cs typeface="Aharoni" pitchFamily="2" charset="-79"/>
              </a:rPr>
              <a:t>logn</a:t>
            </a:r>
            <a:r>
              <a:rPr lang="en-US" sz="2400" b="1" dirty="0" smtClean="0">
                <a:solidFill>
                  <a:srgbClr val="0099FF"/>
                </a:solidFill>
                <a:cs typeface="Aharoni" pitchFamily="2" charset="-79"/>
              </a:rPr>
              <a:t>)</a:t>
            </a:r>
            <a:r>
              <a:rPr lang="en-US" sz="2400" dirty="0" smtClean="0"/>
              <a:t>. </a:t>
            </a:r>
            <a:endParaRPr lang="en-US" sz="2800" dirty="0" smtClean="0"/>
          </a:p>
          <a:p>
            <a:pPr eaLnBrk="1" hangingPunct="1"/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 sz="35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8850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497763" cy="48006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n-US" sz="6000" smtClean="0">
                <a:solidFill>
                  <a:srgbClr val="CC00FF"/>
                </a:solidFill>
              </a:rPr>
              <a:t>Thank You!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Distance Labeling</a:t>
            </a:r>
            <a:endParaRPr lang="en-US" sz="35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497763" cy="480060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Computing exact distances may be costly in term of memory requirements. </a:t>
            </a:r>
          </a:p>
          <a:p>
            <a:pPr eaLnBrk="1" hangingPunct="1"/>
            <a:r>
              <a:rPr lang="en-US" sz="2800" dirty="0" smtClean="0"/>
              <a:t>Typically, polynomial space is needed for exact distances in sparse graphs like planar graphs </a:t>
            </a:r>
            <a:r>
              <a:rPr lang="en-US" sz="2800" dirty="0" smtClean="0">
                <a:solidFill>
                  <a:srgbClr val="C00000"/>
                </a:solidFill>
              </a:rPr>
              <a:t>[</a:t>
            </a:r>
            <a:r>
              <a:rPr lang="en-US" sz="2800" dirty="0" err="1" smtClean="0">
                <a:solidFill>
                  <a:srgbClr val="C00000"/>
                </a:solidFill>
              </a:rPr>
              <a:t>Gavoille</a:t>
            </a:r>
            <a:r>
              <a:rPr lang="en-US" sz="2800" dirty="0" smtClean="0">
                <a:solidFill>
                  <a:srgbClr val="C00000"/>
                </a:solidFill>
              </a:rPr>
              <a:t>, Peleg, </a:t>
            </a:r>
            <a:r>
              <a:rPr lang="en-US" sz="2800" dirty="0" err="1" smtClean="0">
                <a:solidFill>
                  <a:srgbClr val="C00000"/>
                </a:solidFill>
              </a:rPr>
              <a:t>Pérennés</a:t>
            </a:r>
            <a:r>
              <a:rPr lang="en-US" sz="2800" dirty="0" smtClean="0">
                <a:solidFill>
                  <a:srgbClr val="C00000"/>
                </a:solidFill>
              </a:rPr>
              <a:t>, and </a:t>
            </a:r>
            <a:r>
              <a:rPr lang="en-US" sz="2800" dirty="0" err="1" smtClean="0">
                <a:solidFill>
                  <a:srgbClr val="C00000"/>
                </a:solidFill>
              </a:rPr>
              <a:t>Raz</a:t>
            </a:r>
            <a:r>
              <a:rPr lang="en-US" sz="2800" dirty="0" smtClean="0">
                <a:solidFill>
                  <a:srgbClr val="C00000"/>
                </a:solidFill>
              </a:rPr>
              <a:t>, 04]</a:t>
            </a:r>
            <a:r>
              <a:rPr lang="en-US" sz="2800" dirty="0" smtClean="0"/>
              <a:t>, whereas poly-logarithmic labels are possible if a small error is tolerated </a:t>
            </a:r>
            <a:r>
              <a:rPr lang="en-US" sz="2800" dirty="0" smtClean="0">
                <a:solidFill>
                  <a:srgbClr val="C00000"/>
                </a:solidFill>
              </a:rPr>
              <a:t>([Peleg 99, </a:t>
            </a:r>
            <a:r>
              <a:rPr lang="en-US" sz="2800" dirty="0" err="1" smtClean="0">
                <a:solidFill>
                  <a:srgbClr val="C00000"/>
                </a:solidFill>
              </a:rPr>
              <a:t>Talwar</a:t>
            </a:r>
            <a:r>
              <a:rPr lang="en-US" sz="2800" dirty="0" smtClean="0">
                <a:solidFill>
                  <a:srgbClr val="C00000"/>
                </a:solidFill>
              </a:rPr>
              <a:t> 04, </a:t>
            </a:r>
            <a:br>
              <a:rPr lang="en-US" sz="2800" dirty="0" smtClean="0">
                <a:solidFill>
                  <a:srgbClr val="C00000"/>
                </a:solidFill>
              </a:rPr>
            </a:br>
            <a:r>
              <a:rPr lang="en-US" sz="2800" dirty="0" err="1" smtClean="0">
                <a:solidFill>
                  <a:srgbClr val="C00000"/>
                </a:solidFill>
              </a:rPr>
              <a:t>Thorup</a:t>
            </a:r>
            <a:r>
              <a:rPr lang="en-US" sz="2800" dirty="0" smtClean="0">
                <a:solidFill>
                  <a:srgbClr val="C00000"/>
                </a:solidFill>
              </a:rPr>
              <a:t> 04])</a:t>
            </a:r>
            <a:r>
              <a:rPr lang="en-US" sz="2800" dirty="0" smtClean="0"/>
              <a:t>.  </a:t>
            </a:r>
          </a:p>
          <a:p>
            <a:pPr eaLnBrk="1" hangingPunct="1"/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Approximate Distance Labeling</a:t>
            </a:r>
            <a:endParaRPr lang="en-US" sz="35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5" name="Oval 32"/>
          <p:cNvSpPr>
            <a:spLocks noChangeArrowheads="1"/>
          </p:cNvSpPr>
          <p:nvPr/>
        </p:nvSpPr>
        <p:spPr bwMode="auto">
          <a:xfrm>
            <a:off x="1219200" y="2676525"/>
            <a:ext cx="457200" cy="44767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9" name="Oval 32"/>
          <p:cNvSpPr>
            <a:spLocks noChangeArrowheads="1"/>
          </p:cNvSpPr>
          <p:nvPr/>
        </p:nvSpPr>
        <p:spPr bwMode="auto">
          <a:xfrm>
            <a:off x="2743200" y="2676525"/>
            <a:ext cx="457200" cy="44767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1" name="Oval 32"/>
          <p:cNvSpPr>
            <a:spLocks noChangeArrowheads="1"/>
          </p:cNvSpPr>
          <p:nvPr/>
        </p:nvSpPr>
        <p:spPr bwMode="auto">
          <a:xfrm>
            <a:off x="2133600" y="3525838"/>
            <a:ext cx="457200" cy="44608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5" name="Oval 32"/>
          <p:cNvSpPr>
            <a:spLocks noChangeArrowheads="1"/>
          </p:cNvSpPr>
          <p:nvPr/>
        </p:nvSpPr>
        <p:spPr bwMode="auto">
          <a:xfrm>
            <a:off x="3276600" y="3581400"/>
            <a:ext cx="457200" cy="44767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7" name="Oval 32"/>
          <p:cNvSpPr>
            <a:spLocks noChangeArrowheads="1"/>
          </p:cNvSpPr>
          <p:nvPr/>
        </p:nvSpPr>
        <p:spPr bwMode="auto">
          <a:xfrm>
            <a:off x="3124200" y="1838325"/>
            <a:ext cx="457200" cy="44767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8" name="Oval 32"/>
          <p:cNvSpPr>
            <a:spLocks noChangeArrowheads="1"/>
          </p:cNvSpPr>
          <p:nvPr/>
        </p:nvSpPr>
        <p:spPr bwMode="auto">
          <a:xfrm>
            <a:off x="3962400" y="2828925"/>
            <a:ext cx="457200" cy="44767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9" name="Oval 32"/>
          <p:cNvSpPr>
            <a:spLocks noChangeArrowheads="1"/>
          </p:cNvSpPr>
          <p:nvPr/>
        </p:nvSpPr>
        <p:spPr bwMode="auto">
          <a:xfrm>
            <a:off x="1752600" y="1838325"/>
            <a:ext cx="457200" cy="44767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50" name="Oval 32"/>
          <p:cNvSpPr>
            <a:spLocks noChangeArrowheads="1"/>
          </p:cNvSpPr>
          <p:nvPr/>
        </p:nvSpPr>
        <p:spPr bwMode="auto">
          <a:xfrm>
            <a:off x="1981200" y="4440238"/>
            <a:ext cx="457200" cy="44608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cxnSp>
        <p:nvCxnSpPr>
          <p:cNvPr id="52" name="Straight Connector 51"/>
          <p:cNvCxnSpPr>
            <a:stCxn id="50" idx="0"/>
            <a:endCxn id="41" idx="4"/>
          </p:cNvCxnSpPr>
          <p:nvPr/>
        </p:nvCxnSpPr>
        <p:spPr>
          <a:xfrm rot="5400000" flipH="1" flipV="1">
            <a:off x="2051843" y="4129882"/>
            <a:ext cx="468313" cy="1524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41" idx="6"/>
            <a:endCxn id="45" idx="2"/>
          </p:cNvCxnSpPr>
          <p:nvPr/>
        </p:nvCxnSpPr>
        <p:spPr>
          <a:xfrm>
            <a:off x="2590800" y="3749675"/>
            <a:ext cx="685800" cy="5556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45" idx="0"/>
            <a:endCxn id="48" idx="4"/>
          </p:cNvCxnSpPr>
          <p:nvPr/>
        </p:nvCxnSpPr>
        <p:spPr>
          <a:xfrm rot="5400000" flipH="1" flipV="1">
            <a:off x="3695700" y="3086100"/>
            <a:ext cx="304800" cy="6858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48" idx="2"/>
            <a:endCxn id="39" idx="6"/>
          </p:cNvCxnSpPr>
          <p:nvPr/>
        </p:nvCxnSpPr>
        <p:spPr>
          <a:xfrm rot="10800000">
            <a:off x="3200400" y="2900363"/>
            <a:ext cx="762000" cy="1524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39" idx="3"/>
            <a:endCxn id="41" idx="0"/>
          </p:cNvCxnSpPr>
          <p:nvPr/>
        </p:nvCxnSpPr>
        <p:spPr>
          <a:xfrm rot="5400000">
            <a:off x="2352675" y="3068638"/>
            <a:ext cx="466725" cy="447675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39" idx="2"/>
            <a:endCxn id="25" idx="6"/>
          </p:cNvCxnSpPr>
          <p:nvPr/>
        </p:nvCxnSpPr>
        <p:spPr>
          <a:xfrm rot="10800000">
            <a:off x="1676400" y="2900363"/>
            <a:ext cx="1066800" cy="1587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39" idx="0"/>
            <a:endCxn id="47" idx="4"/>
          </p:cNvCxnSpPr>
          <p:nvPr/>
        </p:nvCxnSpPr>
        <p:spPr>
          <a:xfrm rot="5400000" flipH="1" flipV="1">
            <a:off x="2967037" y="2290763"/>
            <a:ext cx="390525" cy="3810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47" idx="2"/>
            <a:endCxn id="49" idx="6"/>
          </p:cNvCxnSpPr>
          <p:nvPr/>
        </p:nvCxnSpPr>
        <p:spPr>
          <a:xfrm rot="10800000">
            <a:off x="2209800" y="2062163"/>
            <a:ext cx="914400" cy="1587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>
            <a:stCxn id="49" idx="6"/>
            <a:endCxn id="39" idx="0"/>
          </p:cNvCxnSpPr>
          <p:nvPr/>
        </p:nvCxnSpPr>
        <p:spPr>
          <a:xfrm>
            <a:off x="2209800" y="2062163"/>
            <a:ext cx="762000" cy="614362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69" name="TextBox 76"/>
          <p:cNvSpPr txBox="1">
            <a:spLocks noChangeArrowheads="1"/>
          </p:cNvSpPr>
          <p:nvPr/>
        </p:nvSpPr>
        <p:spPr bwMode="auto">
          <a:xfrm>
            <a:off x="2519363" y="1774825"/>
            <a:ext cx="4524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2</a:t>
            </a:r>
          </a:p>
        </p:txBody>
      </p:sp>
      <p:sp>
        <p:nvSpPr>
          <p:cNvPr id="27670" name="TextBox 76"/>
          <p:cNvSpPr txBox="1">
            <a:spLocks noChangeArrowheads="1"/>
          </p:cNvSpPr>
          <p:nvPr/>
        </p:nvSpPr>
        <p:spPr bwMode="auto">
          <a:xfrm>
            <a:off x="2286000" y="2219325"/>
            <a:ext cx="4524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2</a:t>
            </a:r>
          </a:p>
        </p:txBody>
      </p:sp>
      <p:sp>
        <p:nvSpPr>
          <p:cNvPr id="27671" name="TextBox 76"/>
          <p:cNvSpPr txBox="1">
            <a:spLocks noChangeArrowheads="1"/>
          </p:cNvSpPr>
          <p:nvPr/>
        </p:nvSpPr>
        <p:spPr bwMode="auto">
          <a:xfrm>
            <a:off x="3205163" y="2308225"/>
            <a:ext cx="4524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2</a:t>
            </a:r>
          </a:p>
        </p:txBody>
      </p:sp>
      <p:sp>
        <p:nvSpPr>
          <p:cNvPr id="27672" name="TextBox 76"/>
          <p:cNvSpPr txBox="1">
            <a:spLocks noChangeArrowheads="1"/>
          </p:cNvSpPr>
          <p:nvPr/>
        </p:nvSpPr>
        <p:spPr bwMode="auto">
          <a:xfrm>
            <a:off x="2062163" y="3962400"/>
            <a:ext cx="4524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3</a:t>
            </a:r>
          </a:p>
        </p:txBody>
      </p:sp>
      <p:sp>
        <p:nvSpPr>
          <p:cNvPr id="27673" name="TextBox 76"/>
          <p:cNvSpPr txBox="1">
            <a:spLocks noChangeArrowheads="1"/>
          </p:cNvSpPr>
          <p:nvPr/>
        </p:nvSpPr>
        <p:spPr bwMode="auto">
          <a:xfrm>
            <a:off x="2590800" y="3146425"/>
            <a:ext cx="4524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3</a:t>
            </a:r>
          </a:p>
        </p:txBody>
      </p:sp>
      <p:sp>
        <p:nvSpPr>
          <p:cNvPr id="27674" name="TextBox 76"/>
          <p:cNvSpPr txBox="1">
            <a:spLocks noChangeArrowheads="1"/>
          </p:cNvSpPr>
          <p:nvPr/>
        </p:nvSpPr>
        <p:spPr bwMode="auto">
          <a:xfrm>
            <a:off x="3586163" y="2676525"/>
            <a:ext cx="4524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4</a:t>
            </a:r>
          </a:p>
        </p:txBody>
      </p:sp>
      <p:sp>
        <p:nvSpPr>
          <p:cNvPr id="27675" name="TextBox 76"/>
          <p:cNvSpPr txBox="1">
            <a:spLocks noChangeArrowheads="1"/>
          </p:cNvSpPr>
          <p:nvPr/>
        </p:nvSpPr>
        <p:spPr bwMode="auto">
          <a:xfrm>
            <a:off x="3662363" y="3362325"/>
            <a:ext cx="4524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3</a:t>
            </a:r>
          </a:p>
        </p:txBody>
      </p:sp>
      <p:sp>
        <p:nvSpPr>
          <p:cNvPr id="27676" name="TextBox 76"/>
          <p:cNvSpPr txBox="1">
            <a:spLocks noChangeArrowheads="1"/>
          </p:cNvSpPr>
          <p:nvPr/>
        </p:nvSpPr>
        <p:spPr bwMode="auto">
          <a:xfrm>
            <a:off x="1828800" y="2536825"/>
            <a:ext cx="4524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8</a:t>
            </a:r>
          </a:p>
        </p:txBody>
      </p:sp>
      <p:sp>
        <p:nvSpPr>
          <p:cNvPr id="27677" name="AutoShape 52"/>
          <p:cNvSpPr>
            <a:spLocks noChangeArrowheads="1"/>
          </p:cNvSpPr>
          <p:nvPr/>
        </p:nvSpPr>
        <p:spPr bwMode="auto">
          <a:xfrm>
            <a:off x="4724400" y="2851150"/>
            <a:ext cx="838200" cy="349250"/>
          </a:xfrm>
          <a:prstGeom prst="rightArrow">
            <a:avLst>
              <a:gd name="adj1" fmla="val 50000"/>
              <a:gd name="adj2" fmla="val 102256"/>
            </a:avLst>
          </a:prstGeom>
          <a:solidFill>
            <a:srgbClr val="CC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78" name="TextBox 76"/>
          <p:cNvSpPr txBox="1">
            <a:spLocks noChangeArrowheads="1"/>
          </p:cNvSpPr>
          <p:nvPr/>
        </p:nvSpPr>
        <p:spPr bwMode="auto">
          <a:xfrm>
            <a:off x="6477000" y="2600325"/>
            <a:ext cx="609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 smtClean="0"/>
              <a:t>L</a:t>
            </a:r>
            <a:r>
              <a:rPr lang="en-US" sz="2800" baseline="-25000" dirty="0" smtClean="0"/>
              <a:t>s</a:t>
            </a:r>
            <a:endParaRPr lang="en-US" sz="2800" baseline="-25000" dirty="0"/>
          </a:p>
        </p:txBody>
      </p:sp>
      <p:sp>
        <p:nvSpPr>
          <p:cNvPr id="27679" name="TextBox 76"/>
          <p:cNvSpPr txBox="1">
            <a:spLocks noChangeArrowheads="1"/>
          </p:cNvSpPr>
          <p:nvPr/>
        </p:nvSpPr>
        <p:spPr bwMode="auto">
          <a:xfrm>
            <a:off x="7620000" y="2600325"/>
            <a:ext cx="609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 smtClean="0"/>
              <a:t>L</a:t>
            </a:r>
            <a:r>
              <a:rPr lang="en-US" sz="2800" baseline="-25000" dirty="0" smtClean="0"/>
              <a:t>t</a:t>
            </a:r>
            <a:endParaRPr lang="en-US" sz="2800" baseline="-25000" dirty="0"/>
          </a:p>
        </p:txBody>
      </p:sp>
      <p:sp>
        <p:nvSpPr>
          <p:cNvPr id="27680" name="TextBox 76"/>
          <p:cNvSpPr txBox="1">
            <a:spLocks noChangeArrowheads="1"/>
          </p:cNvSpPr>
          <p:nvPr/>
        </p:nvSpPr>
        <p:spPr bwMode="auto">
          <a:xfrm>
            <a:off x="5943600" y="2590800"/>
            <a:ext cx="609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/>
              <a:t>…</a:t>
            </a:r>
            <a:endParaRPr lang="en-US" sz="2800" baseline="-25000"/>
          </a:p>
        </p:txBody>
      </p:sp>
      <p:sp>
        <p:nvSpPr>
          <p:cNvPr id="27681" name="TextBox 76"/>
          <p:cNvSpPr txBox="1">
            <a:spLocks noChangeArrowheads="1"/>
          </p:cNvSpPr>
          <p:nvPr/>
        </p:nvSpPr>
        <p:spPr bwMode="auto">
          <a:xfrm>
            <a:off x="7086600" y="2590800"/>
            <a:ext cx="609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/>
              <a:t>…</a:t>
            </a:r>
            <a:endParaRPr lang="en-US" sz="2800" baseline="-25000"/>
          </a:p>
        </p:txBody>
      </p:sp>
      <p:sp>
        <p:nvSpPr>
          <p:cNvPr id="27682" name="TextBox 76"/>
          <p:cNvSpPr txBox="1">
            <a:spLocks noChangeArrowheads="1"/>
          </p:cNvSpPr>
          <p:nvPr/>
        </p:nvSpPr>
        <p:spPr bwMode="auto">
          <a:xfrm>
            <a:off x="8229600" y="2590800"/>
            <a:ext cx="609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/>
              <a:t>…</a:t>
            </a:r>
            <a:endParaRPr lang="en-US" sz="2800" baseline="-25000"/>
          </a:p>
        </p:txBody>
      </p:sp>
      <p:sp>
        <p:nvSpPr>
          <p:cNvPr id="27683" name="TextBox 76"/>
          <p:cNvSpPr txBox="1">
            <a:spLocks noChangeArrowheads="1"/>
          </p:cNvSpPr>
          <p:nvPr/>
        </p:nvSpPr>
        <p:spPr bwMode="auto">
          <a:xfrm>
            <a:off x="1905000" y="1295400"/>
            <a:ext cx="15192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FF0000"/>
                </a:solidFill>
              </a:rPr>
              <a:t>Graph</a:t>
            </a:r>
          </a:p>
        </p:txBody>
      </p:sp>
      <p:sp>
        <p:nvSpPr>
          <p:cNvPr id="27684" name="TextBox 76"/>
          <p:cNvSpPr txBox="1">
            <a:spLocks noChangeArrowheads="1"/>
          </p:cNvSpPr>
          <p:nvPr/>
        </p:nvSpPr>
        <p:spPr bwMode="auto">
          <a:xfrm>
            <a:off x="6481763" y="1371600"/>
            <a:ext cx="15192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FF0000"/>
                </a:solidFill>
              </a:rPr>
              <a:t>Labels</a:t>
            </a:r>
          </a:p>
        </p:txBody>
      </p:sp>
      <p:cxnSp>
        <p:nvCxnSpPr>
          <p:cNvPr id="101" name="Straight Arrow Connector 100"/>
          <p:cNvCxnSpPr>
            <a:stCxn id="27678" idx="2"/>
          </p:cNvCxnSpPr>
          <p:nvPr/>
        </p:nvCxnSpPr>
        <p:spPr>
          <a:xfrm rot="16200000" flipH="1">
            <a:off x="5942807" y="3963193"/>
            <a:ext cx="1828800" cy="150813"/>
          </a:xfrm>
          <a:prstGeom prst="straightConnector1">
            <a:avLst/>
          </a:prstGeom>
          <a:ln w="31750">
            <a:solidFill>
              <a:srgbClr val="CC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/>
          <p:cNvCxnSpPr/>
          <p:nvPr/>
        </p:nvCxnSpPr>
        <p:spPr>
          <a:xfrm rot="5400000">
            <a:off x="6591300" y="3771900"/>
            <a:ext cx="1828800" cy="533400"/>
          </a:xfrm>
          <a:prstGeom prst="straightConnector1">
            <a:avLst/>
          </a:prstGeom>
          <a:ln w="31750">
            <a:solidFill>
              <a:srgbClr val="CC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87" name="TextBox 76"/>
          <p:cNvSpPr txBox="1">
            <a:spLocks noChangeArrowheads="1"/>
          </p:cNvSpPr>
          <p:nvPr/>
        </p:nvSpPr>
        <p:spPr bwMode="auto">
          <a:xfrm>
            <a:off x="1828800" y="4962525"/>
            <a:ext cx="6172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FF0000"/>
                </a:solidFill>
              </a:rPr>
              <a:t>Approximate Distance Query </a:t>
            </a:r>
            <a:r>
              <a:rPr lang="en-US" sz="2800" b="1"/>
              <a:t>≈ d’</a:t>
            </a:r>
          </a:p>
        </p:txBody>
      </p:sp>
      <p:cxnSp>
        <p:nvCxnSpPr>
          <p:cNvPr id="113" name="Straight Connector 112"/>
          <p:cNvCxnSpPr/>
          <p:nvPr/>
        </p:nvCxnSpPr>
        <p:spPr>
          <a:xfrm>
            <a:off x="2209800" y="2057400"/>
            <a:ext cx="762000" cy="614362"/>
          </a:xfrm>
          <a:prstGeom prst="line">
            <a:avLst/>
          </a:prstGeom>
          <a:noFill/>
          <a:ln w="76200" algn="ctr">
            <a:solidFill>
              <a:srgbClr val="CC00FF"/>
            </a:solidFill>
            <a:round/>
            <a:headEnd/>
            <a:tailEnd/>
          </a:ln>
        </p:spPr>
      </p:cxnSp>
      <p:cxnSp>
        <p:nvCxnSpPr>
          <p:cNvPr id="115" name="Straight Connector 114"/>
          <p:cNvCxnSpPr>
            <a:stCxn id="39" idx="3"/>
            <a:endCxn id="41" idx="0"/>
          </p:cNvCxnSpPr>
          <p:nvPr/>
        </p:nvCxnSpPr>
        <p:spPr>
          <a:xfrm rot="5400000">
            <a:off x="2352675" y="3068638"/>
            <a:ext cx="466725" cy="447675"/>
          </a:xfrm>
          <a:prstGeom prst="line">
            <a:avLst/>
          </a:prstGeom>
          <a:noFill/>
          <a:ln w="76200" algn="ctr">
            <a:solidFill>
              <a:srgbClr val="CC00FF"/>
            </a:solidFill>
            <a:round/>
            <a:headEnd/>
            <a:tailEnd/>
          </a:ln>
        </p:spPr>
      </p:cxnSp>
      <p:cxnSp>
        <p:nvCxnSpPr>
          <p:cNvPr id="117" name="Straight Connector 116"/>
          <p:cNvCxnSpPr>
            <a:stCxn id="41" idx="4"/>
            <a:endCxn id="50" idx="0"/>
          </p:cNvCxnSpPr>
          <p:nvPr/>
        </p:nvCxnSpPr>
        <p:spPr>
          <a:xfrm rot="5400000">
            <a:off x="2051843" y="4129882"/>
            <a:ext cx="468313" cy="152400"/>
          </a:xfrm>
          <a:prstGeom prst="line">
            <a:avLst/>
          </a:prstGeom>
          <a:noFill/>
          <a:ln w="76200" algn="ctr">
            <a:solidFill>
              <a:srgbClr val="CC00FF"/>
            </a:solidFill>
            <a:round/>
            <a:headEnd/>
            <a:tailEnd/>
          </a:ln>
        </p:spPr>
      </p:cxnSp>
      <p:cxnSp>
        <p:nvCxnSpPr>
          <p:cNvPr id="119" name="Straight Connector 118"/>
          <p:cNvCxnSpPr>
            <a:stCxn id="45" idx="2"/>
            <a:endCxn id="50" idx="0"/>
          </p:cNvCxnSpPr>
          <p:nvPr/>
        </p:nvCxnSpPr>
        <p:spPr>
          <a:xfrm rot="10800000" flipV="1">
            <a:off x="2209800" y="3805238"/>
            <a:ext cx="1066800" cy="6350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92" name="TextBox 76"/>
          <p:cNvSpPr txBox="1">
            <a:spLocks noChangeArrowheads="1"/>
          </p:cNvSpPr>
          <p:nvPr/>
        </p:nvSpPr>
        <p:spPr bwMode="auto">
          <a:xfrm>
            <a:off x="2667000" y="3962400"/>
            <a:ext cx="4524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2</a:t>
            </a:r>
          </a:p>
        </p:txBody>
      </p:sp>
      <p:sp>
        <p:nvSpPr>
          <p:cNvPr id="27693" name="TextBox 76"/>
          <p:cNvSpPr txBox="1">
            <a:spLocks noChangeArrowheads="1"/>
          </p:cNvSpPr>
          <p:nvPr/>
        </p:nvSpPr>
        <p:spPr bwMode="auto">
          <a:xfrm>
            <a:off x="2667000" y="3505200"/>
            <a:ext cx="4524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3</a:t>
            </a:r>
          </a:p>
        </p:txBody>
      </p:sp>
      <p:sp>
        <p:nvSpPr>
          <p:cNvPr id="27695" name="TextBox 76"/>
          <p:cNvSpPr txBox="1">
            <a:spLocks noChangeArrowheads="1"/>
          </p:cNvSpPr>
          <p:nvPr/>
        </p:nvSpPr>
        <p:spPr bwMode="auto">
          <a:xfrm>
            <a:off x="1752600" y="5522913"/>
            <a:ext cx="76962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/>
              <a:t>We require that </a:t>
            </a:r>
            <a:r>
              <a:rPr lang="en-US" sz="2800" b="1">
                <a:solidFill>
                  <a:srgbClr val="0099FF"/>
                </a:solidFill>
              </a:rPr>
              <a:t>d’</a:t>
            </a:r>
            <a:r>
              <a:rPr lang="en-US" sz="2800" b="1"/>
              <a:t>  satisfy:</a:t>
            </a:r>
          </a:p>
          <a:p>
            <a:r>
              <a:rPr lang="en-US" sz="2800" b="1">
                <a:solidFill>
                  <a:srgbClr val="0099FF"/>
                </a:solidFill>
              </a:rPr>
              <a:t>d</a:t>
            </a:r>
            <a:r>
              <a:rPr lang="en-US" sz="2800" b="1" baseline="-25000">
                <a:solidFill>
                  <a:srgbClr val="0099FF"/>
                </a:solidFill>
              </a:rPr>
              <a:t>G</a:t>
            </a:r>
            <a:r>
              <a:rPr lang="en-US" sz="2800" b="1">
                <a:solidFill>
                  <a:srgbClr val="0099FF"/>
                </a:solidFill>
              </a:rPr>
              <a:t>(x,y) ≤ d’ ≤ (1+</a:t>
            </a:r>
            <a:r>
              <a:rPr lang="el-GR" sz="2800" b="1">
                <a:solidFill>
                  <a:srgbClr val="0099FF"/>
                </a:solidFill>
              </a:rPr>
              <a:t>ε</a:t>
            </a:r>
            <a:r>
              <a:rPr lang="en-US" sz="2800" b="1">
                <a:solidFill>
                  <a:srgbClr val="0099FF"/>
                </a:solidFill>
              </a:rPr>
              <a:t>)d</a:t>
            </a:r>
            <a:r>
              <a:rPr lang="en-US" sz="2800" b="1" baseline="-25000">
                <a:solidFill>
                  <a:srgbClr val="0099FF"/>
                </a:solidFill>
              </a:rPr>
              <a:t>G</a:t>
            </a:r>
            <a:r>
              <a:rPr lang="en-US" sz="2800" b="1">
                <a:solidFill>
                  <a:srgbClr val="0099FF"/>
                </a:solidFill>
              </a:rPr>
              <a:t>(x,y)</a:t>
            </a:r>
          </a:p>
        </p:txBody>
      </p:sp>
      <p:sp>
        <p:nvSpPr>
          <p:cNvPr id="51" name="TextBox 76"/>
          <p:cNvSpPr txBox="1">
            <a:spLocks noChangeArrowheads="1"/>
          </p:cNvSpPr>
          <p:nvPr/>
        </p:nvSpPr>
        <p:spPr bwMode="auto">
          <a:xfrm>
            <a:off x="1447800" y="1843087"/>
            <a:ext cx="4524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55" name="TextBox 76"/>
          <p:cNvSpPr txBox="1">
            <a:spLocks noChangeArrowheads="1"/>
          </p:cNvSpPr>
          <p:nvPr/>
        </p:nvSpPr>
        <p:spPr bwMode="auto">
          <a:xfrm>
            <a:off x="1676400" y="4343400"/>
            <a:ext cx="452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Compact Routing</a:t>
            </a:r>
            <a:endParaRPr lang="en-US" sz="35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" name="Oval 32"/>
          <p:cNvSpPr>
            <a:spLocks noChangeArrowheads="1"/>
          </p:cNvSpPr>
          <p:nvPr/>
        </p:nvSpPr>
        <p:spPr bwMode="auto">
          <a:xfrm>
            <a:off x="1219200" y="2676525"/>
            <a:ext cx="457200" cy="44767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7" name="Oval 32"/>
          <p:cNvSpPr>
            <a:spLocks noChangeArrowheads="1"/>
          </p:cNvSpPr>
          <p:nvPr/>
        </p:nvSpPr>
        <p:spPr bwMode="auto">
          <a:xfrm>
            <a:off x="2743200" y="2676525"/>
            <a:ext cx="457200" cy="44767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8" name="Oval 32"/>
          <p:cNvSpPr>
            <a:spLocks noChangeArrowheads="1"/>
          </p:cNvSpPr>
          <p:nvPr/>
        </p:nvSpPr>
        <p:spPr bwMode="auto">
          <a:xfrm>
            <a:off x="2133600" y="3525838"/>
            <a:ext cx="457200" cy="44608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9" name="Oval 32"/>
          <p:cNvSpPr>
            <a:spLocks noChangeArrowheads="1"/>
          </p:cNvSpPr>
          <p:nvPr/>
        </p:nvSpPr>
        <p:spPr bwMode="auto">
          <a:xfrm>
            <a:off x="3276600" y="3581400"/>
            <a:ext cx="457200" cy="44767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" name="Oval 32"/>
          <p:cNvSpPr>
            <a:spLocks noChangeArrowheads="1"/>
          </p:cNvSpPr>
          <p:nvPr/>
        </p:nvSpPr>
        <p:spPr bwMode="auto">
          <a:xfrm>
            <a:off x="3124200" y="1838325"/>
            <a:ext cx="457200" cy="44767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1" name="Oval 32"/>
          <p:cNvSpPr>
            <a:spLocks noChangeArrowheads="1"/>
          </p:cNvSpPr>
          <p:nvPr/>
        </p:nvSpPr>
        <p:spPr bwMode="auto">
          <a:xfrm>
            <a:off x="3962400" y="2828925"/>
            <a:ext cx="457200" cy="44767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2" name="Oval 32"/>
          <p:cNvSpPr>
            <a:spLocks noChangeArrowheads="1"/>
          </p:cNvSpPr>
          <p:nvPr/>
        </p:nvSpPr>
        <p:spPr bwMode="auto">
          <a:xfrm>
            <a:off x="1752600" y="1838325"/>
            <a:ext cx="457200" cy="44767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" name="Oval 32"/>
          <p:cNvSpPr>
            <a:spLocks noChangeArrowheads="1"/>
          </p:cNvSpPr>
          <p:nvPr/>
        </p:nvSpPr>
        <p:spPr bwMode="auto">
          <a:xfrm>
            <a:off x="1981200" y="4440238"/>
            <a:ext cx="457200" cy="44608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cxnSp>
        <p:nvCxnSpPr>
          <p:cNvPr id="14" name="Straight Connector 13"/>
          <p:cNvCxnSpPr>
            <a:stCxn id="13" idx="0"/>
            <a:endCxn id="8" idx="4"/>
          </p:cNvCxnSpPr>
          <p:nvPr/>
        </p:nvCxnSpPr>
        <p:spPr>
          <a:xfrm rot="5400000" flipH="1" flipV="1">
            <a:off x="2051843" y="4129882"/>
            <a:ext cx="468313" cy="1524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8" idx="6"/>
            <a:endCxn id="9" idx="2"/>
          </p:cNvCxnSpPr>
          <p:nvPr/>
        </p:nvCxnSpPr>
        <p:spPr>
          <a:xfrm>
            <a:off x="2590800" y="3749675"/>
            <a:ext cx="685800" cy="5556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9" idx="0"/>
            <a:endCxn id="11" idx="4"/>
          </p:cNvCxnSpPr>
          <p:nvPr/>
        </p:nvCxnSpPr>
        <p:spPr>
          <a:xfrm rot="5400000" flipH="1" flipV="1">
            <a:off x="3695700" y="3086100"/>
            <a:ext cx="304800" cy="6858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11" idx="2"/>
            <a:endCxn id="7" idx="6"/>
          </p:cNvCxnSpPr>
          <p:nvPr/>
        </p:nvCxnSpPr>
        <p:spPr>
          <a:xfrm rot="10800000">
            <a:off x="3200400" y="2900363"/>
            <a:ext cx="762000" cy="1524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7" idx="3"/>
            <a:endCxn id="8" idx="0"/>
          </p:cNvCxnSpPr>
          <p:nvPr/>
        </p:nvCxnSpPr>
        <p:spPr>
          <a:xfrm rot="5400000">
            <a:off x="2352675" y="3068638"/>
            <a:ext cx="466725" cy="447675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7" idx="2"/>
            <a:endCxn id="4" idx="6"/>
          </p:cNvCxnSpPr>
          <p:nvPr/>
        </p:nvCxnSpPr>
        <p:spPr>
          <a:xfrm rot="10800000">
            <a:off x="1676400" y="2900363"/>
            <a:ext cx="1066800" cy="1587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7" idx="0"/>
            <a:endCxn id="10" idx="4"/>
          </p:cNvCxnSpPr>
          <p:nvPr/>
        </p:nvCxnSpPr>
        <p:spPr>
          <a:xfrm rot="5400000" flipH="1" flipV="1">
            <a:off x="2967037" y="2290763"/>
            <a:ext cx="390525" cy="3810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10" idx="2"/>
            <a:endCxn id="12" idx="6"/>
          </p:cNvCxnSpPr>
          <p:nvPr/>
        </p:nvCxnSpPr>
        <p:spPr>
          <a:xfrm rot="10800000">
            <a:off x="2209800" y="2062163"/>
            <a:ext cx="914400" cy="1587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2" idx="6"/>
            <a:endCxn id="7" idx="0"/>
          </p:cNvCxnSpPr>
          <p:nvPr/>
        </p:nvCxnSpPr>
        <p:spPr>
          <a:xfrm>
            <a:off x="2209800" y="2062163"/>
            <a:ext cx="762000" cy="614362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17" name="TextBox 76"/>
          <p:cNvSpPr txBox="1">
            <a:spLocks noChangeArrowheads="1"/>
          </p:cNvSpPr>
          <p:nvPr/>
        </p:nvSpPr>
        <p:spPr bwMode="auto">
          <a:xfrm>
            <a:off x="2519363" y="1774825"/>
            <a:ext cx="4524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2</a:t>
            </a:r>
          </a:p>
        </p:txBody>
      </p:sp>
      <p:sp>
        <p:nvSpPr>
          <p:cNvPr id="29718" name="TextBox 76"/>
          <p:cNvSpPr txBox="1">
            <a:spLocks noChangeArrowheads="1"/>
          </p:cNvSpPr>
          <p:nvPr/>
        </p:nvSpPr>
        <p:spPr bwMode="auto">
          <a:xfrm>
            <a:off x="2286000" y="2219325"/>
            <a:ext cx="4524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2</a:t>
            </a:r>
          </a:p>
        </p:txBody>
      </p:sp>
      <p:sp>
        <p:nvSpPr>
          <p:cNvPr id="29719" name="TextBox 76"/>
          <p:cNvSpPr txBox="1">
            <a:spLocks noChangeArrowheads="1"/>
          </p:cNvSpPr>
          <p:nvPr/>
        </p:nvSpPr>
        <p:spPr bwMode="auto">
          <a:xfrm>
            <a:off x="3205163" y="2308225"/>
            <a:ext cx="4524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2</a:t>
            </a:r>
          </a:p>
        </p:txBody>
      </p:sp>
      <p:sp>
        <p:nvSpPr>
          <p:cNvPr id="29720" name="TextBox 76"/>
          <p:cNvSpPr txBox="1">
            <a:spLocks noChangeArrowheads="1"/>
          </p:cNvSpPr>
          <p:nvPr/>
        </p:nvSpPr>
        <p:spPr bwMode="auto">
          <a:xfrm>
            <a:off x="2290763" y="3962400"/>
            <a:ext cx="4524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3</a:t>
            </a:r>
          </a:p>
        </p:txBody>
      </p:sp>
      <p:sp>
        <p:nvSpPr>
          <p:cNvPr id="29721" name="TextBox 76"/>
          <p:cNvSpPr txBox="1">
            <a:spLocks noChangeArrowheads="1"/>
          </p:cNvSpPr>
          <p:nvPr/>
        </p:nvSpPr>
        <p:spPr bwMode="auto">
          <a:xfrm>
            <a:off x="2590800" y="3146425"/>
            <a:ext cx="4524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3</a:t>
            </a:r>
          </a:p>
        </p:txBody>
      </p:sp>
      <p:sp>
        <p:nvSpPr>
          <p:cNvPr id="29722" name="TextBox 76"/>
          <p:cNvSpPr txBox="1">
            <a:spLocks noChangeArrowheads="1"/>
          </p:cNvSpPr>
          <p:nvPr/>
        </p:nvSpPr>
        <p:spPr bwMode="auto">
          <a:xfrm>
            <a:off x="3586163" y="2676525"/>
            <a:ext cx="4524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4</a:t>
            </a:r>
          </a:p>
        </p:txBody>
      </p:sp>
      <p:sp>
        <p:nvSpPr>
          <p:cNvPr id="29723" name="TextBox 76"/>
          <p:cNvSpPr txBox="1">
            <a:spLocks noChangeArrowheads="1"/>
          </p:cNvSpPr>
          <p:nvPr/>
        </p:nvSpPr>
        <p:spPr bwMode="auto">
          <a:xfrm>
            <a:off x="3662363" y="3362325"/>
            <a:ext cx="4524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3</a:t>
            </a:r>
          </a:p>
        </p:txBody>
      </p:sp>
      <p:sp>
        <p:nvSpPr>
          <p:cNvPr id="29724" name="TextBox 76"/>
          <p:cNvSpPr txBox="1">
            <a:spLocks noChangeArrowheads="1"/>
          </p:cNvSpPr>
          <p:nvPr/>
        </p:nvSpPr>
        <p:spPr bwMode="auto">
          <a:xfrm>
            <a:off x="1828800" y="2536825"/>
            <a:ext cx="4524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8</a:t>
            </a:r>
          </a:p>
        </p:txBody>
      </p:sp>
      <p:sp>
        <p:nvSpPr>
          <p:cNvPr id="29725" name="TextBox 76"/>
          <p:cNvSpPr txBox="1">
            <a:spLocks noChangeArrowheads="1"/>
          </p:cNvSpPr>
          <p:nvPr/>
        </p:nvSpPr>
        <p:spPr bwMode="auto">
          <a:xfrm>
            <a:off x="1905000" y="1295400"/>
            <a:ext cx="15192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FF0000"/>
                </a:solidFill>
              </a:rPr>
              <a:t>Graph</a:t>
            </a:r>
          </a:p>
        </p:txBody>
      </p:sp>
      <p:cxnSp>
        <p:nvCxnSpPr>
          <p:cNvPr id="32" name="Straight Connector 31"/>
          <p:cNvCxnSpPr>
            <a:stCxn id="12" idx="6"/>
            <a:endCxn id="7" idx="0"/>
          </p:cNvCxnSpPr>
          <p:nvPr/>
        </p:nvCxnSpPr>
        <p:spPr>
          <a:xfrm>
            <a:off x="2209800" y="2062163"/>
            <a:ext cx="762000" cy="614362"/>
          </a:xfrm>
          <a:prstGeom prst="line">
            <a:avLst/>
          </a:prstGeom>
          <a:noFill/>
          <a:ln w="76200" algn="ctr">
            <a:solidFill>
              <a:srgbClr val="CC00FF"/>
            </a:solidFill>
            <a:round/>
            <a:headEnd/>
            <a:tailEnd/>
          </a:ln>
        </p:spPr>
      </p:cxnSp>
      <p:cxnSp>
        <p:nvCxnSpPr>
          <p:cNvPr id="33" name="Straight Connector 32"/>
          <p:cNvCxnSpPr>
            <a:stCxn id="7" idx="3"/>
            <a:endCxn id="8" idx="0"/>
          </p:cNvCxnSpPr>
          <p:nvPr/>
        </p:nvCxnSpPr>
        <p:spPr>
          <a:xfrm rot="5400000">
            <a:off x="2352675" y="3068638"/>
            <a:ext cx="466725" cy="447675"/>
          </a:xfrm>
          <a:prstGeom prst="line">
            <a:avLst/>
          </a:prstGeom>
          <a:noFill/>
          <a:ln w="76200" algn="ctr">
            <a:solidFill>
              <a:srgbClr val="CC00FF"/>
            </a:solidFill>
            <a:round/>
            <a:headEnd/>
            <a:tailEnd/>
          </a:ln>
        </p:spPr>
      </p:cxnSp>
      <p:cxnSp>
        <p:nvCxnSpPr>
          <p:cNvPr id="34" name="Straight Connector 33"/>
          <p:cNvCxnSpPr>
            <a:stCxn id="8" idx="4"/>
            <a:endCxn id="13" idx="0"/>
          </p:cNvCxnSpPr>
          <p:nvPr/>
        </p:nvCxnSpPr>
        <p:spPr>
          <a:xfrm rot="5400000">
            <a:off x="2051843" y="4129882"/>
            <a:ext cx="468313" cy="152400"/>
          </a:xfrm>
          <a:prstGeom prst="line">
            <a:avLst/>
          </a:prstGeom>
          <a:noFill/>
          <a:ln w="76200" algn="ctr">
            <a:solidFill>
              <a:srgbClr val="CC00FF"/>
            </a:solidFill>
            <a:round/>
            <a:headEnd/>
            <a:tailEnd/>
          </a:ln>
        </p:spPr>
      </p:cxnSp>
      <p:cxnSp>
        <p:nvCxnSpPr>
          <p:cNvPr id="35" name="Straight Connector 34"/>
          <p:cNvCxnSpPr>
            <a:stCxn id="9" idx="2"/>
            <a:endCxn id="13" idx="0"/>
          </p:cNvCxnSpPr>
          <p:nvPr/>
        </p:nvCxnSpPr>
        <p:spPr>
          <a:xfrm rot="10800000" flipV="1">
            <a:off x="2209800" y="3805238"/>
            <a:ext cx="1066800" cy="6350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30" name="TextBox 76"/>
          <p:cNvSpPr txBox="1">
            <a:spLocks noChangeArrowheads="1"/>
          </p:cNvSpPr>
          <p:nvPr/>
        </p:nvSpPr>
        <p:spPr bwMode="auto">
          <a:xfrm>
            <a:off x="2667000" y="3962400"/>
            <a:ext cx="4524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2</a:t>
            </a:r>
          </a:p>
        </p:txBody>
      </p:sp>
      <p:sp>
        <p:nvSpPr>
          <p:cNvPr id="29731" name="TextBox 76"/>
          <p:cNvSpPr txBox="1">
            <a:spLocks noChangeArrowheads="1"/>
          </p:cNvSpPr>
          <p:nvPr/>
        </p:nvSpPr>
        <p:spPr bwMode="auto">
          <a:xfrm>
            <a:off x="2667000" y="3505200"/>
            <a:ext cx="4524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3</a:t>
            </a: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2127250"/>
            <a:ext cx="4667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76475" y="2895600"/>
            <a:ext cx="4667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19275" y="3886200"/>
            <a:ext cx="4667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TextBox 76"/>
          <p:cNvSpPr txBox="1">
            <a:spLocks noChangeArrowheads="1"/>
          </p:cNvSpPr>
          <p:nvPr/>
        </p:nvSpPr>
        <p:spPr bwMode="auto">
          <a:xfrm>
            <a:off x="1447800" y="1828800"/>
            <a:ext cx="4524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44" name="TextBox 76"/>
          <p:cNvSpPr txBox="1">
            <a:spLocks noChangeArrowheads="1"/>
          </p:cNvSpPr>
          <p:nvPr/>
        </p:nvSpPr>
        <p:spPr bwMode="auto">
          <a:xfrm>
            <a:off x="1676400" y="4343400"/>
            <a:ext cx="452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Compact Routing</a:t>
            </a:r>
            <a:endParaRPr lang="en-US" sz="35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1746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497763" cy="48006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The situation is similar for compact routing: </a:t>
            </a:r>
            <a:r>
              <a:rPr lang="el-GR" sz="2400" b="1" dirty="0" smtClean="0">
                <a:solidFill>
                  <a:srgbClr val="0099FF"/>
                </a:solidFill>
                <a:cs typeface="Aharoni" pitchFamily="2" charset="-79"/>
              </a:rPr>
              <a:t>Ω</a:t>
            </a:r>
            <a:r>
              <a:rPr lang="en-US" sz="2400" b="1" dirty="0" smtClean="0">
                <a:solidFill>
                  <a:srgbClr val="0099FF"/>
                </a:solidFill>
                <a:cs typeface="Aharoni" pitchFamily="2" charset="-79"/>
              </a:rPr>
              <a:t>(n</a:t>
            </a:r>
            <a:r>
              <a:rPr lang="en-US" sz="2400" b="1" baseline="30000" dirty="0" smtClean="0">
                <a:solidFill>
                  <a:srgbClr val="0099FF"/>
                </a:solidFill>
                <a:cs typeface="Aharoni" pitchFamily="2" charset="-79"/>
              </a:rPr>
              <a:t>1/2</a:t>
            </a:r>
            <a:r>
              <a:rPr lang="en-US" sz="2400" b="1" dirty="0" smtClean="0">
                <a:solidFill>
                  <a:srgbClr val="0099FF"/>
                </a:solidFill>
                <a:cs typeface="Aharoni" pitchFamily="2" charset="-79"/>
              </a:rPr>
              <a:t>)</a:t>
            </a:r>
            <a:r>
              <a:rPr lang="en-US" sz="2400" dirty="0" smtClean="0"/>
              <a:t>-bit routing tables are required for shortest path routing in bounded growth networks  </a:t>
            </a:r>
            <a:r>
              <a:rPr lang="en-US" sz="2400" dirty="0" smtClean="0">
                <a:solidFill>
                  <a:srgbClr val="C00000"/>
                </a:solidFill>
              </a:rPr>
              <a:t>([Abraham et al. 2006]) </a:t>
            </a:r>
            <a:r>
              <a:rPr lang="en-US" sz="2400" dirty="0" smtClean="0"/>
              <a:t>or planar graphs. </a:t>
            </a:r>
          </a:p>
          <a:p>
            <a:pPr eaLnBrk="1" hangingPunct="1"/>
            <a:r>
              <a:rPr lang="en-US" sz="2400" dirty="0" smtClean="0"/>
              <a:t>Routing tables of size </a:t>
            </a:r>
            <a:br>
              <a:rPr lang="en-US" sz="2400" dirty="0" smtClean="0"/>
            </a:br>
            <a:r>
              <a:rPr lang="en-US" sz="2400" b="1" dirty="0" smtClean="0">
                <a:solidFill>
                  <a:srgbClr val="0099FF"/>
                </a:solidFill>
                <a:cs typeface="Aharoni" pitchFamily="2" charset="-79"/>
              </a:rPr>
              <a:t>(</a:t>
            </a:r>
            <a:r>
              <a:rPr lang="el-GR" sz="2400" b="1" dirty="0" smtClean="0">
                <a:solidFill>
                  <a:srgbClr val="0099FF"/>
                </a:solidFill>
                <a:cs typeface="Aharoni" pitchFamily="2" charset="-79"/>
              </a:rPr>
              <a:t>ε</a:t>
            </a:r>
            <a:r>
              <a:rPr lang="en-US" sz="2400" b="1" baseline="30000" dirty="0" smtClean="0">
                <a:solidFill>
                  <a:srgbClr val="0099FF"/>
                </a:solidFill>
                <a:cs typeface="Aharoni" pitchFamily="2" charset="-79"/>
              </a:rPr>
              <a:t>-1</a:t>
            </a:r>
            <a:r>
              <a:rPr lang="en-US" sz="2400" b="1" dirty="0" smtClean="0">
                <a:solidFill>
                  <a:srgbClr val="0099FF"/>
                </a:solidFill>
                <a:cs typeface="Aharoni" pitchFamily="2" charset="-79"/>
              </a:rPr>
              <a:t>logn)</a:t>
            </a:r>
            <a:r>
              <a:rPr lang="en-US" sz="2400" b="1" baseline="30000" dirty="0" smtClean="0">
                <a:solidFill>
                  <a:srgbClr val="0099FF"/>
                </a:solidFill>
                <a:cs typeface="Aharoni" pitchFamily="2" charset="-79"/>
              </a:rPr>
              <a:t>O(1)</a:t>
            </a:r>
            <a:r>
              <a:rPr lang="en-US" sz="2400" b="1" dirty="0" smtClean="0">
                <a:solidFill>
                  <a:srgbClr val="0099FF"/>
                </a:solidFill>
                <a:cs typeface="Aharoni" pitchFamily="2" charset="-79"/>
              </a:rPr>
              <a:t> </a:t>
            </a:r>
            <a:r>
              <a:rPr lang="en-US" sz="2400" dirty="0" smtClean="0"/>
              <a:t>suffice for </a:t>
            </a:r>
            <a:r>
              <a:rPr lang="en-US" sz="2400" b="1" dirty="0" smtClean="0">
                <a:solidFill>
                  <a:srgbClr val="0099FF"/>
                </a:solidFill>
                <a:cs typeface="Aharoni" pitchFamily="2" charset="-79"/>
              </a:rPr>
              <a:t>(1+</a:t>
            </a:r>
            <a:r>
              <a:rPr lang="el-GR" sz="2400" b="1" dirty="0" smtClean="0">
                <a:solidFill>
                  <a:srgbClr val="0099FF"/>
                </a:solidFill>
                <a:cs typeface="Aharoni" pitchFamily="2" charset="-79"/>
              </a:rPr>
              <a:t> ε</a:t>
            </a:r>
            <a:r>
              <a:rPr lang="en-US" sz="2400" b="1" dirty="0" smtClean="0">
                <a:solidFill>
                  <a:srgbClr val="0099FF"/>
                </a:solidFill>
                <a:cs typeface="Aharoni" pitchFamily="2" charset="-79"/>
              </a:rPr>
              <a:t>)</a:t>
            </a:r>
            <a:r>
              <a:rPr lang="en-US" sz="2400" dirty="0" smtClean="0"/>
              <a:t>-stretch routing scheme in bounded doubling dimension graphs (</a:t>
            </a:r>
            <a:r>
              <a:rPr lang="en-US" sz="2400" dirty="0" smtClean="0">
                <a:solidFill>
                  <a:srgbClr val="C00000"/>
                </a:solidFill>
              </a:rPr>
              <a:t>[Abraham et al. 06, , </a:t>
            </a:r>
            <a:r>
              <a:rPr lang="en-US" sz="2400" dirty="0" err="1" smtClean="0">
                <a:solidFill>
                  <a:srgbClr val="C00000"/>
                </a:solidFill>
              </a:rPr>
              <a:t>Konjevod</a:t>
            </a:r>
            <a:r>
              <a:rPr lang="en-US" sz="2400" dirty="0" smtClean="0">
                <a:solidFill>
                  <a:srgbClr val="C00000"/>
                </a:solidFill>
              </a:rPr>
              <a:t> et al. 07, , </a:t>
            </a:r>
            <a:r>
              <a:rPr lang="en-US" sz="2400" dirty="0" err="1" smtClean="0">
                <a:solidFill>
                  <a:srgbClr val="C00000"/>
                </a:solidFill>
              </a:rPr>
              <a:t>Konjevod</a:t>
            </a:r>
            <a:r>
              <a:rPr lang="en-US" sz="2400" dirty="0" smtClean="0">
                <a:solidFill>
                  <a:srgbClr val="C00000"/>
                </a:solidFill>
              </a:rPr>
              <a:t> et al. 08, </a:t>
            </a:r>
            <a:r>
              <a:rPr lang="en-US" sz="2400" dirty="0" err="1" smtClean="0">
                <a:solidFill>
                  <a:srgbClr val="C00000"/>
                </a:solidFill>
              </a:rPr>
              <a:t>Slivkins</a:t>
            </a:r>
            <a:r>
              <a:rPr lang="en-US" sz="2400" dirty="0" smtClean="0">
                <a:solidFill>
                  <a:srgbClr val="C00000"/>
                </a:solidFill>
              </a:rPr>
              <a:t> 05, </a:t>
            </a:r>
            <a:r>
              <a:rPr lang="en-US" sz="2400" dirty="0" err="1" smtClean="0">
                <a:solidFill>
                  <a:srgbClr val="C00000"/>
                </a:solidFill>
              </a:rPr>
              <a:t>Slivkins</a:t>
            </a:r>
            <a:r>
              <a:rPr lang="en-US" sz="2400" dirty="0" smtClean="0">
                <a:solidFill>
                  <a:srgbClr val="C00000"/>
                </a:solidFill>
              </a:rPr>
              <a:t> 07]</a:t>
            </a:r>
            <a:r>
              <a:rPr lang="en-US" sz="2400" dirty="0" smtClean="0"/>
              <a:t> or in</a:t>
            </a:r>
          </a:p>
          <a:p>
            <a:pPr eaLnBrk="1" hangingPunct="1">
              <a:buNone/>
            </a:pPr>
            <a:r>
              <a:rPr lang="en-US" sz="2400" dirty="0" smtClean="0"/>
              <a:t>minor-free graphs (</a:t>
            </a:r>
            <a:r>
              <a:rPr lang="en-US" sz="2400" dirty="0" smtClean="0">
                <a:solidFill>
                  <a:srgbClr val="C00000"/>
                </a:solidFill>
              </a:rPr>
              <a:t>[Abraham and </a:t>
            </a:r>
            <a:r>
              <a:rPr lang="en-US" sz="2400" dirty="0" err="1" smtClean="0">
                <a:solidFill>
                  <a:srgbClr val="C00000"/>
                </a:solidFill>
              </a:rPr>
              <a:t>Gavoille</a:t>
            </a:r>
            <a:r>
              <a:rPr lang="en-US" sz="2400" dirty="0" smtClean="0">
                <a:solidFill>
                  <a:srgbClr val="C00000"/>
                </a:solidFill>
              </a:rPr>
              <a:t> 06]</a:t>
            </a:r>
            <a:r>
              <a:rPr lang="en-US" sz="2400" dirty="0" smtClean="0"/>
              <a:t>).</a:t>
            </a:r>
          </a:p>
          <a:p>
            <a:pPr eaLnBrk="1" hangingPunct="1">
              <a:buFont typeface="Wingdings 2" pitchFamily="18" charset="2"/>
              <a:buNone/>
            </a:pP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7089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000" dirty="0" smtClean="0"/>
              <a:t>Forbidden-Set Approx. Distance Labeling</a:t>
            </a:r>
            <a:endParaRPr lang="en-US" sz="3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5" name="Oval 32"/>
          <p:cNvSpPr>
            <a:spLocks noChangeArrowheads="1"/>
          </p:cNvSpPr>
          <p:nvPr/>
        </p:nvSpPr>
        <p:spPr bwMode="auto">
          <a:xfrm>
            <a:off x="1219200" y="2676525"/>
            <a:ext cx="457200" cy="44767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9" name="Oval 32"/>
          <p:cNvSpPr>
            <a:spLocks noChangeArrowheads="1"/>
          </p:cNvSpPr>
          <p:nvPr/>
        </p:nvSpPr>
        <p:spPr bwMode="auto">
          <a:xfrm>
            <a:off x="2743200" y="2676525"/>
            <a:ext cx="457200" cy="44767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1" name="Oval 32"/>
          <p:cNvSpPr>
            <a:spLocks noChangeArrowheads="1"/>
          </p:cNvSpPr>
          <p:nvPr/>
        </p:nvSpPr>
        <p:spPr bwMode="auto">
          <a:xfrm>
            <a:off x="2133600" y="3525838"/>
            <a:ext cx="457200" cy="44608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5" name="Oval 32"/>
          <p:cNvSpPr>
            <a:spLocks noChangeArrowheads="1"/>
          </p:cNvSpPr>
          <p:nvPr/>
        </p:nvSpPr>
        <p:spPr bwMode="auto">
          <a:xfrm>
            <a:off x="3276600" y="3581400"/>
            <a:ext cx="457200" cy="44767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7" name="Oval 32"/>
          <p:cNvSpPr>
            <a:spLocks noChangeArrowheads="1"/>
          </p:cNvSpPr>
          <p:nvPr/>
        </p:nvSpPr>
        <p:spPr bwMode="auto">
          <a:xfrm>
            <a:off x="3124200" y="1838325"/>
            <a:ext cx="457200" cy="44767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8" name="Oval 32"/>
          <p:cNvSpPr>
            <a:spLocks noChangeArrowheads="1"/>
          </p:cNvSpPr>
          <p:nvPr/>
        </p:nvSpPr>
        <p:spPr bwMode="auto">
          <a:xfrm>
            <a:off x="3962400" y="2828925"/>
            <a:ext cx="457200" cy="44767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9" name="Oval 32"/>
          <p:cNvSpPr>
            <a:spLocks noChangeArrowheads="1"/>
          </p:cNvSpPr>
          <p:nvPr/>
        </p:nvSpPr>
        <p:spPr bwMode="auto">
          <a:xfrm>
            <a:off x="1752600" y="1838325"/>
            <a:ext cx="457200" cy="44767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50" name="Oval 32"/>
          <p:cNvSpPr>
            <a:spLocks noChangeArrowheads="1"/>
          </p:cNvSpPr>
          <p:nvPr/>
        </p:nvSpPr>
        <p:spPr bwMode="auto">
          <a:xfrm>
            <a:off x="1981200" y="4440238"/>
            <a:ext cx="457200" cy="44608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cxnSp>
        <p:nvCxnSpPr>
          <p:cNvPr id="52" name="Straight Connector 51"/>
          <p:cNvCxnSpPr>
            <a:stCxn id="50" idx="0"/>
            <a:endCxn id="41" idx="4"/>
          </p:cNvCxnSpPr>
          <p:nvPr/>
        </p:nvCxnSpPr>
        <p:spPr>
          <a:xfrm rot="5400000" flipH="1" flipV="1">
            <a:off x="2051843" y="4129882"/>
            <a:ext cx="468313" cy="1524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41" idx="6"/>
            <a:endCxn id="45" idx="2"/>
          </p:cNvCxnSpPr>
          <p:nvPr/>
        </p:nvCxnSpPr>
        <p:spPr>
          <a:xfrm>
            <a:off x="2590800" y="3749675"/>
            <a:ext cx="685800" cy="5556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45" idx="0"/>
            <a:endCxn id="48" idx="4"/>
          </p:cNvCxnSpPr>
          <p:nvPr/>
        </p:nvCxnSpPr>
        <p:spPr>
          <a:xfrm rot="5400000" flipH="1" flipV="1">
            <a:off x="3695700" y="3086100"/>
            <a:ext cx="304800" cy="6858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48" idx="2"/>
            <a:endCxn id="39" idx="6"/>
          </p:cNvCxnSpPr>
          <p:nvPr/>
        </p:nvCxnSpPr>
        <p:spPr>
          <a:xfrm rot="10800000">
            <a:off x="3200400" y="2900363"/>
            <a:ext cx="762000" cy="1524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39" idx="3"/>
            <a:endCxn id="41" idx="0"/>
          </p:cNvCxnSpPr>
          <p:nvPr/>
        </p:nvCxnSpPr>
        <p:spPr>
          <a:xfrm rot="5400000">
            <a:off x="2352675" y="3068638"/>
            <a:ext cx="466725" cy="447675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39" idx="2"/>
            <a:endCxn id="25" idx="6"/>
          </p:cNvCxnSpPr>
          <p:nvPr/>
        </p:nvCxnSpPr>
        <p:spPr>
          <a:xfrm rot="10800000">
            <a:off x="1676400" y="2900363"/>
            <a:ext cx="1066800" cy="1587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39" idx="0"/>
            <a:endCxn id="47" idx="4"/>
          </p:cNvCxnSpPr>
          <p:nvPr/>
        </p:nvCxnSpPr>
        <p:spPr>
          <a:xfrm rot="5400000" flipH="1" flipV="1">
            <a:off x="2967037" y="2290763"/>
            <a:ext cx="390525" cy="3810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47" idx="2"/>
            <a:endCxn id="49" idx="6"/>
          </p:cNvCxnSpPr>
          <p:nvPr/>
        </p:nvCxnSpPr>
        <p:spPr>
          <a:xfrm rot="10800000">
            <a:off x="2209800" y="2062163"/>
            <a:ext cx="914400" cy="1587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>
            <a:stCxn id="49" idx="6"/>
            <a:endCxn id="39" idx="0"/>
          </p:cNvCxnSpPr>
          <p:nvPr/>
        </p:nvCxnSpPr>
        <p:spPr>
          <a:xfrm>
            <a:off x="2209800" y="2062163"/>
            <a:ext cx="762000" cy="614362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13" name="TextBox 76"/>
          <p:cNvSpPr txBox="1">
            <a:spLocks noChangeArrowheads="1"/>
          </p:cNvSpPr>
          <p:nvPr/>
        </p:nvSpPr>
        <p:spPr bwMode="auto">
          <a:xfrm>
            <a:off x="2519363" y="1774825"/>
            <a:ext cx="4524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2</a:t>
            </a:r>
          </a:p>
        </p:txBody>
      </p:sp>
      <p:sp>
        <p:nvSpPr>
          <p:cNvPr id="33814" name="TextBox 76"/>
          <p:cNvSpPr txBox="1">
            <a:spLocks noChangeArrowheads="1"/>
          </p:cNvSpPr>
          <p:nvPr/>
        </p:nvSpPr>
        <p:spPr bwMode="auto">
          <a:xfrm>
            <a:off x="2286000" y="2219325"/>
            <a:ext cx="4524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2</a:t>
            </a:r>
          </a:p>
        </p:txBody>
      </p:sp>
      <p:sp>
        <p:nvSpPr>
          <p:cNvPr id="33815" name="TextBox 76"/>
          <p:cNvSpPr txBox="1">
            <a:spLocks noChangeArrowheads="1"/>
          </p:cNvSpPr>
          <p:nvPr/>
        </p:nvSpPr>
        <p:spPr bwMode="auto">
          <a:xfrm>
            <a:off x="3205163" y="2308225"/>
            <a:ext cx="4524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2</a:t>
            </a:r>
          </a:p>
        </p:txBody>
      </p:sp>
      <p:sp>
        <p:nvSpPr>
          <p:cNvPr id="33816" name="TextBox 76"/>
          <p:cNvSpPr txBox="1">
            <a:spLocks noChangeArrowheads="1"/>
          </p:cNvSpPr>
          <p:nvPr/>
        </p:nvSpPr>
        <p:spPr bwMode="auto">
          <a:xfrm>
            <a:off x="2062163" y="3962400"/>
            <a:ext cx="4524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3</a:t>
            </a:r>
          </a:p>
        </p:txBody>
      </p:sp>
      <p:sp>
        <p:nvSpPr>
          <p:cNvPr id="33817" name="TextBox 76"/>
          <p:cNvSpPr txBox="1">
            <a:spLocks noChangeArrowheads="1"/>
          </p:cNvSpPr>
          <p:nvPr/>
        </p:nvSpPr>
        <p:spPr bwMode="auto">
          <a:xfrm>
            <a:off x="2590800" y="3146425"/>
            <a:ext cx="4524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3</a:t>
            </a:r>
          </a:p>
        </p:txBody>
      </p:sp>
      <p:sp>
        <p:nvSpPr>
          <p:cNvPr id="33818" name="TextBox 76"/>
          <p:cNvSpPr txBox="1">
            <a:spLocks noChangeArrowheads="1"/>
          </p:cNvSpPr>
          <p:nvPr/>
        </p:nvSpPr>
        <p:spPr bwMode="auto">
          <a:xfrm>
            <a:off x="3586163" y="2676525"/>
            <a:ext cx="4524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4</a:t>
            </a:r>
          </a:p>
        </p:txBody>
      </p:sp>
      <p:sp>
        <p:nvSpPr>
          <p:cNvPr id="33819" name="TextBox 76"/>
          <p:cNvSpPr txBox="1">
            <a:spLocks noChangeArrowheads="1"/>
          </p:cNvSpPr>
          <p:nvPr/>
        </p:nvSpPr>
        <p:spPr bwMode="auto">
          <a:xfrm>
            <a:off x="3662363" y="3362325"/>
            <a:ext cx="4524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3</a:t>
            </a:r>
          </a:p>
        </p:txBody>
      </p:sp>
      <p:sp>
        <p:nvSpPr>
          <p:cNvPr id="33820" name="TextBox 76"/>
          <p:cNvSpPr txBox="1">
            <a:spLocks noChangeArrowheads="1"/>
          </p:cNvSpPr>
          <p:nvPr/>
        </p:nvSpPr>
        <p:spPr bwMode="auto">
          <a:xfrm>
            <a:off x="1828800" y="2536825"/>
            <a:ext cx="4524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8</a:t>
            </a:r>
          </a:p>
        </p:txBody>
      </p:sp>
      <p:sp>
        <p:nvSpPr>
          <p:cNvPr id="33827" name="TextBox 76"/>
          <p:cNvSpPr txBox="1">
            <a:spLocks noChangeArrowheads="1"/>
          </p:cNvSpPr>
          <p:nvPr/>
        </p:nvSpPr>
        <p:spPr bwMode="auto">
          <a:xfrm>
            <a:off x="1905000" y="1295400"/>
            <a:ext cx="15192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FF0000"/>
                </a:solidFill>
              </a:rPr>
              <a:t>Graph</a:t>
            </a:r>
          </a:p>
        </p:txBody>
      </p:sp>
      <p:cxnSp>
        <p:nvCxnSpPr>
          <p:cNvPr id="119" name="Straight Connector 118"/>
          <p:cNvCxnSpPr>
            <a:stCxn id="45" idx="2"/>
            <a:endCxn id="50" idx="0"/>
          </p:cNvCxnSpPr>
          <p:nvPr/>
        </p:nvCxnSpPr>
        <p:spPr>
          <a:xfrm rot="10800000" flipV="1">
            <a:off x="2209800" y="3805238"/>
            <a:ext cx="1066800" cy="6350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34" name="TextBox 76"/>
          <p:cNvSpPr txBox="1">
            <a:spLocks noChangeArrowheads="1"/>
          </p:cNvSpPr>
          <p:nvPr/>
        </p:nvSpPr>
        <p:spPr bwMode="auto">
          <a:xfrm>
            <a:off x="2667000" y="3962400"/>
            <a:ext cx="4524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2</a:t>
            </a:r>
          </a:p>
        </p:txBody>
      </p:sp>
      <p:sp>
        <p:nvSpPr>
          <p:cNvPr id="33835" name="TextBox 76"/>
          <p:cNvSpPr txBox="1">
            <a:spLocks noChangeArrowheads="1"/>
          </p:cNvSpPr>
          <p:nvPr/>
        </p:nvSpPr>
        <p:spPr bwMode="auto">
          <a:xfrm>
            <a:off x="2667000" y="3505200"/>
            <a:ext cx="4524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3</a:t>
            </a:r>
          </a:p>
        </p:txBody>
      </p:sp>
      <p:cxnSp>
        <p:nvCxnSpPr>
          <p:cNvPr id="53" name="Straight Connector 52"/>
          <p:cNvCxnSpPr/>
          <p:nvPr/>
        </p:nvCxnSpPr>
        <p:spPr>
          <a:xfrm rot="10800000" flipV="1">
            <a:off x="2057400" y="3581400"/>
            <a:ext cx="609600" cy="381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2057400" y="3581400"/>
            <a:ext cx="533400" cy="381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38" name="TextBox 76"/>
          <p:cNvSpPr txBox="1">
            <a:spLocks noChangeArrowheads="1"/>
          </p:cNvSpPr>
          <p:nvPr/>
        </p:nvSpPr>
        <p:spPr bwMode="auto">
          <a:xfrm>
            <a:off x="1757363" y="3514725"/>
            <a:ext cx="4524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/>
              <a:t>z</a:t>
            </a:r>
          </a:p>
        </p:txBody>
      </p:sp>
      <p:cxnSp>
        <p:nvCxnSpPr>
          <p:cNvPr id="60" name="Straight Connector 59"/>
          <p:cNvCxnSpPr/>
          <p:nvPr/>
        </p:nvCxnSpPr>
        <p:spPr>
          <a:xfrm>
            <a:off x="2209800" y="2057400"/>
            <a:ext cx="762000" cy="614363"/>
          </a:xfrm>
          <a:prstGeom prst="line">
            <a:avLst/>
          </a:prstGeom>
          <a:noFill/>
          <a:ln w="76200" algn="ctr">
            <a:solidFill>
              <a:srgbClr val="CC00FF"/>
            </a:solidFill>
            <a:round/>
            <a:headEnd/>
            <a:tailEnd/>
          </a:ln>
        </p:spPr>
      </p:cxnSp>
      <p:cxnSp>
        <p:nvCxnSpPr>
          <p:cNvPr id="63" name="Straight Connector 62"/>
          <p:cNvCxnSpPr>
            <a:stCxn id="39" idx="6"/>
          </p:cNvCxnSpPr>
          <p:nvPr/>
        </p:nvCxnSpPr>
        <p:spPr>
          <a:xfrm>
            <a:off x="3200400" y="2900363"/>
            <a:ext cx="762000" cy="147637"/>
          </a:xfrm>
          <a:prstGeom prst="line">
            <a:avLst/>
          </a:prstGeom>
          <a:noFill/>
          <a:ln w="76200" algn="ctr">
            <a:solidFill>
              <a:srgbClr val="CC00FF"/>
            </a:solidFill>
            <a:round/>
            <a:headEnd/>
            <a:tailEnd/>
          </a:ln>
        </p:spPr>
      </p:cxnSp>
      <p:cxnSp>
        <p:nvCxnSpPr>
          <p:cNvPr id="67" name="Straight Connector 66"/>
          <p:cNvCxnSpPr>
            <a:stCxn id="48" idx="4"/>
            <a:endCxn id="45" idx="0"/>
          </p:cNvCxnSpPr>
          <p:nvPr/>
        </p:nvCxnSpPr>
        <p:spPr>
          <a:xfrm rot="5400000">
            <a:off x="3695700" y="3086100"/>
            <a:ext cx="304800" cy="685800"/>
          </a:xfrm>
          <a:prstGeom prst="line">
            <a:avLst/>
          </a:prstGeom>
          <a:noFill/>
          <a:ln w="76200" algn="ctr">
            <a:solidFill>
              <a:srgbClr val="CC00FF"/>
            </a:solidFill>
            <a:round/>
            <a:headEnd/>
            <a:tailEnd/>
          </a:ln>
        </p:spPr>
      </p:cxnSp>
      <p:cxnSp>
        <p:nvCxnSpPr>
          <p:cNvPr id="71" name="Straight Connector 70"/>
          <p:cNvCxnSpPr>
            <a:stCxn id="45" idx="2"/>
            <a:endCxn id="50" idx="0"/>
          </p:cNvCxnSpPr>
          <p:nvPr/>
        </p:nvCxnSpPr>
        <p:spPr>
          <a:xfrm rot="10800000" flipV="1">
            <a:off x="2209800" y="3805238"/>
            <a:ext cx="1066800" cy="635000"/>
          </a:xfrm>
          <a:prstGeom prst="line">
            <a:avLst/>
          </a:prstGeom>
          <a:noFill/>
          <a:ln w="76200" algn="ctr">
            <a:solidFill>
              <a:srgbClr val="CC00FF"/>
            </a:solidFill>
            <a:round/>
            <a:headEnd/>
            <a:tailEnd/>
          </a:ln>
        </p:spPr>
      </p:cxnSp>
      <p:grpSp>
        <p:nvGrpSpPr>
          <p:cNvPr id="59" name="Group 58"/>
          <p:cNvGrpSpPr/>
          <p:nvPr/>
        </p:nvGrpSpPr>
        <p:grpSpPr>
          <a:xfrm>
            <a:off x="4724400" y="1371600"/>
            <a:ext cx="4419600" cy="1828800"/>
            <a:chOff x="4724400" y="1371600"/>
            <a:chExt cx="4419600" cy="1828800"/>
          </a:xfrm>
        </p:grpSpPr>
        <p:sp>
          <p:nvSpPr>
            <p:cNvPr id="33821" name="AutoShape 52"/>
            <p:cNvSpPr>
              <a:spLocks noChangeArrowheads="1"/>
            </p:cNvSpPr>
            <p:nvPr/>
          </p:nvSpPr>
          <p:spPr bwMode="auto">
            <a:xfrm>
              <a:off x="4724400" y="2851150"/>
              <a:ext cx="838200" cy="349250"/>
            </a:xfrm>
            <a:prstGeom prst="rightArrow">
              <a:avLst>
                <a:gd name="adj1" fmla="val 50000"/>
                <a:gd name="adj2" fmla="val 102256"/>
              </a:avLst>
            </a:prstGeom>
            <a:solidFill>
              <a:srgbClr val="CC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22" name="TextBox 76"/>
            <p:cNvSpPr txBox="1">
              <a:spLocks noChangeArrowheads="1"/>
            </p:cNvSpPr>
            <p:nvPr/>
          </p:nvSpPr>
          <p:spPr bwMode="auto">
            <a:xfrm>
              <a:off x="6477000" y="2600325"/>
              <a:ext cx="609600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dirty="0" smtClean="0"/>
                <a:t>L</a:t>
              </a:r>
              <a:r>
                <a:rPr lang="en-US" sz="2800" baseline="-25000" dirty="0" smtClean="0"/>
                <a:t>s</a:t>
              </a:r>
              <a:endParaRPr lang="en-US" sz="2800" baseline="-25000" dirty="0"/>
            </a:p>
          </p:txBody>
        </p:sp>
        <p:sp>
          <p:nvSpPr>
            <p:cNvPr id="33823" name="TextBox 76"/>
            <p:cNvSpPr txBox="1">
              <a:spLocks noChangeArrowheads="1"/>
            </p:cNvSpPr>
            <p:nvPr/>
          </p:nvSpPr>
          <p:spPr bwMode="auto">
            <a:xfrm>
              <a:off x="8229600" y="2600325"/>
              <a:ext cx="609600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dirty="0" smtClean="0"/>
                <a:t>L</a:t>
              </a:r>
              <a:r>
                <a:rPr lang="en-US" sz="2800" baseline="-25000" dirty="0" smtClean="0"/>
                <a:t>t</a:t>
              </a:r>
              <a:endParaRPr lang="en-US" sz="2800" baseline="-25000" dirty="0"/>
            </a:p>
          </p:txBody>
        </p:sp>
        <p:sp>
          <p:nvSpPr>
            <p:cNvPr id="33824" name="TextBox 76"/>
            <p:cNvSpPr txBox="1">
              <a:spLocks noChangeArrowheads="1"/>
            </p:cNvSpPr>
            <p:nvPr/>
          </p:nvSpPr>
          <p:spPr bwMode="auto">
            <a:xfrm>
              <a:off x="5943600" y="2590800"/>
              <a:ext cx="609600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/>
                <a:t>…</a:t>
              </a:r>
              <a:endParaRPr lang="en-US" sz="2800" baseline="-25000"/>
            </a:p>
          </p:txBody>
        </p:sp>
        <p:sp>
          <p:nvSpPr>
            <p:cNvPr id="33825" name="TextBox 76"/>
            <p:cNvSpPr txBox="1">
              <a:spLocks noChangeArrowheads="1"/>
            </p:cNvSpPr>
            <p:nvPr/>
          </p:nvSpPr>
          <p:spPr bwMode="auto">
            <a:xfrm>
              <a:off x="6858000" y="2590800"/>
              <a:ext cx="609600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/>
                <a:t>…</a:t>
              </a:r>
              <a:endParaRPr lang="en-US" sz="2800" baseline="-25000"/>
            </a:p>
          </p:txBody>
        </p:sp>
        <p:sp>
          <p:nvSpPr>
            <p:cNvPr id="33826" name="TextBox 76"/>
            <p:cNvSpPr txBox="1">
              <a:spLocks noChangeArrowheads="1"/>
            </p:cNvSpPr>
            <p:nvPr/>
          </p:nvSpPr>
          <p:spPr bwMode="auto">
            <a:xfrm>
              <a:off x="8534400" y="2590800"/>
              <a:ext cx="609600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/>
                <a:t>…</a:t>
              </a:r>
              <a:endParaRPr lang="en-US" sz="2800" baseline="-25000"/>
            </a:p>
          </p:txBody>
        </p:sp>
        <p:sp>
          <p:nvSpPr>
            <p:cNvPr id="33828" name="TextBox 76"/>
            <p:cNvSpPr txBox="1">
              <a:spLocks noChangeArrowheads="1"/>
            </p:cNvSpPr>
            <p:nvPr/>
          </p:nvSpPr>
          <p:spPr bwMode="auto">
            <a:xfrm>
              <a:off x="6481763" y="1371600"/>
              <a:ext cx="1519237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>
                  <a:solidFill>
                    <a:srgbClr val="FF0000"/>
                  </a:solidFill>
                </a:rPr>
                <a:t>Labels</a:t>
              </a:r>
            </a:p>
          </p:txBody>
        </p:sp>
        <p:sp>
          <p:nvSpPr>
            <p:cNvPr id="33843" name="TextBox 76"/>
            <p:cNvSpPr txBox="1">
              <a:spLocks noChangeArrowheads="1"/>
            </p:cNvSpPr>
            <p:nvPr/>
          </p:nvSpPr>
          <p:spPr bwMode="auto">
            <a:xfrm>
              <a:off x="7391400" y="2590800"/>
              <a:ext cx="609600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/>
                <a:t>L</a:t>
              </a:r>
              <a:r>
                <a:rPr lang="en-US" sz="2800" baseline="-25000"/>
                <a:t>z</a:t>
              </a:r>
            </a:p>
          </p:txBody>
        </p:sp>
        <p:sp>
          <p:nvSpPr>
            <p:cNvPr id="33844" name="TextBox 76"/>
            <p:cNvSpPr txBox="1">
              <a:spLocks noChangeArrowheads="1"/>
            </p:cNvSpPr>
            <p:nvPr/>
          </p:nvSpPr>
          <p:spPr bwMode="auto">
            <a:xfrm>
              <a:off x="7848600" y="2600325"/>
              <a:ext cx="609600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/>
                <a:t>…</a:t>
              </a:r>
              <a:endParaRPr lang="en-US" sz="2800" baseline="-25000"/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4267200" y="3114675"/>
            <a:ext cx="4191000" cy="1838325"/>
            <a:chOff x="4267200" y="3114675"/>
            <a:chExt cx="4191000" cy="1838325"/>
          </a:xfrm>
        </p:grpSpPr>
        <p:cxnSp>
          <p:nvCxnSpPr>
            <p:cNvPr id="101" name="Straight Arrow Connector 100"/>
            <p:cNvCxnSpPr/>
            <p:nvPr/>
          </p:nvCxnSpPr>
          <p:spPr>
            <a:xfrm rot="16200000" flipH="1">
              <a:off x="6325394" y="3505994"/>
              <a:ext cx="1066800" cy="303212"/>
            </a:xfrm>
            <a:prstGeom prst="straightConnector1">
              <a:avLst/>
            </a:prstGeom>
            <a:ln w="31750">
              <a:solidFill>
                <a:srgbClr val="CC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Arrow Connector 105"/>
            <p:cNvCxnSpPr/>
            <p:nvPr/>
          </p:nvCxnSpPr>
          <p:spPr>
            <a:xfrm rot="10800000" flipV="1">
              <a:off x="7162800" y="3124200"/>
              <a:ext cx="1295400" cy="1066800"/>
            </a:xfrm>
            <a:prstGeom prst="straightConnector1">
              <a:avLst/>
            </a:prstGeom>
            <a:ln w="31750">
              <a:solidFill>
                <a:srgbClr val="CC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831" name="TextBox 76"/>
            <p:cNvSpPr txBox="1">
              <a:spLocks noChangeArrowheads="1"/>
            </p:cNvSpPr>
            <p:nvPr/>
          </p:nvSpPr>
          <p:spPr bwMode="auto">
            <a:xfrm>
              <a:off x="4267200" y="4429125"/>
              <a:ext cx="3048000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>
                  <a:solidFill>
                    <a:srgbClr val="FF0000"/>
                  </a:solidFill>
                </a:rPr>
                <a:t>Distance Query</a:t>
              </a:r>
            </a:p>
          </p:txBody>
        </p:sp>
        <p:sp>
          <p:nvSpPr>
            <p:cNvPr id="33832" name="TextBox 76"/>
            <p:cNvSpPr txBox="1">
              <a:spLocks noChangeArrowheads="1"/>
            </p:cNvSpPr>
            <p:nvPr/>
          </p:nvSpPr>
          <p:spPr bwMode="auto">
            <a:xfrm>
              <a:off x="7086600" y="4429125"/>
              <a:ext cx="1143000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/>
                <a:t>≈ 11</a:t>
              </a:r>
            </a:p>
          </p:txBody>
        </p:sp>
        <p:cxnSp>
          <p:nvCxnSpPr>
            <p:cNvPr id="88" name="Straight Arrow Connector 87"/>
            <p:cNvCxnSpPr>
              <a:stCxn id="33843" idx="2"/>
            </p:cNvCxnSpPr>
            <p:nvPr/>
          </p:nvCxnSpPr>
          <p:spPr>
            <a:xfrm rot="5400000">
              <a:off x="6853237" y="3348038"/>
              <a:ext cx="1076325" cy="609600"/>
            </a:xfrm>
            <a:prstGeom prst="straightConnector1">
              <a:avLst/>
            </a:prstGeom>
            <a:ln w="31750">
              <a:solidFill>
                <a:srgbClr val="CC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TextBox 76"/>
          <p:cNvSpPr txBox="1">
            <a:spLocks noChangeArrowheads="1"/>
          </p:cNvSpPr>
          <p:nvPr/>
        </p:nvSpPr>
        <p:spPr bwMode="auto">
          <a:xfrm>
            <a:off x="1447800" y="1828800"/>
            <a:ext cx="4524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57" name="TextBox 76"/>
          <p:cNvSpPr txBox="1">
            <a:spLocks noChangeArrowheads="1"/>
          </p:cNvSpPr>
          <p:nvPr/>
        </p:nvSpPr>
        <p:spPr bwMode="auto">
          <a:xfrm>
            <a:off x="1676400" y="4343400"/>
            <a:ext cx="452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Forbidden-Set Distance Labeling</a:t>
            </a:r>
            <a:endParaRPr lang="en-US" sz="35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5842" name="Content Placeholder 2"/>
          <p:cNvSpPr>
            <a:spLocks noGrp="1"/>
          </p:cNvSpPr>
          <p:nvPr>
            <p:ph idx="1"/>
          </p:nvPr>
        </p:nvSpPr>
        <p:spPr>
          <a:xfrm>
            <a:off x="1447800" y="1752600"/>
            <a:ext cx="7497763" cy="48006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n-US" b="1" dirty="0" smtClean="0"/>
              <a:t>Preprocessing Phase:</a:t>
            </a:r>
            <a:r>
              <a:rPr lang="en-US" dirty="0" smtClean="0"/>
              <a:t>  preprocess </a:t>
            </a:r>
            <a:r>
              <a:rPr lang="en-US" b="1" dirty="0" smtClean="0">
                <a:solidFill>
                  <a:srgbClr val="0099FF"/>
                </a:solidFill>
                <a:cs typeface="Aharoni" pitchFamily="2" charset="-79"/>
              </a:rPr>
              <a:t>G</a:t>
            </a:r>
            <a:r>
              <a:rPr lang="en-US" dirty="0" smtClean="0"/>
              <a:t> and assign to each vertex </a:t>
            </a:r>
            <a:r>
              <a:rPr lang="en-US" b="1" dirty="0" smtClean="0">
                <a:solidFill>
                  <a:srgbClr val="0099FF"/>
                </a:solidFill>
                <a:cs typeface="Aharoni" pitchFamily="2" charset="-79"/>
              </a:rPr>
              <a:t>v</a:t>
            </a:r>
            <a:r>
              <a:rPr lang="en-US" dirty="0" smtClean="0"/>
              <a:t> of </a:t>
            </a:r>
            <a:r>
              <a:rPr lang="en-US" b="1" dirty="0" smtClean="0">
                <a:solidFill>
                  <a:srgbClr val="0099FF"/>
                </a:solidFill>
                <a:cs typeface="Aharoni" pitchFamily="2" charset="-79"/>
              </a:rPr>
              <a:t>G</a:t>
            </a:r>
            <a:r>
              <a:rPr lang="en-US" dirty="0" smtClean="0"/>
              <a:t> a label </a:t>
            </a:r>
            <a:r>
              <a:rPr lang="en-US" b="1" dirty="0" smtClean="0">
                <a:solidFill>
                  <a:srgbClr val="0099FF"/>
                </a:solidFill>
                <a:cs typeface="Aharoni" pitchFamily="2" charset="-79"/>
              </a:rPr>
              <a:t>L(v)</a:t>
            </a:r>
            <a:r>
              <a:rPr lang="en-US" dirty="0" smtClean="0"/>
              <a:t>. 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b="1" dirty="0" smtClean="0"/>
              <a:t>Query Phase: </a:t>
            </a:r>
            <a:r>
              <a:rPr lang="en-US" u="sng" dirty="0" smtClean="0"/>
              <a:t>given the set of labels </a:t>
            </a:r>
            <a:br>
              <a:rPr lang="en-US" u="sng" dirty="0" smtClean="0"/>
            </a:br>
            <a:r>
              <a:rPr lang="en-US" b="1" u="sng" dirty="0" smtClean="0">
                <a:solidFill>
                  <a:srgbClr val="0099FF"/>
                </a:solidFill>
                <a:cs typeface="Aharoni" pitchFamily="2" charset="-79"/>
              </a:rPr>
              <a:t>{L(f) : f </a:t>
            </a:r>
            <a:r>
              <a:rPr lang="en-US" b="1" u="sng" dirty="0" smtClean="0">
                <a:solidFill>
                  <a:srgbClr val="0099FF"/>
                </a:solidFill>
                <a:cs typeface="Aharoni" pitchFamily="2" charset="-79"/>
                <a:sym typeface="Symbol" pitchFamily="18" charset="2"/>
              </a:rPr>
              <a:t> </a:t>
            </a:r>
            <a:r>
              <a:rPr lang="en-US" b="1" u="sng" dirty="0" smtClean="0">
                <a:solidFill>
                  <a:srgbClr val="0099FF"/>
                </a:solidFill>
                <a:cs typeface="Aharoni" pitchFamily="2" charset="-79"/>
              </a:rPr>
              <a:t>F}</a:t>
            </a:r>
            <a:r>
              <a:rPr lang="en-US" dirty="0" smtClean="0"/>
              <a:t>, and the two labels </a:t>
            </a:r>
            <a:r>
              <a:rPr lang="en-US" b="1" dirty="0" smtClean="0">
                <a:solidFill>
                  <a:srgbClr val="0099FF"/>
                </a:solidFill>
                <a:cs typeface="Aharoni" pitchFamily="2" charset="-79"/>
              </a:rPr>
              <a:t>L(u)</a:t>
            </a:r>
            <a:r>
              <a:rPr lang="en-US" dirty="0" smtClean="0"/>
              <a:t> and </a:t>
            </a:r>
            <a:r>
              <a:rPr lang="en-US" b="1" dirty="0" smtClean="0">
                <a:solidFill>
                  <a:srgbClr val="0099FF"/>
                </a:solidFill>
                <a:cs typeface="Aharoni" pitchFamily="2" charset="-79"/>
              </a:rPr>
              <a:t>L(v)</a:t>
            </a:r>
            <a:r>
              <a:rPr lang="en-US" dirty="0" smtClean="0"/>
              <a:t>, answer a query concerning the distance between </a:t>
            </a:r>
            <a:r>
              <a:rPr lang="en-US" b="1" dirty="0" smtClean="0">
                <a:solidFill>
                  <a:srgbClr val="0099FF"/>
                </a:solidFill>
                <a:cs typeface="Aharoni" pitchFamily="2" charset="-79"/>
              </a:rPr>
              <a:t>u</a:t>
            </a:r>
            <a:r>
              <a:rPr lang="en-US" dirty="0" smtClean="0"/>
              <a:t> and </a:t>
            </a:r>
            <a:r>
              <a:rPr lang="en-US" b="1" dirty="0" smtClean="0">
                <a:solidFill>
                  <a:srgbClr val="0099FF"/>
                </a:solidFill>
                <a:cs typeface="Aharoni" pitchFamily="2" charset="-79"/>
              </a:rPr>
              <a:t>v</a:t>
            </a:r>
            <a:r>
              <a:rPr lang="en-US" dirty="0" smtClean="0"/>
              <a:t> in </a:t>
            </a:r>
            <a:r>
              <a:rPr lang="en-US" b="1" dirty="0" smtClean="0">
                <a:solidFill>
                  <a:srgbClr val="0099FF"/>
                </a:solidFill>
                <a:cs typeface="Aharoni" pitchFamily="2" charset="-79"/>
              </a:rPr>
              <a:t>G\F</a:t>
            </a:r>
            <a:r>
              <a:rPr lang="en-US" dirty="0" smtClean="0"/>
              <a:t>.</a:t>
            </a:r>
          </a:p>
          <a:p>
            <a:pPr eaLnBrk="1" hangingPunct="1">
              <a:buFont typeface="Wingdings 2" pitchFamily="18" charset="2"/>
              <a:buNone/>
            </a:pPr>
            <a:endParaRPr lang="en-US" dirty="0" smtClean="0"/>
          </a:p>
          <a:p>
            <a:pPr eaLnBrk="1" hangingPunct="1">
              <a:buFont typeface="Wingdings 2" pitchFamily="18" charset="2"/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olstice">
  <a:themeElements>
    <a:clrScheme name="1_Solstice 1">
      <a:dk1>
        <a:srgbClr val="000000"/>
      </a:dk1>
      <a:lt1>
        <a:srgbClr val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FFFFFF"/>
      </a:accent3>
      <a:accent4>
        <a:srgbClr val="000000"/>
      </a:accent4>
      <a:accent5>
        <a:srgbClr val="AEC7D0"/>
      </a:accent5>
      <a:accent6>
        <a:srgbClr val="E6A608"/>
      </a:accent6>
      <a:hlink>
        <a:srgbClr val="8DC765"/>
      </a:hlink>
      <a:folHlink>
        <a:srgbClr val="AA8A14"/>
      </a:folHlink>
    </a:clrScheme>
    <a:fontScheme name="1_Solstice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olstice 1">
        <a:dk1>
          <a:srgbClr val="000000"/>
        </a:dk1>
        <a:lt1>
          <a:srgbClr val="FFFFFF"/>
        </a:lt1>
        <a:dk2>
          <a:srgbClr val="4F271C"/>
        </a:dk2>
        <a:lt2>
          <a:srgbClr val="E7DEC9"/>
        </a:lt2>
        <a:accent1>
          <a:srgbClr val="3891A7"/>
        </a:accent1>
        <a:accent2>
          <a:srgbClr val="FEB80A"/>
        </a:accent2>
        <a:accent3>
          <a:srgbClr val="FFFFFF"/>
        </a:accent3>
        <a:accent4>
          <a:srgbClr val="000000"/>
        </a:accent4>
        <a:accent5>
          <a:srgbClr val="AEC7D0"/>
        </a:accent5>
        <a:accent6>
          <a:srgbClr val="E6A608"/>
        </a:accent6>
        <a:hlink>
          <a:srgbClr val="8DC765"/>
        </a:hlink>
        <a:folHlink>
          <a:srgbClr val="AA8A1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27986</TotalTime>
  <Words>940</Words>
  <Application>Microsoft Office PowerPoint</Application>
  <PresentationFormat>On-screen Show (4:3)</PresentationFormat>
  <Paragraphs>225</Paragraphs>
  <Slides>31</Slides>
  <Notes>31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33" baseType="lpstr">
      <vt:lpstr>Solstice</vt:lpstr>
      <vt:lpstr>1_Solstice</vt:lpstr>
      <vt:lpstr>  Forbidden-Set Distance Labels for Graphs of Bounded Doubling Dimension</vt:lpstr>
      <vt:lpstr>Distance Labeling</vt:lpstr>
      <vt:lpstr>Distance Labeling</vt:lpstr>
      <vt:lpstr>Distance Labeling</vt:lpstr>
      <vt:lpstr>Approximate Distance Labeling</vt:lpstr>
      <vt:lpstr>Compact Routing</vt:lpstr>
      <vt:lpstr>Compact Routing</vt:lpstr>
      <vt:lpstr>Forbidden-Set Approx. Distance Labeling</vt:lpstr>
      <vt:lpstr>Forbidden-Set Distance Labeling</vt:lpstr>
      <vt:lpstr>Related Work</vt:lpstr>
      <vt:lpstr>Related Work</vt:lpstr>
      <vt:lpstr>Related Work</vt:lpstr>
      <vt:lpstr>Related Work</vt:lpstr>
      <vt:lpstr>Results - Forbidden-Set Distance Labeling</vt:lpstr>
      <vt:lpstr>Results - Forbidden-Set Routing</vt:lpstr>
      <vt:lpstr>Results – Lower Bound</vt:lpstr>
      <vt:lpstr>Doubling Dimension</vt:lpstr>
      <vt:lpstr>Doubling Dimension</vt:lpstr>
      <vt:lpstr>Hierarchy of Nets</vt:lpstr>
      <vt:lpstr>Hierarchy of Nets</vt:lpstr>
      <vt:lpstr>Failure-free case: Preprocessing</vt:lpstr>
      <vt:lpstr>Failure-free case: Query phase</vt:lpstr>
      <vt:lpstr>Failure-free case</vt:lpstr>
      <vt:lpstr>Forbidden-Set Distance Labeling</vt:lpstr>
      <vt:lpstr>Forbidden-Set Distance Labeling</vt:lpstr>
      <vt:lpstr>Forbidden-Set Distance Labeling</vt:lpstr>
      <vt:lpstr>Forbidden-Set Distance Labeling</vt:lpstr>
      <vt:lpstr>Forbidden-Set Distance Labeling</vt:lpstr>
      <vt:lpstr>Forbidden-Set Distance Labeling</vt:lpstr>
      <vt:lpstr>Results</vt:lpstr>
      <vt:lpstr>Slide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Fault Tolerant Spanners</dc:title>
  <dc:creator>shiri</dc:creator>
  <cp:lastModifiedBy>User</cp:lastModifiedBy>
  <cp:revision>1718</cp:revision>
  <dcterms:created xsi:type="dcterms:W3CDTF">2008-11-24T10:29:50Z</dcterms:created>
  <dcterms:modified xsi:type="dcterms:W3CDTF">2010-07-30T04:30:46Z</dcterms:modified>
</cp:coreProperties>
</file>