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  <p:sldMasterId id="2147484093" r:id="rId2"/>
  </p:sldMasterIdLst>
  <p:notesMasterIdLst>
    <p:notesMasterId r:id="rId34"/>
  </p:notesMasterIdLst>
  <p:sldIdLst>
    <p:sldId id="256" r:id="rId3"/>
    <p:sldId id="258" r:id="rId4"/>
    <p:sldId id="466" r:id="rId5"/>
    <p:sldId id="436" r:id="rId6"/>
    <p:sldId id="460" r:id="rId7"/>
    <p:sldId id="437" r:id="rId8"/>
    <p:sldId id="461" r:id="rId9"/>
    <p:sldId id="434" r:id="rId10"/>
    <p:sldId id="435" r:id="rId11"/>
    <p:sldId id="421" r:id="rId12"/>
    <p:sldId id="440" r:id="rId13"/>
    <p:sldId id="441" r:id="rId14"/>
    <p:sldId id="442" r:id="rId15"/>
    <p:sldId id="462" r:id="rId16"/>
    <p:sldId id="464" r:id="rId17"/>
    <p:sldId id="463" r:id="rId18"/>
    <p:sldId id="445" r:id="rId19"/>
    <p:sldId id="446" r:id="rId20"/>
    <p:sldId id="447" r:id="rId21"/>
    <p:sldId id="465" r:id="rId22"/>
    <p:sldId id="448" r:id="rId23"/>
    <p:sldId id="450" r:id="rId24"/>
    <p:sldId id="449" r:id="rId25"/>
    <p:sldId id="451" r:id="rId26"/>
    <p:sldId id="473" r:id="rId27"/>
    <p:sldId id="474" r:id="rId28"/>
    <p:sldId id="454" r:id="rId29"/>
    <p:sldId id="472" r:id="rId30"/>
    <p:sldId id="457" r:id="rId31"/>
    <p:sldId id="458" r:id="rId32"/>
    <p:sldId id="45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00FF"/>
    <a:srgbClr val="0099FF"/>
    <a:srgbClr val="0000FF"/>
    <a:srgbClr val="66FF33"/>
    <a:srgbClr val="006600"/>
    <a:srgbClr val="FF0000"/>
    <a:srgbClr val="0033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356" autoAdjust="0"/>
    <p:restoredTop sz="62155" autoAdjust="0"/>
  </p:normalViewPr>
  <p:slideViewPr>
    <p:cSldViewPr>
      <p:cViewPr varScale="1">
        <p:scale>
          <a:sx n="51" d="100"/>
          <a:sy n="51" d="100"/>
        </p:scale>
        <p:origin x="-11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6D3C49-45E6-431A-8F45-B8D70F52C9B9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F9E3BD0-4B50-4CDD-956D-D2DB571C701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E7675-8208-41A5-BB48-5051BD34F0A7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CDD9C-5813-4173-A37D-772EC084CD7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60975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1176B-9412-4549-B17B-88AB420AF24D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58714-C594-4F5F-B896-002C2ADF4B7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A3A1D-BA2D-4D12-A81F-3F3DD9C3A9A0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9839C-7D22-4258-B949-9553AD29F3F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E1C18-3A8B-4A06-8A6A-95FF4F5194D7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0E191-3D84-4707-896B-6DBA71E5C2A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775C9-1544-4C2F-B99D-006D4EA2042D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D7DBA-64AC-4642-AEDC-D156588A811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C7414-A362-47B8-8325-6BD21F7ED668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222B-472F-4D2C-9ABD-CCCD0517DC6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8894C-0337-4E4B-99B3-C1D5D9A22505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2538D-51B2-4F8B-9202-3B0E6A196AE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2A7E5-08DA-48C7-8777-67EF97CA2FDE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55EFC-CDCA-47EB-8965-BD606BDFAB0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4837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645CC-F73B-46FB-952B-4D57DF110F6A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3F65F-5544-4F84-89A8-7DD99C855A5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23360-FB54-4B1D-BDFE-B7FF69C152AA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988BB-C18E-47AA-8F39-8F1E687710B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E95BE-66E0-4557-974F-F4B92854D0A1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E715F-E066-497D-83A6-BEBAA72678A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076D4-25E7-49C2-AD4E-9B1C42FDB439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26571-F37A-4F13-BC73-E81395836C2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05AC9-8669-4DCE-AA7A-87654371C1EF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B86D7-5689-4586-9E44-E731FA5FE58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6A052-AB63-45B5-8401-4047F1402089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8576F-E1E0-4193-97E3-44B1CBADA98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ACA3B-7EF6-4046-9E80-E718C705D3F7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F811F-E429-489A-B20F-DF234A18019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6C9ED-8AD0-4626-A631-1944F8E0AA26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A9F06-C385-40D6-BBD5-3769C382CB5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31651-92D1-4805-AAEB-2BB7108CDF92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EE8C6-C420-4A3C-BD5E-0FB6DDEAA96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53FFA821-8489-4FD4-B14D-C8D36072CA25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A9815DE9-8285-4D3F-B1F6-68AEB9F6D0E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098" r:id="rId2"/>
    <p:sldLayoutId id="2147484097" r:id="rId3"/>
    <p:sldLayoutId id="2147484096" r:id="rId4"/>
    <p:sldLayoutId id="2147484095" r:id="rId5"/>
    <p:sldLayoutId id="214748409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Comic Sans MS" pitchFamily="66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200" name="Title Placeholder 4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8340AA4F-1B96-4810-AEF6-FB1FA95732C1}" type="datetimeFigureOut">
              <a:rPr lang="en-US"/>
              <a:pPr>
                <a:defRPr/>
              </a:pPr>
              <a:t>7/29/2010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BC35138E-2BB1-4063-B580-A75A38432D5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09" r:id="rId2"/>
    <p:sldLayoutId id="2147484108" r:id="rId3"/>
    <p:sldLayoutId id="2147484107" r:id="rId4"/>
    <p:sldLayoutId id="2147484106" r:id="rId5"/>
    <p:sldLayoutId id="2147484105" r:id="rId6"/>
    <p:sldLayoutId id="2147484104" r:id="rId7"/>
    <p:sldLayoutId id="2147484103" r:id="rId8"/>
    <p:sldLayoutId id="2147484102" r:id="rId9"/>
    <p:sldLayoutId id="2147484101" r:id="rId10"/>
    <p:sldLayoutId id="21474841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>
          <a:solidFill>
            <a:schemeClr val="tx1"/>
          </a:solidFill>
          <a:latin typeface="+mn-lt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541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2113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685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257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 idx="4294967295"/>
          </p:nvPr>
        </p:nvSpPr>
        <p:spPr>
          <a:xfrm>
            <a:off x="1600200" y="533400"/>
            <a:ext cx="7239000" cy="2590800"/>
          </a:xfrm>
        </p:spPr>
        <p:txBody>
          <a:bodyPr anchor="b">
            <a:noAutofit/>
          </a:bodyPr>
          <a:lstStyle/>
          <a:p>
            <a:pPr eaLnBrk="1" hangingPunct="1">
              <a:defRPr/>
            </a:pP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Forbidden-Set Distance Labels for Graphs of Bounded Doubling Dimension</a:t>
            </a:r>
            <a:endParaRPr lang="en-US" sz="4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1676400" y="4191000"/>
            <a:ext cx="7239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Presented by:</a:t>
            </a:r>
            <a:r>
              <a:rPr 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Shiri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Chechik</a:t>
            </a:r>
            <a:r>
              <a:rPr 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br>
              <a:rPr 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Joint with: </a:t>
            </a: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Ittai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Abraham, Cyril </a:t>
            </a: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Gavoille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, David </a:t>
            </a: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Peleg</a:t>
            </a: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endParaRPr lang="en-US" sz="4300" b="1" dirty="0">
              <a:solidFill>
                <a:srgbClr val="320E04"/>
              </a:solidFill>
              <a:latin typeface="Comic Sans MS" pitchFamily="66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3657600" y="57150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en-US" sz="3600" b="1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endParaRPr lang="en-US" sz="4300" b="1" dirty="0">
              <a:solidFill>
                <a:srgbClr val="320E04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Related Work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800" smtClean="0"/>
              <a:t>In the failure-free setting, there is a vast literature on labeling schemes and information oracles, and it covers many aspects: distance, routing, exact queries, approximation, global or localized data-structures.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Related Work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[</a:t>
            </a:r>
            <a:r>
              <a:rPr lang="en-US" sz="2800" dirty="0" err="1" smtClean="0">
                <a:solidFill>
                  <a:srgbClr val="C00000"/>
                </a:solidFill>
              </a:rPr>
              <a:t>Demetrescu</a:t>
            </a:r>
            <a:r>
              <a:rPr lang="en-US" sz="2800" dirty="0" smtClean="0">
                <a:solidFill>
                  <a:srgbClr val="C00000"/>
                </a:solidFill>
              </a:rPr>
              <a:t> and </a:t>
            </a:r>
            <a:r>
              <a:rPr lang="en-US" sz="2800" dirty="0" err="1" smtClean="0">
                <a:solidFill>
                  <a:srgbClr val="C00000"/>
                </a:solidFill>
              </a:rPr>
              <a:t>Thorup</a:t>
            </a:r>
            <a:r>
              <a:rPr lang="en-US" sz="2800" dirty="0" smtClean="0">
                <a:solidFill>
                  <a:srgbClr val="C00000"/>
                </a:solidFill>
              </a:rPr>
              <a:t>, 02]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 General directed graphs. </a:t>
            </a:r>
          </a:p>
          <a:p>
            <a:pPr eaLnBrk="1" hangingPunct="1"/>
            <a:r>
              <a:rPr lang="en-US" sz="2800" dirty="0" smtClean="0"/>
              <a:t>A scheme for answering </a:t>
            </a:r>
            <a:r>
              <a:rPr lang="en-US" sz="2800" b="1" dirty="0" smtClean="0">
                <a:solidFill>
                  <a:srgbClr val="006600"/>
                </a:solidFill>
              </a:rPr>
              <a:t>exact</a:t>
            </a:r>
            <a:r>
              <a:rPr lang="en-US" sz="2800" dirty="0" smtClean="0"/>
              <a:t> distance queries. </a:t>
            </a:r>
          </a:p>
          <a:p>
            <a:pPr eaLnBrk="1" hangingPunct="1"/>
            <a:r>
              <a:rPr lang="en-US" sz="2800" b="1" dirty="0" smtClean="0">
                <a:solidFill>
                  <a:srgbClr val="006600"/>
                </a:solidFill>
              </a:rPr>
              <a:t>Single edge</a:t>
            </a:r>
            <a:r>
              <a:rPr lang="en-US" sz="2800" dirty="0" smtClean="0"/>
              <a:t> failure. </a:t>
            </a:r>
          </a:p>
          <a:p>
            <a:pPr eaLnBrk="1" hangingPunct="1"/>
            <a:r>
              <a:rPr lang="en-US" sz="2800" dirty="0" smtClean="0"/>
              <a:t>Oracle of size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O(n</a:t>
            </a:r>
            <a:r>
              <a:rPr lang="en-US" sz="2800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logn)</a:t>
            </a:r>
            <a:r>
              <a:rPr lang="en-US" sz="2800" dirty="0" smtClean="0"/>
              <a:t> </a:t>
            </a:r>
          </a:p>
          <a:p>
            <a:pPr eaLnBrk="1" hangingPunct="1"/>
            <a:r>
              <a:rPr lang="en-US" sz="2800" dirty="0" smtClean="0"/>
              <a:t>Query time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O(log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Related Work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Exact case, cont: This has been extended to a </a:t>
            </a:r>
            <a:r>
              <a:rPr lang="en-US" sz="2400" b="1" dirty="0" smtClean="0"/>
              <a:t>single edge and/or vertex failure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[Bernstein and </a:t>
            </a:r>
            <a:r>
              <a:rPr lang="en-US" sz="2400" dirty="0" err="1" smtClean="0">
                <a:solidFill>
                  <a:srgbClr val="C00000"/>
                </a:solidFill>
              </a:rPr>
              <a:t>Karger</a:t>
            </a:r>
            <a:r>
              <a:rPr lang="en-US" sz="2400" dirty="0" smtClean="0">
                <a:solidFill>
                  <a:srgbClr val="C00000"/>
                </a:solidFill>
              </a:rPr>
              <a:t>, 09]</a:t>
            </a:r>
            <a:r>
              <a:rPr lang="en-US" sz="2400" dirty="0" smtClean="0"/>
              <a:t>, and only recently to </a:t>
            </a:r>
            <a:r>
              <a:rPr lang="en-US" sz="2400" b="1" dirty="0" smtClean="0"/>
              <a:t>dual-failure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Duan</a:t>
            </a:r>
            <a:r>
              <a:rPr lang="en-US" sz="2400" dirty="0" smtClean="0">
                <a:solidFill>
                  <a:srgbClr val="C00000"/>
                </a:solidFill>
              </a:rPr>
              <a:t> and </a:t>
            </a:r>
            <a:r>
              <a:rPr lang="en-US" sz="2400" dirty="0" err="1" smtClean="0">
                <a:solidFill>
                  <a:srgbClr val="C00000"/>
                </a:solidFill>
              </a:rPr>
              <a:t>Pettie</a:t>
            </a:r>
            <a:r>
              <a:rPr lang="en-US" sz="2400" dirty="0" smtClean="0">
                <a:solidFill>
                  <a:srgbClr val="C00000"/>
                </a:solidFill>
              </a:rPr>
              <a:t>, 09]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400" dirty="0" smtClean="0"/>
              <a:t>Approximated case: </a:t>
            </a:r>
            <a:r>
              <a:rPr lang="en-US" sz="2400" b="1" dirty="0" smtClean="0"/>
              <a:t>multiple edge </a:t>
            </a:r>
            <a:r>
              <a:rPr lang="en-US" sz="2400" dirty="0" smtClean="0"/>
              <a:t>failures </a:t>
            </a: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Chechik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Langberg</a:t>
            </a:r>
            <a:r>
              <a:rPr lang="en-US" sz="2400" dirty="0" smtClean="0">
                <a:solidFill>
                  <a:srgbClr val="C00000"/>
                </a:solidFill>
              </a:rPr>
              <a:t>, Peleg, and Roditty, 10]</a:t>
            </a:r>
            <a:r>
              <a:rPr lang="en-US" sz="2400" dirty="0" smtClean="0"/>
              <a:t>.  </a:t>
            </a:r>
          </a:p>
          <a:p>
            <a:pPr eaLnBrk="1" hangingPunct="1"/>
            <a:r>
              <a:rPr lang="en-US" sz="2400" dirty="0" smtClean="0"/>
              <a:t>The routing problem has been explored in </a:t>
            </a: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Khanna</a:t>
            </a:r>
            <a:r>
              <a:rPr lang="en-US" sz="2400" dirty="0" smtClean="0">
                <a:solidFill>
                  <a:srgbClr val="C00000"/>
                </a:solidFill>
              </a:rPr>
              <a:t> and </a:t>
            </a:r>
            <a:r>
              <a:rPr lang="en-US" sz="2400" dirty="0" err="1" smtClean="0">
                <a:solidFill>
                  <a:srgbClr val="C00000"/>
                </a:solidFill>
              </a:rPr>
              <a:t>Baswana</a:t>
            </a:r>
            <a:r>
              <a:rPr lang="en-US" sz="2400" dirty="0" smtClean="0">
                <a:solidFill>
                  <a:srgbClr val="C00000"/>
                </a:solidFill>
              </a:rPr>
              <a:t>, 10]</a:t>
            </a:r>
            <a:r>
              <a:rPr lang="en-US" sz="2400" dirty="0" smtClean="0"/>
              <a:t> for</a:t>
            </a:r>
            <a:r>
              <a:rPr lang="en-US" sz="2400" b="1" dirty="0" smtClean="0"/>
              <a:t> single vertex</a:t>
            </a:r>
            <a:r>
              <a:rPr lang="en-US" sz="2400" dirty="0" smtClean="0"/>
              <a:t> failure and in </a:t>
            </a: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Chechik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Langberg</a:t>
            </a:r>
            <a:r>
              <a:rPr lang="en-US" sz="2400" dirty="0" smtClean="0">
                <a:solidFill>
                  <a:srgbClr val="C00000"/>
                </a:solidFill>
              </a:rPr>
              <a:t>, Peleg, and Roditty, 10]</a:t>
            </a:r>
            <a:r>
              <a:rPr lang="en-US" sz="2400" dirty="0" smtClean="0"/>
              <a:t> for two edge failures.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Related Work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800" smtClean="0"/>
              <a:t>A scheme for the forbidden-set distance labeling problem that allows the failure of </a:t>
            </a:r>
            <a:r>
              <a:rPr lang="en-US" sz="2800" b="1" smtClean="0"/>
              <a:t>arbitrary sub-graphs </a:t>
            </a:r>
            <a:r>
              <a:rPr lang="en-US" sz="2800" smtClean="0"/>
              <a:t>is given in </a:t>
            </a:r>
            <a:r>
              <a:rPr lang="en-US" sz="2800" smtClean="0">
                <a:solidFill>
                  <a:srgbClr val="C00000"/>
                </a:solidFill>
              </a:rPr>
              <a:t>[Courcelle and Twigg 07, Twigg 06]</a:t>
            </a:r>
            <a:r>
              <a:rPr lang="en-US" sz="2800" smtClean="0"/>
              <a:t>. The label size depends on the </a:t>
            </a:r>
            <a:r>
              <a:rPr lang="en-US" sz="2800" b="1" smtClean="0"/>
              <a:t>tree-width</a:t>
            </a:r>
            <a:r>
              <a:rPr lang="en-US" sz="2800" smtClean="0"/>
              <a:t> or the </a:t>
            </a:r>
            <a:r>
              <a:rPr lang="en-US" sz="2800" b="1" smtClean="0"/>
              <a:t>clique-width</a:t>
            </a:r>
            <a:r>
              <a:rPr lang="en-US" sz="2800" smtClean="0"/>
              <a:t> of the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dirty="0" smtClean="0"/>
              <a:t>Results - 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b="1" dirty="0" err="1" smtClean="0"/>
              <a:t>Unweighted</a:t>
            </a:r>
            <a:r>
              <a:rPr lang="en-US" dirty="0" smtClean="0"/>
              <a:t> graphs of doubling dimension 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smtClean="0"/>
              <a:t>Stretch of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(1+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 ε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smtClean="0"/>
              <a:t>Label size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O(1+ 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-1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l-GR" b="1" baseline="30000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log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dirty="0" smtClean="0"/>
              <a:t>.    </a:t>
            </a:r>
          </a:p>
          <a:p>
            <a:pPr eaLnBrk="1" hangingPunct="1"/>
            <a:r>
              <a:rPr lang="en-US" dirty="0" smtClean="0"/>
              <a:t>All the labels can be computed in polynomial time.</a:t>
            </a:r>
          </a:p>
          <a:p>
            <a:pPr eaLnBrk="1" hangingPunct="1"/>
            <a:r>
              <a:rPr lang="en-US" dirty="0" smtClean="0"/>
              <a:t> Each query can be answered in time polynomial in the length of the labels occurring in the query.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/>
              <a:t>Results - Forbidden-Set Routing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The scheme extends to a forbidden-set routing labeling scheme with: stretch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1+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O(1+ 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-1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l-GR" b="1" baseline="30000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log</a:t>
            </a:r>
            <a:r>
              <a:rPr lang="en-US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dirty="0" smtClean="0"/>
              <a:t>-bit routing tables.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Results – Lower Bound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The exponential term in 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dirty="0" smtClean="0"/>
              <a:t> appearing in the label length bound in our schemes is in fact necessary.</a:t>
            </a:r>
          </a:p>
          <a:p>
            <a:pPr eaLnBrk="1" hangingPunct="1"/>
            <a:r>
              <a:rPr lang="en-US" dirty="0" smtClean="0"/>
              <a:t>We show that any forbidden-set connectivity labeling scheme on the family of </a:t>
            </a:r>
            <a:r>
              <a:rPr lang="en-US" dirty="0" err="1" smtClean="0"/>
              <a:t>unweighted</a:t>
            </a:r>
            <a:r>
              <a:rPr lang="en-US" dirty="0" smtClean="0"/>
              <a:t> graphs of doubling dimension 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dirty="0" smtClean="0"/>
              <a:t> requires labels of length </a:t>
            </a:r>
            <a:r>
              <a:rPr lang="el-GR" b="1" dirty="0" smtClean="0">
                <a:solidFill>
                  <a:srgbClr val="0099FF"/>
                </a:solidFill>
                <a:cs typeface="Aharoni" pitchFamily="2" charset="-79"/>
              </a:rPr>
              <a:t>Ω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(2</a:t>
            </a:r>
            <a:r>
              <a:rPr lang="el-GR" b="1" baseline="30000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 +</a:t>
            </a:r>
            <a:r>
              <a:rPr lang="en-US" b="1" dirty="0" err="1" smtClean="0">
                <a:solidFill>
                  <a:srgbClr val="0099FF"/>
                </a:solidFill>
                <a:cs typeface="Aharoni" pitchFamily="2" charset="-79"/>
              </a:rPr>
              <a:t>logn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Doubling Dimension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r>
              <a:rPr lang="en-US" sz="2800" smtClean="0"/>
              <a:t>The dimension of a metric space is the smallest </a:t>
            </a:r>
            <a:r>
              <a:rPr lang="el-GR" sz="2800" b="1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 </a:t>
            </a:r>
            <a:r>
              <a:rPr lang="en-US" sz="2800" smtClean="0"/>
              <a:t>&gt;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0</a:t>
            </a:r>
            <a:r>
              <a:rPr lang="en-US" sz="2800" smtClean="0"/>
              <a:t> such that every ball of radius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2r</a:t>
            </a:r>
            <a:r>
              <a:rPr lang="en-US" sz="2800" smtClean="0"/>
              <a:t> can be covered by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l-GR" sz="2800" b="1" baseline="3000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800" smtClean="0"/>
              <a:t> balls of radius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r</a:t>
            </a:r>
            <a:r>
              <a:rPr lang="en-US" sz="2800" smtClean="0"/>
              <a:t>.</a:t>
            </a:r>
          </a:p>
        </p:txBody>
      </p:sp>
      <p:sp>
        <p:nvSpPr>
          <p:cNvPr id="52227" name="Oval 73"/>
          <p:cNvSpPr>
            <a:spLocks noChangeArrowheads="1"/>
          </p:cNvSpPr>
          <p:nvPr/>
        </p:nvSpPr>
        <p:spPr bwMode="auto">
          <a:xfrm>
            <a:off x="4648200" y="4267200"/>
            <a:ext cx="1752600" cy="16764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4"/>
          <p:cNvGrpSpPr>
            <a:grpSpLocks/>
          </p:cNvGrpSpPr>
          <p:nvPr/>
        </p:nvGrpSpPr>
        <p:grpSpPr bwMode="auto">
          <a:xfrm>
            <a:off x="4724400" y="4267200"/>
            <a:ext cx="1524000" cy="1600200"/>
            <a:chOff x="2016" y="1104"/>
            <a:chExt cx="960" cy="1008"/>
          </a:xfrm>
        </p:grpSpPr>
        <p:sp>
          <p:nvSpPr>
            <p:cNvPr id="52247" name="Oval 77"/>
            <p:cNvSpPr>
              <a:spLocks noChangeArrowheads="1"/>
            </p:cNvSpPr>
            <p:nvPr/>
          </p:nvSpPr>
          <p:spPr bwMode="auto">
            <a:xfrm>
              <a:off x="2016" y="1104"/>
              <a:ext cx="576" cy="576"/>
            </a:xfrm>
            <a:prstGeom prst="ellips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8" name="Oval 78"/>
            <p:cNvSpPr>
              <a:spLocks noChangeArrowheads="1"/>
            </p:cNvSpPr>
            <p:nvPr/>
          </p:nvSpPr>
          <p:spPr bwMode="auto">
            <a:xfrm>
              <a:off x="2400" y="1536"/>
              <a:ext cx="576" cy="576"/>
            </a:xfrm>
            <a:prstGeom prst="ellips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9" name="Oval 79"/>
            <p:cNvSpPr>
              <a:spLocks noChangeArrowheads="1"/>
            </p:cNvSpPr>
            <p:nvPr/>
          </p:nvSpPr>
          <p:spPr bwMode="auto">
            <a:xfrm>
              <a:off x="2400" y="1104"/>
              <a:ext cx="576" cy="576"/>
            </a:xfrm>
            <a:prstGeom prst="ellips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Oval 80"/>
            <p:cNvSpPr>
              <a:spLocks noChangeArrowheads="1"/>
            </p:cNvSpPr>
            <p:nvPr/>
          </p:nvSpPr>
          <p:spPr bwMode="auto">
            <a:xfrm>
              <a:off x="2016" y="1536"/>
              <a:ext cx="576" cy="576"/>
            </a:xfrm>
            <a:prstGeom prst="ellips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229" name="Group 148"/>
          <p:cNvGrpSpPr>
            <a:grpSpLocks/>
          </p:cNvGrpSpPr>
          <p:nvPr/>
        </p:nvGrpSpPr>
        <p:grpSpPr bwMode="auto">
          <a:xfrm>
            <a:off x="4800600" y="4343400"/>
            <a:ext cx="1524000" cy="1371600"/>
            <a:chOff x="2064" y="1152"/>
            <a:chExt cx="960" cy="864"/>
          </a:xfrm>
        </p:grpSpPr>
        <p:sp>
          <p:nvSpPr>
            <p:cNvPr id="52230" name="Rectangle 106"/>
            <p:cNvSpPr>
              <a:spLocks noChangeArrowheads="1"/>
            </p:cNvSpPr>
            <p:nvPr/>
          </p:nvSpPr>
          <p:spPr bwMode="auto">
            <a:xfrm>
              <a:off x="2208" y="1920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1" name="Rectangle 107"/>
            <p:cNvSpPr>
              <a:spLocks noChangeArrowheads="1"/>
            </p:cNvSpPr>
            <p:nvPr/>
          </p:nvSpPr>
          <p:spPr bwMode="auto">
            <a:xfrm>
              <a:off x="2640" y="196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2" name="Rectangle 117"/>
            <p:cNvSpPr>
              <a:spLocks noChangeArrowheads="1"/>
            </p:cNvSpPr>
            <p:nvPr/>
          </p:nvSpPr>
          <p:spPr bwMode="auto">
            <a:xfrm>
              <a:off x="2976" y="148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3" name="Rectangle 133"/>
            <p:cNvSpPr>
              <a:spLocks noChangeArrowheads="1"/>
            </p:cNvSpPr>
            <p:nvPr/>
          </p:nvSpPr>
          <p:spPr bwMode="auto">
            <a:xfrm>
              <a:off x="2784" y="172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4" name="Rectangle 134"/>
            <p:cNvSpPr>
              <a:spLocks noChangeArrowheads="1"/>
            </p:cNvSpPr>
            <p:nvPr/>
          </p:nvSpPr>
          <p:spPr bwMode="auto">
            <a:xfrm>
              <a:off x="2640" y="172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5" name="Rectangle 135"/>
            <p:cNvSpPr>
              <a:spLocks noChangeArrowheads="1"/>
            </p:cNvSpPr>
            <p:nvPr/>
          </p:nvSpPr>
          <p:spPr bwMode="auto">
            <a:xfrm>
              <a:off x="2160" y="1680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6" name="Rectangle 136"/>
            <p:cNvSpPr>
              <a:spLocks noChangeArrowheads="1"/>
            </p:cNvSpPr>
            <p:nvPr/>
          </p:nvSpPr>
          <p:spPr bwMode="auto">
            <a:xfrm>
              <a:off x="2448" y="172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7" name="Rectangle 137"/>
            <p:cNvSpPr>
              <a:spLocks noChangeArrowheads="1"/>
            </p:cNvSpPr>
            <p:nvPr/>
          </p:nvSpPr>
          <p:spPr bwMode="auto">
            <a:xfrm>
              <a:off x="2304" y="1440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8" name="Rectangle 138"/>
            <p:cNvSpPr>
              <a:spLocks noChangeArrowheads="1"/>
            </p:cNvSpPr>
            <p:nvPr/>
          </p:nvSpPr>
          <p:spPr bwMode="auto">
            <a:xfrm>
              <a:off x="2064" y="1392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9" name="Rectangle 139"/>
            <p:cNvSpPr>
              <a:spLocks noChangeArrowheads="1"/>
            </p:cNvSpPr>
            <p:nvPr/>
          </p:nvSpPr>
          <p:spPr bwMode="auto">
            <a:xfrm>
              <a:off x="2304" y="124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0" name="Rectangle 140"/>
            <p:cNvSpPr>
              <a:spLocks noChangeArrowheads="1"/>
            </p:cNvSpPr>
            <p:nvPr/>
          </p:nvSpPr>
          <p:spPr bwMode="auto">
            <a:xfrm>
              <a:off x="2352" y="1152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1" name="Rectangle 141"/>
            <p:cNvSpPr>
              <a:spLocks noChangeArrowheads="1"/>
            </p:cNvSpPr>
            <p:nvPr/>
          </p:nvSpPr>
          <p:spPr bwMode="auto">
            <a:xfrm>
              <a:off x="2448" y="1344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2" name="Rectangle 142"/>
            <p:cNvSpPr>
              <a:spLocks noChangeArrowheads="1"/>
            </p:cNvSpPr>
            <p:nvPr/>
          </p:nvSpPr>
          <p:spPr bwMode="auto">
            <a:xfrm>
              <a:off x="2640" y="1440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3" name="Rectangle 143"/>
            <p:cNvSpPr>
              <a:spLocks noChangeArrowheads="1"/>
            </p:cNvSpPr>
            <p:nvPr/>
          </p:nvSpPr>
          <p:spPr bwMode="auto">
            <a:xfrm>
              <a:off x="2256" y="1584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4" name="Rectangle 144"/>
            <p:cNvSpPr>
              <a:spLocks noChangeArrowheads="1"/>
            </p:cNvSpPr>
            <p:nvPr/>
          </p:nvSpPr>
          <p:spPr bwMode="auto">
            <a:xfrm>
              <a:off x="2592" y="1152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5" name="Rectangle 145"/>
            <p:cNvSpPr>
              <a:spLocks noChangeArrowheads="1"/>
            </p:cNvSpPr>
            <p:nvPr/>
          </p:nvSpPr>
          <p:spPr bwMode="auto">
            <a:xfrm>
              <a:off x="2784" y="124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6" name="Rectangle 146"/>
            <p:cNvSpPr>
              <a:spLocks noChangeArrowheads="1"/>
            </p:cNvSpPr>
            <p:nvPr/>
          </p:nvSpPr>
          <p:spPr bwMode="auto">
            <a:xfrm>
              <a:off x="2880" y="1824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Doubling Dimension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800" b="1" smtClean="0"/>
              <a:t>Fact</a:t>
            </a:r>
          </a:p>
          <a:p>
            <a:pPr>
              <a:buFont typeface="Wingdings 2" pitchFamily="18" charset="2"/>
              <a:buNone/>
            </a:pPr>
            <a:r>
              <a:rPr lang="en-US" sz="2800" b="1" smtClean="0"/>
              <a:t>	</a:t>
            </a:r>
            <a:r>
              <a:rPr lang="en-US" sz="2800" smtClean="0"/>
              <a:t>For a graph with doubling dimension </a:t>
            </a:r>
            <a:r>
              <a:rPr lang="el-GR" sz="2800" b="1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800" smtClean="0"/>
              <a:t>, there is an efficiently constructible </a:t>
            </a:r>
            <a:br>
              <a:rPr lang="en-US" sz="2800" smtClean="0"/>
            </a:b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r</a:t>
            </a:r>
            <a:r>
              <a:rPr lang="en-US" sz="2800" smtClean="0"/>
              <a:t>-dominating set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W(r)</a:t>
            </a:r>
            <a:r>
              <a:rPr lang="en-US" sz="2800" smtClean="0"/>
              <a:t>, such that for every vertex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v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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 V(G)</a:t>
            </a:r>
            <a:r>
              <a:rPr lang="en-US" sz="2800" smtClean="0"/>
              <a:t> and radius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R≥r</a:t>
            </a:r>
            <a:r>
              <a:rPr lang="en-US" sz="2800" smtClean="0"/>
              <a:t>, the set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B(v,R,G)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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W(r)</a:t>
            </a:r>
            <a:r>
              <a:rPr lang="en-US" sz="2800" smtClean="0"/>
              <a:t> has size at most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(4R/r)</a:t>
            </a:r>
            <a:r>
              <a:rPr lang="el-GR" sz="2800" b="1" baseline="3000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800" smtClean="0"/>
              <a:t>.</a:t>
            </a:r>
          </a:p>
        </p:txBody>
      </p:sp>
      <p:grpSp>
        <p:nvGrpSpPr>
          <p:cNvPr id="54275" name="Group 148"/>
          <p:cNvGrpSpPr>
            <a:grpSpLocks/>
          </p:cNvGrpSpPr>
          <p:nvPr/>
        </p:nvGrpSpPr>
        <p:grpSpPr bwMode="auto">
          <a:xfrm>
            <a:off x="4343400" y="5029200"/>
            <a:ext cx="1524000" cy="1371600"/>
            <a:chOff x="2064" y="1152"/>
            <a:chExt cx="960" cy="864"/>
          </a:xfrm>
        </p:grpSpPr>
        <p:sp>
          <p:nvSpPr>
            <p:cNvPr id="54278" name="Rectangle 106"/>
            <p:cNvSpPr>
              <a:spLocks noChangeArrowheads="1"/>
            </p:cNvSpPr>
            <p:nvPr/>
          </p:nvSpPr>
          <p:spPr bwMode="auto">
            <a:xfrm>
              <a:off x="2208" y="1920"/>
              <a:ext cx="48" cy="48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C00FF"/>
                </a:solidFill>
              </a:endParaRPr>
            </a:p>
          </p:txBody>
        </p:sp>
        <p:sp>
          <p:nvSpPr>
            <p:cNvPr id="54279" name="Rectangle 107"/>
            <p:cNvSpPr>
              <a:spLocks noChangeArrowheads="1"/>
            </p:cNvSpPr>
            <p:nvPr/>
          </p:nvSpPr>
          <p:spPr bwMode="auto">
            <a:xfrm>
              <a:off x="2640" y="196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0" name="Rectangle 117"/>
            <p:cNvSpPr>
              <a:spLocks noChangeArrowheads="1"/>
            </p:cNvSpPr>
            <p:nvPr/>
          </p:nvSpPr>
          <p:spPr bwMode="auto">
            <a:xfrm>
              <a:off x="2976" y="1392"/>
              <a:ext cx="48" cy="48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C00FF"/>
                </a:solidFill>
              </a:endParaRPr>
            </a:p>
          </p:txBody>
        </p:sp>
        <p:sp>
          <p:nvSpPr>
            <p:cNvPr id="54281" name="Rectangle 133"/>
            <p:cNvSpPr>
              <a:spLocks noChangeArrowheads="1"/>
            </p:cNvSpPr>
            <p:nvPr/>
          </p:nvSpPr>
          <p:spPr bwMode="auto">
            <a:xfrm>
              <a:off x="2784" y="172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Rectangle 134"/>
            <p:cNvSpPr>
              <a:spLocks noChangeArrowheads="1"/>
            </p:cNvSpPr>
            <p:nvPr/>
          </p:nvSpPr>
          <p:spPr bwMode="auto">
            <a:xfrm>
              <a:off x="2640" y="1728"/>
              <a:ext cx="48" cy="48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C00FF"/>
                </a:solidFill>
              </a:endParaRPr>
            </a:p>
          </p:txBody>
        </p:sp>
        <p:sp>
          <p:nvSpPr>
            <p:cNvPr id="54283" name="Rectangle 135"/>
            <p:cNvSpPr>
              <a:spLocks noChangeArrowheads="1"/>
            </p:cNvSpPr>
            <p:nvPr/>
          </p:nvSpPr>
          <p:spPr bwMode="auto">
            <a:xfrm>
              <a:off x="2160" y="1680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4" name="Rectangle 136"/>
            <p:cNvSpPr>
              <a:spLocks noChangeArrowheads="1"/>
            </p:cNvSpPr>
            <p:nvPr/>
          </p:nvSpPr>
          <p:spPr bwMode="auto">
            <a:xfrm>
              <a:off x="2448" y="172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5" name="Rectangle 137"/>
            <p:cNvSpPr>
              <a:spLocks noChangeArrowheads="1"/>
            </p:cNvSpPr>
            <p:nvPr/>
          </p:nvSpPr>
          <p:spPr bwMode="auto">
            <a:xfrm>
              <a:off x="2304" y="1440"/>
              <a:ext cx="48" cy="48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C00FF"/>
                </a:solidFill>
              </a:endParaRPr>
            </a:p>
          </p:txBody>
        </p:sp>
        <p:sp>
          <p:nvSpPr>
            <p:cNvPr id="54286" name="Rectangle 138"/>
            <p:cNvSpPr>
              <a:spLocks noChangeArrowheads="1"/>
            </p:cNvSpPr>
            <p:nvPr/>
          </p:nvSpPr>
          <p:spPr bwMode="auto">
            <a:xfrm>
              <a:off x="2064" y="1392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7" name="Rectangle 139"/>
            <p:cNvSpPr>
              <a:spLocks noChangeArrowheads="1"/>
            </p:cNvSpPr>
            <p:nvPr/>
          </p:nvSpPr>
          <p:spPr bwMode="auto">
            <a:xfrm>
              <a:off x="2304" y="124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8" name="Rectangle 140"/>
            <p:cNvSpPr>
              <a:spLocks noChangeArrowheads="1"/>
            </p:cNvSpPr>
            <p:nvPr/>
          </p:nvSpPr>
          <p:spPr bwMode="auto">
            <a:xfrm>
              <a:off x="2352" y="1152"/>
              <a:ext cx="48" cy="48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C00FF"/>
                </a:solidFill>
              </a:endParaRPr>
            </a:p>
          </p:txBody>
        </p:sp>
        <p:sp>
          <p:nvSpPr>
            <p:cNvPr id="54289" name="Rectangle 141"/>
            <p:cNvSpPr>
              <a:spLocks noChangeArrowheads="1"/>
            </p:cNvSpPr>
            <p:nvPr/>
          </p:nvSpPr>
          <p:spPr bwMode="auto">
            <a:xfrm>
              <a:off x="2448" y="1344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0" name="Rectangle 142"/>
            <p:cNvSpPr>
              <a:spLocks noChangeArrowheads="1"/>
            </p:cNvSpPr>
            <p:nvPr/>
          </p:nvSpPr>
          <p:spPr bwMode="auto">
            <a:xfrm>
              <a:off x="2640" y="1440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1" name="Rectangle 143"/>
            <p:cNvSpPr>
              <a:spLocks noChangeArrowheads="1"/>
            </p:cNvSpPr>
            <p:nvPr/>
          </p:nvSpPr>
          <p:spPr bwMode="auto">
            <a:xfrm>
              <a:off x="2256" y="1584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Rectangle 144"/>
            <p:cNvSpPr>
              <a:spLocks noChangeArrowheads="1"/>
            </p:cNvSpPr>
            <p:nvPr/>
          </p:nvSpPr>
          <p:spPr bwMode="auto">
            <a:xfrm>
              <a:off x="2592" y="1152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3" name="Rectangle 145"/>
            <p:cNvSpPr>
              <a:spLocks noChangeArrowheads="1"/>
            </p:cNvSpPr>
            <p:nvPr/>
          </p:nvSpPr>
          <p:spPr bwMode="auto">
            <a:xfrm>
              <a:off x="2784" y="1248"/>
              <a:ext cx="48" cy="4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4" name="Rectangle 146"/>
            <p:cNvSpPr>
              <a:spLocks noChangeArrowheads="1"/>
            </p:cNvSpPr>
            <p:nvPr/>
          </p:nvSpPr>
          <p:spPr bwMode="auto">
            <a:xfrm>
              <a:off x="2880" y="1824"/>
              <a:ext cx="48" cy="48"/>
            </a:xfrm>
            <a:prstGeom prst="rect">
              <a:avLst/>
            </a:prstGeom>
            <a:solidFill>
              <a:srgbClr val="CC00FF"/>
            </a:solidFill>
            <a:ln w="25400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C00FF"/>
                </a:solidFill>
              </a:endParaRPr>
            </a:p>
          </p:txBody>
        </p:sp>
      </p:grpSp>
      <p:sp>
        <p:nvSpPr>
          <p:cNvPr id="28" name="Oval 77"/>
          <p:cNvSpPr>
            <a:spLocks noChangeArrowheads="1"/>
          </p:cNvSpPr>
          <p:nvPr/>
        </p:nvSpPr>
        <p:spPr bwMode="auto">
          <a:xfrm>
            <a:off x="5105400" y="5562600"/>
            <a:ext cx="914400" cy="914400"/>
          </a:xfrm>
          <a:prstGeom prst="ellips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117"/>
          <p:cNvSpPr>
            <a:spLocks noChangeArrowheads="1"/>
          </p:cNvSpPr>
          <p:nvPr/>
        </p:nvSpPr>
        <p:spPr bwMode="auto">
          <a:xfrm>
            <a:off x="5486400" y="5943600"/>
            <a:ext cx="76200" cy="76200"/>
          </a:xfrm>
          <a:prstGeom prst="rect">
            <a:avLst/>
          </a:prstGeom>
          <a:solidFill>
            <a:srgbClr val="0099FF"/>
          </a:solidFill>
          <a:ln w="25400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1435100" y="76200"/>
            <a:ext cx="749935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Hierarchy of Nets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1447800" y="1066800"/>
            <a:ext cx="7497763" cy="2819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Define a hierarchy of nets, namely, vertex sets in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sz="2400" dirty="0" smtClean="0"/>
              <a:t>, denoted by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, one for each level </a:t>
            </a:r>
            <a:br>
              <a:rPr lang="en-US" sz="2400" dirty="0" smtClean="0"/>
            </a:b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0≤i≤logn</a:t>
            </a:r>
            <a:r>
              <a:rPr lang="en-US" sz="2400" dirty="0" smtClean="0"/>
              <a:t>, with the following properties:</a:t>
            </a:r>
          </a:p>
          <a:p>
            <a:pPr eaLnBrk="1" hangingPunct="1"/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0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=V(G)</a:t>
            </a:r>
            <a:endParaRPr lang="en-US" sz="2400" dirty="0" smtClean="0"/>
          </a:p>
          <a:p>
            <a:pPr eaLnBrk="1" hangingPunct="1"/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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 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i-1</a:t>
            </a:r>
            <a:r>
              <a:rPr lang="en-US" sz="2400" dirty="0" smtClean="0"/>
              <a:t>, for all 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&gt;0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 is a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n-US" sz="2800" b="1" baseline="30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-dominating set for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sz="2400" dirty="0" smtClean="0"/>
              <a:t>.</a:t>
            </a:r>
          </a:p>
        </p:txBody>
      </p:sp>
      <p:sp>
        <p:nvSpPr>
          <p:cNvPr id="5" name="Oval 32"/>
          <p:cNvSpPr>
            <a:spLocks noChangeArrowheads="1"/>
          </p:cNvSpPr>
          <p:nvPr/>
        </p:nvSpPr>
        <p:spPr bwMode="auto">
          <a:xfrm>
            <a:off x="41148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Oval 32"/>
          <p:cNvSpPr>
            <a:spLocks noChangeArrowheads="1"/>
          </p:cNvSpPr>
          <p:nvPr/>
        </p:nvSpPr>
        <p:spPr bwMode="auto">
          <a:xfrm>
            <a:off x="41148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Oval 32"/>
          <p:cNvSpPr>
            <a:spLocks noChangeArrowheads="1"/>
          </p:cNvSpPr>
          <p:nvPr/>
        </p:nvSpPr>
        <p:spPr bwMode="auto">
          <a:xfrm>
            <a:off x="3810000" y="5267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Oval 32"/>
          <p:cNvSpPr>
            <a:spLocks noChangeArrowheads="1"/>
          </p:cNvSpPr>
          <p:nvPr/>
        </p:nvSpPr>
        <p:spPr bwMode="auto">
          <a:xfrm>
            <a:off x="34290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Oval 32"/>
          <p:cNvSpPr>
            <a:spLocks noChangeArrowheads="1"/>
          </p:cNvSpPr>
          <p:nvPr/>
        </p:nvSpPr>
        <p:spPr bwMode="auto">
          <a:xfrm>
            <a:off x="34290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Oval 32"/>
          <p:cNvSpPr>
            <a:spLocks noChangeArrowheads="1"/>
          </p:cNvSpPr>
          <p:nvPr/>
        </p:nvSpPr>
        <p:spPr bwMode="auto">
          <a:xfrm>
            <a:off x="3352800" y="6257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40386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3505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25146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25146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" name="Oval 32"/>
          <p:cNvSpPr>
            <a:spLocks noChangeArrowheads="1"/>
          </p:cNvSpPr>
          <p:nvPr/>
        </p:nvSpPr>
        <p:spPr bwMode="auto">
          <a:xfrm>
            <a:off x="4419600" y="4581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5410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0" name="Oval 32"/>
          <p:cNvSpPr>
            <a:spLocks noChangeArrowheads="1"/>
          </p:cNvSpPr>
          <p:nvPr/>
        </p:nvSpPr>
        <p:spPr bwMode="auto">
          <a:xfrm>
            <a:off x="62484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6705600" y="5648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2" name="Oval 32"/>
          <p:cNvSpPr>
            <a:spLocks noChangeArrowheads="1"/>
          </p:cNvSpPr>
          <p:nvPr/>
        </p:nvSpPr>
        <p:spPr bwMode="auto">
          <a:xfrm>
            <a:off x="6248400" y="48101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3" name="Oval 32"/>
          <p:cNvSpPr>
            <a:spLocks noChangeArrowheads="1"/>
          </p:cNvSpPr>
          <p:nvPr/>
        </p:nvSpPr>
        <p:spPr bwMode="auto">
          <a:xfrm>
            <a:off x="6629400" y="5114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6" name="Oval 32"/>
          <p:cNvSpPr>
            <a:spLocks noChangeArrowheads="1"/>
          </p:cNvSpPr>
          <p:nvPr/>
        </p:nvSpPr>
        <p:spPr bwMode="auto">
          <a:xfrm>
            <a:off x="7315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9" name="Oval 32"/>
          <p:cNvSpPr>
            <a:spLocks noChangeArrowheads="1"/>
          </p:cNvSpPr>
          <p:nvPr/>
        </p:nvSpPr>
        <p:spPr bwMode="auto">
          <a:xfrm>
            <a:off x="76200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1" name="Oval 32"/>
          <p:cNvSpPr>
            <a:spLocks noChangeArrowheads="1"/>
          </p:cNvSpPr>
          <p:nvPr/>
        </p:nvSpPr>
        <p:spPr bwMode="auto">
          <a:xfrm>
            <a:off x="64008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2" name="Oval 32"/>
          <p:cNvSpPr>
            <a:spLocks noChangeArrowheads="1"/>
          </p:cNvSpPr>
          <p:nvPr/>
        </p:nvSpPr>
        <p:spPr bwMode="auto">
          <a:xfrm>
            <a:off x="73152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3" name="Oval 32"/>
          <p:cNvSpPr>
            <a:spLocks noChangeArrowheads="1"/>
          </p:cNvSpPr>
          <p:nvPr/>
        </p:nvSpPr>
        <p:spPr bwMode="auto">
          <a:xfrm>
            <a:off x="5029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7" name="TextBox 57"/>
          <p:cNvSpPr txBox="1">
            <a:spLocks noChangeArrowheads="1"/>
          </p:cNvSpPr>
          <p:nvPr/>
        </p:nvSpPr>
        <p:spPr bwMode="auto">
          <a:xfrm>
            <a:off x="1327150" y="42862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58" name="TextBox 58"/>
          <p:cNvSpPr txBox="1">
            <a:spLocks noChangeArrowheads="1"/>
          </p:cNvSpPr>
          <p:nvPr/>
        </p:nvSpPr>
        <p:spPr bwMode="auto">
          <a:xfrm>
            <a:off x="1371600" y="4886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76" name="TextBox 82"/>
          <p:cNvSpPr txBox="1">
            <a:spLocks noChangeArrowheads="1"/>
          </p:cNvSpPr>
          <p:nvPr/>
        </p:nvSpPr>
        <p:spPr bwMode="auto">
          <a:xfrm>
            <a:off x="1371600" y="54959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5" name="TextBox 103"/>
          <p:cNvSpPr txBox="1">
            <a:spLocks noChangeArrowheads="1"/>
          </p:cNvSpPr>
          <p:nvPr/>
        </p:nvSpPr>
        <p:spPr bwMode="auto">
          <a:xfrm>
            <a:off x="1327150" y="61055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7" name="Oval 32"/>
          <p:cNvSpPr>
            <a:spLocks noChangeArrowheads="1"/>
          </p:cNvSpPr>
          <p:nvPr/>
        </p:nvSpPr>
        <p:spPr bwMode="auto">
          <a:xfrm>
            <a:off x="4343400" y="6172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8" name="Oval 32"/>
          <p:cNvSpPr>
            <a:spLocks noChangeArrowheads="1"/>
          </p:cNvSpPr>
          <p:nvPr/>
        </p:nvSpPr>
        <p:spPr bwMode="auto">
          <a:xfrm>
            <a:off x="4876800" y="5486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9" name="Oval 32"/>
          <p:cNvSpPr>
            <a:spLocks noChangeArrowheads="1"/>
          </p:cNvSpPr>
          <p:nvPr/>
        </p:nvSpPr>
        <p:spPr bwMode="auto">
          <a:xfrm>
            <a:off x="4876800" y="5867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0" name="Oval 32"/>
          <p:cNvSpPr>
            <a:spLocks noChangeArrowheads="1"/>
          </p:cNvSpPr>
          <p:nvPr/>
        </p:nvSpPr>
        <p:spPr bwMode="auto">
          <a:xfrm>
            <a:off x="5334000" y="5715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1" name="Oval 100"/>
          <p:cNvSpPr>
            <a:spLocks noChangeArrowheads="1"/>
          </p:cNvSpPr>
          <p:nvPr/>
        </p:nvSpPr>
        <p:spPr bwMode="auto">
          <a:xfrm>
            <a:off x="5638800" y="5334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" name="Oval 32"/>
          <p:cNvSpPr>
            <a:spLocks noChangeArrowheads="1"/>
          </p:cNvSpPr>
          <p:nvPr/>
        </p:nvSpPr>
        <p:spPr bwMode="auto">
          <a:xfrm>
            <a:off x="5410200" y="6096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" name="Oval 32"/>
          <p:cNvSpPr>
            <a:spLocks noChangeArrowheads="1"/>
          </p:cNvSpPr>
          <p:nvPr/>
        </p:nvSpPr>
        <p:spPr bwMode="auto">
          <a:xfrm>
            <a:off x="5943600" y="5562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" name="Oval 32"/>
          <p:cNvSpPr>
            <a:spLocks noChangeArrowheads="1"/>
          </p:cNvSpPr>
          <p:nvPr/>
        </p:nvSpPr>
        <p:spPr bwMode="auto">
          <a:xfrm>
            <a:off x="7360920" y="4002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9" name="Oval 32"/>
          <p:cNvSpPr>
            <a:spLocks noChangeArrowheads="1"/>
          </p:cNvSpPr>
          <p:nvPr/>
        </p:nvSpPr>
        <p:spPr bwMode="auto">
          <a:xfrm>
            <a:off x="7818120" y="5221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1" name="Oval 32"/>
          <p:cNvSpPr>
            <a:spLocks noChangeArrowheads="1"/>
          </p:cNvSpPr>
          <p:nvPr/>
        </p:nvSpPr>
        <p:spPr bwMode="auto">
          <a:xfrm>
            <a:off x="7284720" y="5983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3" name="Oval 32"/>
          <p:cNvSpPr>
            <a:spLocks noChangeArrowheads="1"/>
          </p:cNvSpPr>
          <p:nvPr/>
        </p:nvSpPr>
        <p:spPr bwMode="auto">
          <a:xfrm>
            <a:off x="6751320" y="6136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5" name="Oval 32"/>
          <p:cNvSpPr>
            <a:spLocks noChangeArrowheads="1"/>
          </p:cNvSpPr>
          <p:nvPr/>
        </p:nvSpPr>
        <p:spPr bwMode="auto">
          <a:xfrm>
            <a:off x="71323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7" name="Oval 32"/>
          <p:cNvSpPr>
            <a:spLocks noChangeArrowheads="1"/>
          </p:cNvSpPr>
          <p:nvPr/>
        </p:nvSpPr>
        <p:spPr bwMode="auto">
          <a:xfrm>
            <a:off x="62179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9" name="Oval 32"/>
          <p:cNvSpPr>
            <a:spLocks noChangeArrowheads="1"/>
          </p:cNvSpPr>
          <p:nvPr/>
        </p:nvSpPr>
        <p:spPr bwMode="auto">
          <a:xfrm>
            <a:off x="59131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3" name="Oval 32"/>
          <p:cNvSpPr>
            <a:spLocks noChangeArrowheads="1"/>
          </p:cNvSpPr>
          <p:nvPr/>
        </p:nvSpPr>
        <p:spPr bwMode="auto">
          <a:xfrm>
            <a:off x="49225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5" name="Oval 32"/>
          <p:cNvSpPr>
            <a:spLocks noChangeArrowheads="1"/>
          </p:cNvSpPr>
          <p:nvPr/>
        </p:nvSpPr>
        <p:spPr bwMode="auto">
          <a:xfrm>
            <a:off x="4541520" y="4916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9" name="Oval 32"/>
          <p:cNvSpPr>
            <a:spLocks noChangeArrowheads="1"/>
          </p:cNvSpPr>
          <p:nvPr/>
        </p:nvSpPr>
        <p:spPr bwMode="auto">
          <a:xfrm>
            <a:off x="5227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1" name="Oval 32"/>
          <p:cNvSpPr>
            <a:spLocks noChangeArrowheads="1"/>
          </p:cNvSpPr>
          <p:nvPr/>
        </p:nvSpPr>
        <p:spPr bwMode="auto">
          <a:xfrm>
            <a:off x="57607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3" name="Oval 32"/>
          <p:cNvSpPr>
            <a:spLocks noChangeArrowheads="1"/>
          </p:cNvSpPr>
          <p:nvPr/>
        </p:nvSpPr>
        <p:spPr bwMode="auto">
          <a:xfrm>
            <a:off x="44653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5" name="Oval 32"/>
          <p:cNvSpPr>
            <a:spLocks noChangeArrowheads="1"/>
          </p:cNvSpPr>
          <p:nvPr/>
        </p:nvSpPr>
        <p:spPr bwMode="auto">
          <a:xfrm>
            <a:off x="3779520" y="5678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7" name="Oval 32"/>
          <p:cNvSpPr>
            <a:spLocks noChangeArrowheads="1"/>
          </p:cNvSpPr>
          <p:nvPr/>
        </p:nvSpPr>
        <p:spPr bwMode="auto">
          <a:xfrm>
            <a:off x="38557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9" name="Oval 32"/>
          <p:cNvSpPr>
            <a:spLocks noChangeArrowheads="1"/>
          </p:cNvSpPr>
          <p:nvPr/>
        </p:nvSpPr>
        <p:spPr bwMode="auto">
          <a:xfrm>
            <a:off x="2941320" y="621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1" name="Oval 32"/>
          <p:cNvSpPr>
            <a:spLocks noChangeArrowheads="1"/>
          </p:cNvSpPr>
          <p:nvPr/>
        </p:nvSpPr>
        <p:spPr bwMode="auto">
          <a:xfrm>
            <a:off x="2941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3" name="Oval 32"/>
          <p:cNvSpPr>
            <a:spLocks noChangeArrowheads="1"/>
          </p:cNvSpPr>
          <p:nvPr/>
        </p:nvSpPr>
        <p:spPr bwMode="auto">
          <a:xfrm>
            <a:off x="3931920" y="6288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6" name="Oval 32"/>
          <p:cNvSpPr>
            <a:spLocks noChangeArrowheads="1"/>
          </p:cNvSpPr>
          <p:nvPr/>
        </p:nvSpPr>
        <p:spPr bwMode="auto">
          <a:xfrm>
            <a:off x="2892552" y="4880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9" name="Oval 32"/>
          <p:cNvSpPr>
            <a:spLocks noChangeArrowheads="1"/>
          </p:cNvSpPr>
          <p:nvPr/>
        </p:nvSpPr>
        <p:spPr bwMode="auto">
          <a:xfrm>
            <a:off x="4340352" y="5261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2" name="Oval 32"/>
          <p:cNvSpPr>
            <a:spLocks noChangeArrowheads="1"/>
          </p:cNvSpPr>
          <p:nvPr/>
        </p:nvSpPr>
        <p:spPr bwMode="auto">
          <a:xfrm>
            <a:off x="5864352" y="5032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5" name="Oval 32"/>
          <p:cNvSpPr>
            <a:spLocks noChangeArrowheads="1"/>
          </p:cNvSpPr>
          <p:nvPr/>
        </p:nvSpPr>
        <p:spPr bwMode="auto">
          <a:xfrm>
            <a:off x="4724400" y="5257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6" name="Oval 32"/>
          <p:cNvSpPr>
            <a:spLocks noChangeArrowheads="1"/>
          </p:cNvSpPr>
          <p:nvPr/>
        </p:nvSpPr>
        <p:spPr bwMode="auto">
          <a:xfrm>
            <a:off x="4797552" y="62518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0" name="Oval 32"/>
          <p:cNvSpPr>
            <a:spLocks noChangeArrowheads="1"/>
          </p:cNvSpPr>
          <p:nvPr/>
        </p:nvSpPr>
        <p:spPr bwMode="auto">
          <a:xfrm>
            <a:off x="6888480" y="4697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4" name="Oval 32"/>
          <p:cNvSpPr>
            <a:spLocks noChangeArrowheads="1"/>
          </p:cNvSpPr>
          <p:nvPr/>
        </p:nvSpPr>
        <p:spPr bwMode="auto">
          <a:xfrm>
            <a:off x="2926080" y="5840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170" name="Group 169"/>
          <p:cNvGrpSpPr/>
          <p:nvPr/>
        </p:nvGrpSpPr>
        <p:grpSpPr>
          <a:xfrm>
            <a:off x="2846832" y="3962400"/>
            <a:ext cx="5154168" cy="2514600"/>
            <a:chOff x="2846832" y="3962400"/>
            <a:chExt cx="5154168" cy="2514600"/>
          </a:xfrm>
        </p:grpSpPr>
        <p:sp>
          <p:nvSpPr>
            <p:cNvPr id="147" name="Oval 146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2819400" y="4617720"/>
            <a:ext cx="4300728" cy="1895856"/>
            <a:chOff x="2819400" y="4617720"/>
            <a:chExt cx="4300728" cy="1895856"/>
          </a:xfrm>
        </p:grpSpPr>
        <p:sp>
          <p:nvSpPr>
            <p:cNvPr id="158" name="Oval 157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819400" y="4572000"/>
            <a:ext cx="4343400" cy="1935480"/>
            <a:chOff x="2819400" y="4572000"/>
            <a:chExt cx="4343400" cy="1935480"/>
          </a:xfrm>
        </p:grpSpPr>
        <p:grpSp>
          <p:nvGrpSpPr>
            <p:cNvPr id="172" name="Group 171"/>
            <p:cNvGrpSpPr/>
            <p:nvPr/>
          </p:nvGrpSpPr>
          <p:grpSpPr>
            <a:xfrm>
              <a:off x="2819400" y="4572000"/>
              <a:ext cx="4343400" cy="1524000"/>
              <a:chOff x="2819400" y="4572000"/>
              <a:chExt cx="4343400" cy="1524000"/>
            </a:xfrm>
          </p:grpSpPr>
          <p:sp>
            <p:nvSpPr>
              <p:cNvPr id="163" name="Oval 162"/>
              <p:cNvSpPr/>
              <p:nvPr/>
            </p:nvSpPr>
            <p:spPr>
              <a:xfrm>
                <a:off x="6781800" y="4572000"/>
                <a:ext cx="381000" cy="381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Oval 166"/>
              <p:cNvSpPr/>
              <p:nvPr/>
            </p:nvSpPr>
            <p:spPr>
              <a:xfrm>
                <a:off x="2819400" y="5715000"/>
                <a:ext cx="381000" cy="381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3" name="Oval 172"/>
            <p:cNvSpPr/>
            <p:nvPr/>
          </p:nvSpPr>
          <p:spPr>
            <a:xfrm>
              <a:off x="4690872" y="6126480"/>
              <a:ext cx="381000" cy="3810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1219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555" name="TextBox 76"/>
          <p:cNvSpPr txBox="1">
            <a:spLocks noChangeArrowheads="1"/>
          </p:cNvSpPr>
          <p:nvPr/>
        </p:nvSpPr>
        <p:spPr bwMode="auto">
          <a:xfrm>
            <a:off x="1676400" y="4343400"/>
            <a:ext cx="452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23556" name="TextBox 76"/>
          <p:cNvSpPr txBox="1">
            <a:spLocks noChangeArrowheads="1"/>
          </p:cNvSpPr>
          <p:nvPr/>
        </p:nvSpPr>
        <p:spPr bwMode="auto">
          <a:xfrm>
            <a:off x="1447800" y="1828800"/>
            <a:ext cx="45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9" name="Oval 32"/>
          <p:cNvSpPr>
            <a:spLocks noChangeArrowheads="1"/>
          </p:cNvSpPr>
          <p:nvPr/>
        </p:nvSpPr>
        <p:spPr bwMode="auto">
          <a:xfrm>
            <a:off x="2743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2133600" y="35258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276600" y="3581400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31242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8" name="Oval 32"/>
          <p:cNvSpPr>
            <a:spLocks noChangeArrowheads="1"/>
          </p:cNvSpPr>
          <p:nvPr/>
        </p:nvSpPr>
        <p:spPr bwMode="auto">
          <a:xfrm>
            <a:off x="3962400" y="28289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9" name="Oval 32"/>
          <p:cNvSpPr>
            <a:spLocks noChangeArrowheads="1"/>
          </p:cNvSpPr>
          <p:nvPr/>
        </p:nvSpPr>
        <p:spPr bwMode="auto">
          <a:xfrm>
            <a:off x="17526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0" name="Oval 32"/>
          <p:cNvSpPr>
            <a:spLocks noChangeArrowheads="1"/>
          </p:cNvSpPr>
          <p:nvPr/>
        </p:nvSpPr>
        <p:spPr bwMode="auto">
          <a:xfrm>
            <a:off x="1981200" y="44402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52" name="Straight Connector 51"/>
          <p:cNvCxnSpPr>
            <a:stCxn id="50" idx="0"/>
            <a:endCxn id="41" idx="4"/>
          </p:cNvCxnSpPr>
          <p:nvPr/>
        </p:nvCxnSpPr>
        <p:spPr>
          <a:xfrm rot="5400000" flipH="1" flipV="1">
            <a:off x="2051843" y="4129882"/>
            <a:ext cx="468313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1" idx="6"/>
            <a:endCxn id="45" idx="2"/>
          </p:cNvCxnSpPr>
          <p:nvPr/>
        </p:nvCxnSpPr>
        <p:spPr>
          <a:xfrm>
            <a:off x="2590800" y="3749675"/>
            <a:ext cx="685800" cy="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5" idx="0"/>
            <a:endCxn id="48" idx="4"/>
          </p:cNvCxnSpPr>
          <p:nvPr/>
        </p:nvCxnSpPr>
        <p:spPr>
          <a:xfrm rot="5400000" flipH="1" flipV="1">
            <a:off x="3695700" y="3086100"/>
            <a:ext cx="304800" cy="685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8" idx="2"/>
            <a:endCxn id="39" idx="6"/>
          </p:cNvCxnSpPr>
          <p:nvPr/>
        </p:nvCxnSpPr>
        <p:spPr>
          <a:xfrm rot="10800000">
            <a:off x="3200400" y="2900363"/>
            <a:ext cx="76200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 noChangeShapeType="1"/>
            <a:stCxn id="39" idx="3"/>
            <a:endCxn id="41" idx="0"/>
          </p:cNvCxnSpPr>
          <p:nvPr/>
        </p:nvCxnSpPr>
        <p:spPr bwMode="auto">
          <a:xfrm rot="5400000">
            <a:off x="2352675" y="3068638"/>
            <a:ext cx="466725" cy="447675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68" name="Straight Connector 67"/>
          <p:cNvCxnSpPr>
            <a:stCxn id="39" idx="2"/>
            <a:endCxn id="25" idx="6"/>
          </p:cNvCxnSpPr>
          <p:nvPr/>
        </p:nvCxnSpPr>
        <p:spPr>
          <a:xfrm rot="10800000">
            <a:off x="1676400" y="2900363"/>
            <a:ext cx="10668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39" idx="0"/>
            <a:endCxn id="47" idx="4"/>
          </p:cNvCxnSpPr>
          <p:nvPr/>
        </p:nvCxnSpPr>
        <p:spPr>
          <a:xfrm rot="5400000" flipH="1" flipV="1">
            <a:off x="2967037" y="2290763"/>
            <a:ext cx="39052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7" idx="2"/>
            <a:endCxn id="49" idx="6"/>
          </p:cNvCxnSpPr>
          <p:nvPr/>
        </p:nvCxnSpPr>
        <p:spPr>
          <a:xfrm rot="10800000">
            <a:off x="2209800" y="2062163"/>
            <a:ext cx="914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9" idx="6"/>
            <a:endCxn id="39" idx="0"/>
          </p:cNvCxnSpPr>
          <p:nvPr/>
        </p:nvCxnSpPr>
        <p:spPr>
          <a:xfrm>
            <a:off x="2209800" y="2062163"/>
            <a:ext cx="762000" cy="6143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3" name="TextBox 76"/>
          <p:cNvSpPr txBox="1">
            <a:spLocks noChangeArrowheads="1"/>
          </p:cNvSpPr>
          <p:nvPr/>
        </p:nvSpPr>
        <p:spPr bwMode="auto">
          <a:xfrm>
            <a:off x="2519363" y="17748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3574" name="TextBox 76"/>
          <p:cNvSpPr txBox="1">
            <a:spLocks noChangeArrowheads="1"/>
          </p:cNvSpPr>
          <p:nvPr/>
        </p:nvSpPr>
        <p:spPr bwMode="auto">
          <a:xfrm>
            <a:off x="2286000" y="2219325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3575" name="TextBox 76"/>
          <p:cNvSpPr txBox="1">
            <a:spLocks noChangeArrowheads="1"/>
          </p:cNvSpPr>
          <p:nvPr/>
        </p:nvSpPr>
        <p:spPr bwMode="auto">
          <a:xfrm>
            <a:off x="3205163" y="23082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3576" name="TextBox 76"/>
          <p:cNvSpPr txBox="1">
            <a:spLocks noChangeArrowheads="1"/>
          </p:cNvSpPr>
          <p:nvPr/>
        </p:nvSpPr>
        <p:spPr bwMode="auto">
          <a:xfrm>
            <a:off x="2062163" y="3962400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3577" name="TextBox 76"/>
          <p:cNvSpPr txBox="1">
            <a:spLocks noChangeArrowheads="1"/>
          </p:cNvSpPr>
          <p:nvPr/>
        </p:nvSpPr>
        <p:spPr bwMode="auto">
          <a:xfrm>
            <a:off x="2590800" y="31464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578" name="TextBox 76"/>
          <p:cNvSpPr txBox="1">
            <a:spLocks noChangeArrowheads="1"/>
          </p:cNvSpPr>
          <p:nvPr/>
        </p:nvSpPr>
        <p:spPr bwMode="auto">
          <a:xfrm>
            <a:off x="3586163" y="26765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3579" name="TextBox 76"/>
          <p:cNvSpPr txBox="1">
            <a:spLocks noChangeArrowheads="1"/>
          </p:cNvSpPr>
          <p:nvPr/>
        </p:nvSpPr>
        <p:spPr bwMode="auto">
          <a:xfrm>
            <a:off x="3662363" y="33623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3580" name="TextBox 76"/>
          <p:cNvSpPr txBox="1">
            <a:spLocks noChangeArrowheads="1"/>
          </p:cNvSpPr>
          <p:nvPr/>
        </p:nvSpPr>
        <p:spPr bwMode="auto">
          <a:xfrm>
            <a:off x="1828800" y="25368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23587" name="TextBox 76"/>
          <p:cNvSpPr txBox="1">
            <a:spLocks noChangeArrowheads="1"/>
          </p:cNvSpPr>
          <p:nvPr/>
        </p:nvSpPr>
        <p:spPr bwMode="auto">
          <a:xfrm>
            <a:off x="1905000" y="1295400"/>
            <a:ext cx="1519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Graph</a:t>
            </a:r>
          </a:p>
        </p:txBody>
      </p:sp>
      <p:grpSp>
        <p:nvGrpSpPr>
          <p:cNvPr id="23602" name="Group 50"/>
          <p:cNvGrpSpPr>
            <a:grpSpLocks/>
          </p:cNvGrpSpPr>
          <p:nvPr/>
        </p:nvGrpSpPr>
        <p:grpSpPr bwMode="auto">
          <a:xfrm>
            <a:off x="4724400" y="1371600"/>
            <a:ext cx="4114800" cy="1828800"/>
            <a:chOff x="2976" y="864"/>
            <a:chExt cx="2592" cy="1152"/>
          </a:xfrm>
        </p:grpSpPr>
        <p:sp>
          <p:nvSpPr>
            <p:cNvPr id="23581" name="AutoShape 52"/>
            <p:cNvSpPr>
              <a:spLocks noChangeArrowheads="1"/>
            </p:cNvSpPr>
            <p:nvPr/>
          </p:nvSpPr>
          <p:spPr bwMode="auto">
            <a:xfrm>
              <a:off x="2976" y="1796"/>
              <a:ext cx="528" cy="220"/>
            </a:xfrm>
            <a:prstGeom prst="rightArrow">
              <a:avLst>
                <a:gd name="adj1" fmla="val 50000"/>
                <a:gd name="adj2" fmla="val 102256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" name="TextBox 76"/>
            <p:cNvSpPr txBox="1">
              <a:spLocks noChangeArrowheads="1"/>
            </p:cNvSpPr>
            <p:nvPr/>
          </p:nvSpPr>
          <p:spPr bwMode="auto">
            <a:xfrm>
              <a:off x="4080" y="163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L</a:t>
              </a:r>
              <a:r>
                <a:rPr lang="en-US" sz="2800" baseline="-25000"/>
                <a:t>s</a:t>
              </a:r>
            </a:p>
          </p:txBody>
        </p:sp>
        <p:sp>
          <p:nvSpPr>
            <p:cNvPr id="23583" name="TextBox 76"/>
            <p:cNvSpPr txBox="1">
              <a:spLocks noChangeArrowheads="1"/>
            </p:cNvSpPr>
            <p:nvPr/>
          </p:nvSpPr>
          <p:spPr bwMode="auto">
            <a:xfrm>
              <a:off x="4800" y="163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L</a:t>
              </a:r>
              <a:r>
                <a:rPr lang="en-US" sz="2800" baseline="-25000"/>
                <a:t>t</a:t>
              </a:r>
            </a:p>
          </p:txBody>
        </p:sp>
        <p:sp>
          <p:nvSpPr>
            <p:cNvPr id="23584" name="TextBox 76"/>
            <p:cNvSpPr txBox="1">
              <a:spLocks noChangeArrowheads="1"/>
            </p:cNvSpPr>
            <p:nvPr/>
          </p:nvSpPr>
          <p:spPr bwMode="auto">
            <a:xfrm>
              <a:off x="3744" y="1632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23585" name="TextBox 76"/>
            <p:cNvSpPr txBox="1">
              <a:spLocks noChangeArrowheads="1"/>
            </p:cNvSpPr>
            <p:nvPr/>
          </p:nvSpPr>
          <p:spPr bwMode="auto">
            <a:xfrm>
              <a:off x="4464" y="1632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23586" name="TextBox 76"/>
            <p:cNvSpPr txBox="1">
              <a:spLocks noChangeArrowheads="1"/>
            </p:cNvSpPr>
            <p:nvPr/>
          </p:nvSpPr>
          <p:spPr bwMode="auto">
            <a:xfrm>
              <a:off x="5184" y="1632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23588" name="TextBox 76"/>
            <p:cNvSpPr txBox="1">
              <a:spLocks noChangeArrowheads="1"/>
            </p:cNvSpPr>
            <p:nvPr/>
          </p:nvSpPr>
          <p:spPr bwMode="auto">
            <a:xfrm>
              <a:off x="4083" y="864"/>
              <a:ext cx="95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Labels</a:t>
              </a:r>
            </a:p>
          </p:txBody>
        </p:sp>
      </p:grpSp>
      <p:grpSp>
        <p:nvGrpSpPr>
          <p:cNvPr id="23601" name="Group 49"/>
          <p:cNvGrpSpPr>
            <a:grpSpLocks/>
          </p:cNvGrpSpPr>
          <p:nvPr/>
        </p:nvGrpSpPr>
        <p:grpSpPr bwMode="auto">
          <a:xfrm>
            <a:off x="4267200" y="3124200"/>
            <a:ext cx="3652838" cy="1828800"/>
            <a:chOff x="2688" y="1968"/>
            <a:chExt cx="2301" cy="1152"/>
          </a:xfrm>
        </p:grpSpPr>
        <p:cxnSp>
          <p:nvCxnSpPr>
            <p:cNvPr id="101" name="Straight Arrow Connector 100"/>
            <p:cNvCxnSpPr/>
            <p:nvPr/>
          </p:nvCxnSpPr>
          <p:spPr>
            <a:xfrm rot="16200000" flipH="1">
              <a:off x="3960" y="2233"/>
              <a:ext cx="672" cy="143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rot="5400000">
              <a:off x="4368" y="2112"/>
              <a:ext cx="672" cy="384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91" name="TextBox 76"/>
            <p:cNvSpPr txBox="1">
              <a:spLocks noChangeArrowheads="1"/>
            </p:cNvSpPr>
            <p:nvPr/>
          </p:nvSpPr>
          <p:spPr bwMode="auto">
            <a:xfrm>
              <a:off x="2688" y="2790"/>
              <a:ext cx="19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Distance Query</a:t>
              </a:r>
            </a:p>
          </p:txBody>
        </p:sp>
        <p:sp>
          <p:nvSpPr>
            <p:cNvPr id="23592" name="TextBox 76"/>
            <p:cNvSpPr txBox="1">
              <a:spLocks noChangeArrowheads="1"/>
            </p:cNvSpPr>
            <p:nvPr/>
          </p:nvSpPr>
          <p:spPr bwMode="auto">
            <a:xfrm>
              <a:off x="4464" y="2790"/>
              <a:ext cx="52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/>
                <a:t>8</a:t>
              </a:r>
            </a:p>
          </p:txBody>
        </p:sp>
      </p:grpSp>
      <p:cxnSp>
        <p:nvCxnSpPr>
          <p:cNvPr id="113" name="Straight Connector 112"/>
          <p:cNvCxnSpPr>
            <a:cxnSpLocks noChangeShapeType="1"/>
            <a:stCxn id="49" idx="6"/>
            <a:endCxn id="39" idx="0"/>
          </p:cNvCxnSpPr>
          <p:nvPr/>
        </p:nvCxnSpPr>
        <p:spPr bwMode="auto">
          <a:xfrm>
            <a:off x="2209800" y="2062163"/>
            <a:ext cx="762000" cy="614362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115" name="Straight Connector 114"/>
          <p:cNvCxnSpPr>
            <a:cxnSpLocks noChangeShapeType="1"/>
          </p:cNvCxnSpPr>
          <p:nvPr/>
        </p:nvCxnSpPr>
        <p:spPr bwMode="auto">
          <a:xfrm rot="5400000">
            <a:off x="2362200" y="3057525"/>
            <a:ext cx="466725" cy="447675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117" name="Straight Connector 116"/>
          <p:cNvCxnSpPr>
            <a:cxnSpLocks noChangeShapeType="1"/>
            <a:stCxn id="41" idx="4"/>
            <a:endCxn id="50" idx="0"/>
          </p:cNvCxnSpPr>
          <p:nvPr/>
        </p:nvCxnSpPr>
        <p:spPr bwMode="auto">
          <a:xfrm rot="5400000">
            <a:off x="2051843" y="4129882"/>
            <a:ext cx="468313" cy="1524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119" name="Straight Connector 118"/>
          <p:cNvCxnSpPr>
            <a:stCxn id="45" idx="2"/>
            <a:endCxn id="50" idx="0"/>
          </p:cNvCxnSpPr>
          <p:nvPr/>
        </p:nvCxnSpPr>
        <p:spPr>
          <a:xfrm rot="10800000" flipV="1">
            <a:off x="2209800" y="3805238"/>
            <a:ext cx="1066800" cy="635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97" name="TextBox 76"/>
          <p:cNvSpPr txBox="1">
            <a:spLocks noChangeArrowheads="1"/>
          </p:cNvSpPr>
          <p:nvPr/>
        </p:nvSpPr>
        <p:spPr bwMode="auto">
          <a:xfrm>
            <a:off x="2667000" y="39624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3598" name="TextBox 76"/>
          <p:cNvSpPr txBox="1">
            <a:spLocks noChangeArrowheads="1"/>
          </p:cNvSpPr>
          <p:nvPr/>
        </p:nvSpPr>
        <p:spPr bwMode="auto">
          <a:xfrm>
            <a:off x="2667000" y="35052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Hierarchy of Nets</a:t>
            </a:r>
            <a:endParaRPr lang="en-US" sz="35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idx="4294967295"/>
          </p:nvPr>
        </p:nvSpPr>
        <p:spPr>
          <a:xfrm>
            <a:off x="1447800" y="1752600"/>
            <a:ext cx="7497763" cy="1752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For every vertex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sz="2400" dirty="0" smtClean="0"/>
              <a:t>, let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M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(v)</a:t>
            </a:r>
            <a:r>
              <a:rPr lang="en-US" sz="2400" dirty="0" smtClean="0"/>
              <a:t> be the net-point in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 closest to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sz="2400" dirty="0" smtClean="0"/>
              <a:t>.  Note that 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d</a:t>
            </a:r>
            <a:r>
              <a:rPr lang="en-US" sz="2800" b="1" baseline="-25000" dirty="0" err="1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v,M</a:t>
            </a:r>
            <a:r>
              <a:rPr lang="en-US" sz="2800" b="1" baseline="-25000" dirty="0" err="1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(v)) ≤ 2</a:t>
            </a:r>
            <a:r>
              <a:rPr lang="en-US" sz="2800" b="1" baseline="30000" dirty="0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.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</p:txBody>
      </p:sp>
      <p:sp>
        <p:nvSpPr>
          <p:cNvPr id="4" name="Oval 32"/>
          <p:cNvSpPr>
            <a:spLocks noChangeArrowheads="1"/>
          </p:cNvSpPr>
          <p:nvPr/>
        </p:nvSpPr>
        <p:spPr bwMode="auto">
          <a:xfrm>
            <a:off x="41148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Oval 32"/>
          <p:cNvSpPr>
            <a:spLocks noChangeArrowheads="1"/>
          </p:cNvSpPr>
          <p:nvPr/>
        </p:nvSpPr>
        <p:spPr bwMode="auto">
          <a:xfrm>
            <a:off x="41148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Oval 32"/>
          <p:cNvSpPr>
            <a:spLocks noChangeArrowheads="1"/>
          </p:cNvSpPr>
          <p:nvPr/>
        </p:nvSpPr>
        <p:spPr bwMode="auto">
          <a:xfrm>
            <a:off x="3810000" y="5267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Oval 32"/>
          <p:cNvSpPr>
            <a:spLocks noChangeArrowheads="1"/>
          </p:cNvSpPr>
          <p:nvPr/>
        </p:nvSpPr>
        <p:spPr bwMode="auto">
          <a:xfrm>
            <a:off x="34290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Oval 32"/>
          <p:cNvSpPr>
            <a:spLocks noChangeArrowheads="1"/>
          </p:cNvSpPr>
          <p:nvPr/>
        </p:nvSpPr>
        <p:spPr bwMode="auto">
          <a:xfrm>
            <a:off x="34290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Oval 32"/>
          <p:cNvSpPr>
            <a:spLocks noChangeArrowheads="1"/>
          </p:cNvSpPr>
          <p:nvPr/>
        </p:nvSpPr>
        <p:spPr bwMode="auto">
          <a:xfrm>
            <a:off x="3352800" y="6257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Oval 32"/>
          <p:cNvSpPr>
            <a:spLocks noChangeArrowheads="1"/>
          </p:cNvSpPr>
          <p:nvPr/>
        </p:nvSpPr>
        <p:spPr bwMode="auto">
          <a:xfrm>
            <a:off x="40386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" name="Oval 32"/>
          <p:cNvSpPr>
            <a:spLocks noChangeArrowheads="1"/>
          </p:cNvSpPr>
          <p:nvPr/>
        </p:nvSpPr>
        <p:spPr bwMode="auto">
          <a:xfrm>
            <a:off x="3505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Oval 32"/>
          <p:cNvSpPr>
            <a:spLocks noChangeArrowheads="1"/>
          </p:cNvSpPr>
          <p:nvPr/>
        </p:nvSpPr>
        <p:spPr bwMode="auto">
          <a:xfrm>
            <a:off x="25146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32"/>
          <p:cNvSpPr>
            <a:spLocks noChangeArrowheads="1"/>
          </p:cNvSpPr>
          <p:nvPr/>
        </p:nvSpPr>
        <p:spPr bwMode="auto">
          <a:xfrm>
            <a:off x="25146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Oval 32"/>
          <p:cNvSpPr>
            <a:spLocks noChangeArrowheads="1"/>
          </p:cNvSpPr>
          <p:nvPr/>
        </p:nvSpPr>
        <p:spPr bwMode="auto">
          <a:xfrm>
            <a:off x="4419600" y="4581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Oval 32"/>
          <p:cNvSpPr>
            <a:spLocks noChangeArrowheads="1"/>
          </p:cNvSpPr>
          <p:nvPr/>
        </p:nvSpPr>
        <p:spPr bwMode="auto">
          <a:xfrm>
            <a:off x="5410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62484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6705600" y="5648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6248400" y="48101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Oval 32"/>
          <p:cNvSpPr>
            <a:spLocks noChangeArrowheads="1"/>
          </p:cNvSpPr>
          <p:nvPr/>
        </p:nvSpPr>
        <p:spPr bwMode="auto">
          <a:xfrm>
            <a:off x="6629400" y="5114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7315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Oval 32"/>
          <p:cNvSpPr>
            <a:spLocks noChangeArrowheads="1"/>
          </p:cNvSpPr>
          <p:nvPr/>
        </p:nvSpPr>
        <p:spPr bwMode="auto">
          <a:xfrm>
            <a:off x="76200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Oval 32"/>
          <p:cNvSpPr>
            <a:spLocks noChangeArrowheads="1"/>
          </p:cNvSpPr>
          <p:nvPr/>
        </p:nvSpPr>
        <p:spPr bwMode="auto">
          <a:xfrm>
            <a:off x="64008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Oval 32"/>
          <p:cNvSpPr>
            <a:spLocks noChangeArrowheads="1"/>
          </p:cNvSpPr>
          <p:nvPr/>
        </p:nvSpPr>
        <p:spPr bwMode="auto">
          <a:xfrm>
            <a:off x="73152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5029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TextBox 57"/>
          <p:cNvSpPr txBox="1">
            <a:spLocks noChangeArrowheads="1"/>
          </p:cNvSpPr>
          <p:nvPr/>
        </p:nvSpPr>
        <p:spPr bwMode="auto">
          <a:xfrm>
            <a:off x="1327150" y="42862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26" name="TextBox 58"/>
          <p:cNvSpPr txBox="1">
            <a:spLocks noChangeArrowheads="1"/>
          </p:cNvSpPr>
          <p:nvPr/>
        </p:nvSpPr>
        <p:spPr bwMode="auto">
          <a:xfrm>
            <a:off x="1371600" y="4886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27" name="TextBox 82"/>
          <p:cNvSpPr txBox="1">
            <a:spLocks noChangeArrowheads="1"/>
          </p:cNvSpPr>
          <p:nvPr/>
        </p:nvSpPr>
        <p:spPr bwMode="auto">
          <a:xfrm>
            <a:off x="1371600" y="54959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8" name="TextBox 103"/>
          <p:cNvSpPr txBox="1">
            <a:spLocks noChangeArrowheads="1"/>
          </p:cNvSpPr>
          <p:nvPr/>
        </p:nvSpPr>
        <p:spPr bwMode="auto">
          <a:xfrm>
            <a:off x="1327150" y="61055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" name="Oval 32"/>
          <p:cNvSpPr>
            <a:spLocks noChangeArrowheads="1"/>
          </p:cNvSpPr>
          <p:nvPr/>
        </p:nvSpPr>
        <p:spPr bwMode="auto">
          <a:xfrm>
            <a:off x="4343400" y="6172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" name="Oval 32"/>
          <p:cNvSpPr>
            <a:spLocks noChangeArrowheads="1"/>
          </p:cNvSpPr>
          <p:nvPr/>
        </p:nvSpPr>
        <p:spPr bwMode="auto">
          <a:xfrm>
            <a:off x="4876800" y="5486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" name="Oval 32"/>
          <p:cNvSpPr>
            <a:spLocks noChangeArrowheads="1"/>
          </p:cNvSpPr>
          <p:nvPr/>
        </p:nvSpPr>
        <p:spPr bwMode="auto">
          <a:xfrm>
            <a:off x="4876800" y="5867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5334000" y="5715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5638800" y="5334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Oval 32"/>
          <p:cNvSpPr>
            <a:spLocks noChangeArrowheads="1"/>
          </p:cNvSpPr>
          <p:nvPr/>
        </p:nvSpPr>
        <p:spPr bwMode="auto">
          <a:xfrm>
            <a:off x="5410200" y="6096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5" name="Oval 32"/>
          <p:cNvSpPr>
            <a:spLocks noChangeArrowheads="1"/>
          </p:cNvSpPr>
          <p:nvPr/>
        </p:nvSpPr>
        <p:spPr bwMode="auto">
          <a:xfrm>
            <a:off x="5943600" y="5562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6" name="Oval 32"/>
          <p:cNvSpPr>
            <a:spLocks noChangeArrowheads="1"/>
          </p:cNvSpPr>
          <p:nvPr/>
        </p:nvSpPr>
        <p:spPr bwMode="auto">
          <a:xfrm>
            <a:off x="7360920" y="4002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7" name="Oval 32"/>
          <p:cNvSpPr>
            <a:spLocks noChangeArrowheads="1"/>
          </p:cNvSpPr>
          <p:nvPr/>
        </p:nvSpPr>
        <p:spPr bwMode="auto">
          <a:xfrm>
            <a:off x="7818120" y="5221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Oval 32"/>
          <p:cNvSpPr>
            <a:spLocks noChangeArrowheads="1"/>
          </p:cNvSpPr>
          <p:nvPr/>
        </p:nvSpPr>
        <p:spPr bwMode="auto">
          <a:xfrm>
            <a:off x="7284720" y="5983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Oval 32"/>
          <p:cNvSpPr>
            <a:spLocks noChangeArrowheads="1"/>
          </p:cNvSpPr>
          <p:nvPr/>
        </p:nvSpPr>
        <p:spPr bwMode="auto">
          <a:xfrm>
            <a:off x="6751320" y="6136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0" name="Oval 32"/>
          <p:cNvSpPr>
            <a:spLocks noChangeArrowheads="1"/>
          </p:cNvSpPr>
          <p:nvPr/>
        </p:nvSpPr>
        <p:spPr bwMode="auto">
          <a:xfrm>
            <a:off x="71323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62179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2" name="Oval 32"/>
          <p:cNvSpPr>
            <a:spLocks noChangeArrowheads="1"/>
          </p:cNvSpPr>
          <p:nvPr/>
        </p:nvSpPr>
        <p:spPr bwMode="auto">
          <a:xfrm>
            <a:off x="59131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3" name="Oval 32"/>
          <p:cNvSpPr>
            <a:spLocks noChangeArrowheads="1"/>
          </p:cNvSpPr>
          <p:nvPr/>
        </p:nvSpPr>
        <p:spPr bwMode="auto">
          <a:xfrm>
            <a:off x="49225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4" name="Oval 32"/>
          <p:cNvSpPr>
            <a:spLocks noChangeArrowheads="1"/>
          </p:cNvSpPr>
          <p:nvPr/>
        </p:nvSpPr>
        <p:spPr bwMode="auto">
          <a:xfrm>
            <a:off x="4541520" y="4916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5227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6" name="Oval 32"/>
          <p:cNvSpPr>
            <a:spLocks noChangeArrowheads="1"/>
          </p:cNvSpPr>
          <p:nvPr/>
        </p:nvSpPr>
        <p:spPr bwMode="auto">
          <a:xfrm>
            <a:off x="57607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44653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8" name="Oval 32"/>
          <p:cNvSpPr>
            <a:spLocks noChangeArrowheads="1"/>
          </p:cNvSpPr>
          <p:nvPr/>
        </p:nvSpPr>
        <p:spPr bwMode="auto">
          <a:xfrm>
            <a:off x="3779520" y="5678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9" name="Oval 32"/>
          <p:cNvSpPr>
            <a:spLocks noChangeArrowheads="1"/>
          </p:cNvSpPr>
          <p:nvPr/>
        </p:nvSpPr>
        <p:spPr bwMode="auto">
          <a:xfrm>
            <a:off x="38557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0" name="Oval 32"/>
          <p:cNvSpPr>
            <a:spLocks noChangeArrowheads="1"/>
          </p:cNvSpPr>
          <p:nvPr/>
        </p:nvSpPr>
        <p:spPr bwMode="auto">
          <a:xfrm>
            <a:off x="2941320" y="621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1" name="Oval 32"/>
          <p:cNvSpPr>
            <a:spLocks noChangeArrowheads="1"/>
          </p:cNvSpPr>
          <p:nvPr/>
        </p:nvSpPr>
        <p:spPr bwMode="auto">
          <a:xfrm>
            <a:off x="2941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2" name="Oval 32"/>
          <p:cNvSpPr>
            <a:spLocks noChangeArrowheads="1"/>
          </p:cNvSpPr>
          <p:nvPr/>
        </p:nvSpPr>
        <p:spPr bwMode="auto">
          <a:xfrm>
            <a:off x="3931920" y="6288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3" name="Oval 32"/>
          <p:cNvSpPr>
            <a:spLocks noChangeArrowheads="1"/>
          </p:cNvSpPr>
          <p:nvPr/>
        </p:nvSpPr>
        <p:spPr bwMode="auto">
          <a:xfrm>
            <a:off x="2892552" y="4880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4" name="Oval 32"/>
          <p:cNvSpPr>
            <a:spLocks noChangeArrowheads="1"/>
          </p:cNvSpPr>
          <p:nvPr/>
        </p:nvSpPr>
        <p:spPr bwMode="auto">
          <a:xfrm>
            <a:off x="4340352" y="5261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5" name="Oval 32"/>
          <p:cNvSpPr>
            <a:spLocks noChangeArrowheads="1"/>
          </p:cNvSpPr>
          <p:nvPr/>
        </p:nvSpPr>
        <p:spPr bwMode="auto">
          <a:xfrm>
            <a:off x="5864352" y="5032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6" name="Oval 32"/>
          <p:cNvSpPr>
            <a:spLocks noChangeArrowheads="1"/>
          </p:cNvSpPr>
          <p:nvPr/>
        </p:nvSpPr>
        <p:spPr bwMode="auto">
          <a:xfrm>
            <a:off x="4876800" y="5257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7" name="Oval 32"/>
          <p:cNvSpPr>
            <a:spLocks noChangeArrowheads="1"/>
          </p:cNvSpPr>
          <p:nvPr/>
        </p:nvSpPr>
        <p:spPr bwMode="auto">
          <a:xfrm>
            <a:off x="4797552" y="62518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8" name="Oval 32"/>
          <p:cNvSpPr>
            <a:spLocks noChangeArrowheads="1"/>
          </p:cNvSpPr>
          <p:nvPr/>
        </p:nvSpPr>
        <p:spPr bwMode="auto">
          <a:xfrm>
            <a:off x="6888480" y="4697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9" name="Oval 32"/>
          <p:cNvSpPr>
            <a:spLocks noChangeArrowheads="1"/>
          </p:cNvSpPr>
          <p:nvPr/>
        </p:nvSpPr>
        <p:spPr bwMode="auto">
          <a:xfrm>
            <a:off x="2926080" y="5840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2846832" y="3962400"/>
            <a:ext cx="5154168" cy="2514600"/>
            <a:chOff x="2846832" y="3962400"/>
            <a:chExt cx="5154168" cy="2514600"/>
          </a:xfrm>
        </p:grpSpPr>
        <p:sp>
          <p:nvSpPr>
            <p:cNvPr id="61" name="Oval 60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819400" y="4617720"/>
            <a:ext cx="4300728" cy="1895856"/>
            <a:chOff x="2819400" y="4617720"/>
            <a:chExt cx="4300728" cy="1895856"/>
          </a:xfrm>
        </p:grpSpPr>
        <p:sp>
          <p:nvSpPr>
            <p:cNvPr id="86" name="Oval 85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TextBox 104"/>
          <p:cNvSpPr txBox="1">
            <a:spLocks noChangeArrowheads="1"/>
          </p:cNvSpPr>
          <p:nvPr/>
        </p:nvSpPr>
        <p:spPr bwMode="auto">
          <a:xfrm>
            <a:off x="4614863" y="5105400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v</a:t>
            </a:r>
          </a:p>
        </p:txBody>
      </p:sp>
      <p:sp>
        <p:nvSpPr>
          <p:cNvPr id="98" name="Oval 32"/>
          <p:cNvSpPr>
            <a:spLocks noChangeArrowheads="1"/>
          </p:cNvSpPr>
          <p:nvPr/>
        </p:nvSpPr>
        <p:spPr bwMode="auto">
          <a:xfrm>
            <a:off x="4876800" y="52578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104"/>
          <p:cNvSpPr txBox="1">
            <a:spLocks noChangeArrowheads="1"/>
          </p:cNvSpPr>
          <p:nvPr/>
        </p:nvSpPr>
        <p:spPr bwMode="auto">
          <a:xfrm>
            <a:off x="5029200" y="4995446"/>
            <a:ext cx="9905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M</a:t>
            </a:r>
            <a:r>
              <a:rPr lang="en-US" sz="1600" b="1" baseline="-25000" dirty="0" smtClean="0"/>
              <a:t>1</a:t>
            </a:r>
            <a:r>
              <a:rPr lang="en-US" sz="1600" b="1" dirty="0" smtClean="0"/>
              <a:t>(v)</a:t>
            </a:r>
            <a:endParaRPr lang="en-US" sz="1600" b="1" dirty="0"/>
          </a:p>
        </p:txBody>
      </p:sp>
      <p:sp>
        <p:nvSpPr>
          <p:cNvPr id="101" name="TextBox 104"/>
          <p:cNvSpPr txBox="1">
            <a:spLocks noChangeArrowheads="1"/>
          </p:cNvSpPr>
          <p:nvPr/>
        </p:nvSpPr>
        <p:spPr bwMode="auto">
          <a:xfrm>
            <a:off x="3962401" y="4919246"/>
            <a:ext cx="9905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M</a:t>
            </a:r>
            <a:r>
              <a:rPr lang="en-US" sz="1600" b="1" baseline="-25000" dirty="0" smtClean="0"/>
              <a:t>2</a:t>
            </a:r>
            <a:r>
              <a:rPr lang="en-US" sz="1600" b="1" dirty="0" smtClean="0"/>
              <a:t>(v)</a:t>
            </a:r>
            <a:endParaRPr lang="en-US" sz="1600" b="1" dirty="0"/>
          </a:p>
        </p:txBody>
      </p:sp>
      <p:sp>
        <p:nvSpPr>
          <p:cNvPr id="102" name="TextBox 104"/>
          <p:cNvSpPr txBox="1">
            <a:spLocks noChangeArrowheads="1"/>
          </p:cNvSpPr>
          <p:nvPr/>
        </p:nvSpPr>
        <p:spPr bwMode="auto">
          <a:xfrm>
            <a:off x="4648201" y="6477000"/>
            <a:ext cx="9905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M</a:t>
            </a:r>
            <a:r>
              <a:rPr lang="en-US" sz="1600" b="1" baseline="-25000" dirty="0" smtClean="0"/>
              <a:t>3</a:t>
            </a:r>
            <a:r>
              <a:rPr lang="en-US" sz="1600" b="1" dirty="0" smtClean="0"/>
              <a:t>(v)</a:t>
            </a:r>
            <a:endParaRPr lang="en-US" sz="1600" b="1" dirty="0"/>
          </a:p>
        </p:txBody>
      </p:sp>
      <p:sp>
        <p:nvSpPr>
          <p:cNvPr id="103" name="Oval 102"/>
          <p:cNvSpPr/>
          <p:nvPr/>
        </p:nvSpPr>
        <p:spPr>
          <a:xfrm>
            <a:off x="6781800" y="45720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4690872" y="61264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2819400" y="57150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1" grpId="0"/>
      <p:bldP spid="10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Failure-free case</a:t>
            </a:r>
            <a:r>
              <a:rPr lang="en-US" sz="3200" dirty="0" smtClean="0"/>
              <a:t>: Preprocessing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2133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label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L(v)</a:t>
            </a:r>
            <a:r>
              <a:rPr lang="en-US" sz="2400" dirty="0" smtClean="0"/>
              <a:t> of each vertex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sz="2400" dirty="0" smtClean="0"/>
              <a:t> consists of the distances from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sz="2400" dirty="0" smtClean="0"/>
              <a:t> to all vertices in </a:t>
            </a:r>
            <a:br>
              <a:rPr lang="en-US" sz="2400" dirty="0" smtClean="0"/>
            </a:b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B(v,2</a:t>
            </a:r>
            <a:r>
              <a:rPr lang="en-US" sz="2800" b="1" baseline="30000" dirty="0" smtClean="0">
                <a:solidFill>
                  <a:srgbClr val="0099FF"/>
                </a:solidFill>
                <a:cs typeface="Aharoni" pitchFamily="2" charset="-79"/>
              </a:rPr>
              <a:t>i+2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,G)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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 N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i-c</a:t>
            </a:r>
            <a:r>
              <a:rPr lang="en-US" sz="2400" dirty="0" smtClean="0"/>
              <a:t> for every 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c≤i≤logn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 </a:t>
            </a:r>
            <a:r>
              <a:rPr lang="en-US" sz="2400" dirty="0" smtClean="0"/>
              <a:t>and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 </a:t>
            </a:r>
            <a:r>
              <a:rPr lang="en-US" sz="2400" b="1" dirty="0" err="1" smtClean="0">
                <a:solidFill>
                  <a:srgbClr val="0099FF"/>
                </a:solidFill>
                <a:cs typeface="Aharoni" pitchFamily="2" charset="-79"/>
              </a:rPr>
              <a:t>M</a:t>
            </a:r>
            <a:r>
              <a:rPr lang="en-US" sz="2400" b="1" baseline="-25000" dirty="0" err="1" smtClean="0">
                <a:solidFill>
                  <a:srgbClr val="0099FF"/>
                </a:solidFill>
                <a:cs typeface="Aharoni" pitchFamily="2" charset="-79"/>
              </a:rPr>
              <a:t>j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(v) </a:t>
            </a:r>
            <a:r>
              <a:rPr lang="en-US" sz="2400" dirty="0" smtClean="0"/>
              <a:t>for every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0≤j≤logn</a:t>
            </a:r>
            <a:r>
              <a:rPr lang="en-US" sz="2400" dirty="0" smtClean="0"/>
              <a:t>.</a:t>
            </a:r>
          </a:p>
        </p:txBody>
      </p:sp>
      <p:sp>
        <p:nvSpPr>
          <p:cNvPr id="56" name="Oval 77"/>
          <p:cNvSpPr>
            <a:spLocks noChangeArrowheads="1"/>
          </p:cNvSpPr>
          <p:nvPr/>
        </p:nvSpPr>
        <p:spPr bwMode="auto">
          <a:xfrm>
            <a:off x="4419600" y="4876800"/>
            <a:ext cx="914400" cy="914400"/>
          </a:xfrm>
          <a:prstGeom prst="ellipse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7" name="Oval 77"/>
          <p:cNvSpPr>
            <a:spLocks noChangeArrowheads="1"/>
          </p:cNvSpPr>
          <p:nvPr/>
        </p:nvSpPr>
        <p:spPr bwMode="auto">
          <a:xfrm>
            <a:off x="4191000" y="4648200"/>
            <a:ext cx="1447800" cy="1371600"/>
          </a:xfrm>
          <a:prstGeom prst="ellipse">
            <a:avLst/>
          </a:prstGeom>
          <a:noFill/>
          <a:ln w="25400">
            <a:solidFill>
              <a:srgbClr val="CC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FF"/>
              </a:solidFill>
            </a:endParaRPr>
          </a:p>
        </p:txBody>
      </p:sp>
      <p:sp>
        <p:nvSpPr>
          <p:cNvPr id="99" name="Oval 77"/>
          <p:cNvSpPr>
            <a:spLocks noChangeArrowheads="1"/>
          </p:cNvSpPr>
          <p:nvPr/>
        </p:nvSpPr>
        <p:spPr bwMode="auto">
          <a:xfrm>
            <a:off x="3733800" y="4114800"/>
            <a:ext cx="2438400" cy="2209800"/>
          </a:xfrm>
          <a:prstGeom prst="ellips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FF"/>
              </a:solidFill>
            </a:endParaRPr>
          </a:p>
        </p:txBody>
      </p:sp>
      <p:sp>
        <p:nvSpPr>
          <p:cNvPr id="103" name="Oval 77"/>
          <p:cNvSpPr>
            <a:spLocks noChangeArrowheads="1"/>
          </p:cNvSpPr>
          <p:nvPr/>
        </p:nvSpPr>
        <p:spPr bwMode="auto">
          <a:xfrm>
            <a:off x="1981200" y="3581400"/>
            <a:ext cx="6324600" cy="48006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FF"/>
              </a:solidFill>
            </a:endParaRPr>
          </a:p>
        </p:txBody>
      </p:sp>
      <p:sp>
        <p:nvSpPr>
          <p:cNvPr id="201" name="Oval 32"/>
          <p:cNvSpPr>
            <a:spLocks noChangeArrowheads="1"/>
          </p:cNvSpPr>
          <p:nvPr/>
        </p:nvSpPr>
        <p:spPr bwMode="auto">
          <a:xfrm>
            <a:off x="41148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2" name="Oval 32"/>
          <p:cNvSpPr>
            <a:spLocks noChangeArrowheads="1"/>
          </p:cNvSpPr>
          <p:nvPr/>
        </p:nvSpPr>
        <p:spPr bwMode="auto">
          <a:xfrm>
            <a:off x="41148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3" name="Oval 32"/>
          <p:cNvSpPr>
            <a:spLocks noChangeArrowheads="1"/>
          </p:cNvSpPr>
          <p:nvPr/>
        </p:nvSpPr>
        <p:spPr bwMode="auto">
          <a:xfrm>
            <a:off x="3810000" y="5267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" name="Oval 32"/>
          <p:cNvSpPr>
            <a:spLocks noChangeArrowheads="1"/>
          </p:cNvSpPr>
          <p:nvPr/>
        </p:nvSpPr>
        <p:spPr bwMode="auto">
          <a:xfrm>
            <a:off x="34290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" name="Oval 32"/>
          <p:cNvSpPr>
            <a:spLocks noChangeArrowheads="1"/>
          </p:cNvSpPr>
          <p:nvPr/>
        </p:nvSpPr>
        <p:spPr bwMode="auto">
          <a:xfrm>
            <a:off x="34290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" name="Oval 32"/>
          <p:cNvSpPr>
            <a:spLocks noChangeArrowheads="1"/>
          </p:cNvSpPr>
          <p:nvPr/>
        </p:nvSpPr>
        <p:spPr bwMode="auto">
          <a:xfrm>
            <a:off x="3352800" y="6257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7" name="Oval 32"/>
          <p:cNvSpPr>
            <a:spLocks noChangeArrowheads="1"/>
          </p:cNvSpPr>
          <p:nvPr/>
        </p:nvSpPr>
        <p:spPr bwMode="auto">
          <a:xfrm>
            <a:off x="40386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8" name="Oval 32"/>
          <p:cNvSpPr>
            <a:spLocks noChangeArrowheads="1"/>
          </p:cNvSpPr>
          <p:nvPr/>
        </p:nvSpPr>
        <p:spPr bwMode="auto">
          <a:xfrm>
            <a:off x="3505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9" name="Oval 32"/>
          <p:cNvSpPr>
            <a:spLocks noChangeArrowheads="1"/>
          </p:cNvSpPr>
          <p:nvPr/>
        </p:nvSpPr>
        <p:spPr bwMode="auto">
          <a:xfrm>
            <a:off x="25146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0" name="Oval 32"/>
          <p:cNvSpPr>
            <a:spLocks noChangeArrowheads="1"/>
          </p:cNvSpPr>
          <p:nvPr/>
        </p:nvSpPr>
        <p:spPr bwMode="auto">
          <a:xfrm>
            <a:off x="25146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1" name="Oval 32"/>
          <p:cNvSpPr>
            <a:spLocks noChangeArrowheads="1"/>
          </p:cNvSpPr>
          <p:nvPr/>
        </p:nvSpPr>
        <p:spPr bwMode="auto">
          <a:xfrm>
            <a:off x="4419600" y="4581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2" name="Oval 32"/>
          <p:cNvSpPr>
            <a:spLocks noChangeArrowheads="1"/>
          </p:cNvSpPr>
          <p:nvPr/>
        </p:nvSpPr>
        <p:spPr bwMode="auto">
          <a:xfrm>
            <a:off x="5410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3" name="Oval 32"/>
          <p:cNvSpPr>
            <a:spLocks noChangeArrowheads="1"/>
          </p:cNvSpPr>
          <p:nvPr/>
        </p:nvSpPr>
        <p:spPr bwMode="auto">
          <a:xfrm>
            <a:off x="62484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4" name="Oval 32"/>
          <p:cNvSpPr>
            <a:spLocks noChangeArrowheads="1"/>
          </p:cNvSpPr>
          <p:nvPr/>
        </p:nvSpPr>
        <p:spPr bwMode="auto">
          <a:xfrm>
            <a:off x="6705600" y="5648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" name="Oval 32"/>
          <p:cNvSpPr>
            <a:spLocks noChangeArrowheads="1"/>
          </p:cNvSpPr>
          <p:nvPr/>
        </p:nvSpPr>
        <p:spPr bwMode="auto">
          <a:xfrm>
            <a:off x="6248400" y="48101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6" name="Oval 32"/>
          <p:cNvSpPr>
            <a:spLocks noChangeArrowheads="1"/>
          </p:cNvSpPr>
          <p:nvPr/>
        </p:nvSpPr>
        <p:spPr bwMode="auto">
          <a:xfrm>
            <a:off x="6629400" y="5114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7" name="Oval 32"/>
          <p:cNvSpPr>
            <a:spLocks noChangeArrowheads="1"/>
          </p:cNvSpPr>
          <p:nvPr/>
        </p:nvSpPr>
        <p:spPr bwMode="auto">
          <a:xfrm>
            <a:off x="7315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8" name="Oval 32"/>
          <p:cNvSpPr>
            <a:spLocks noChangeArrowheads="1"/>
          </p:cNvSpPr>
          <p:nvPr/>
        </p:nvSpPr>
        <p:spPr bwMode="auto">
          <a:xfrm>
            <a:off x="76200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9" name="Oval 32"/>
          <p:cNvSpPr>
            <a:spLocks noChangeArrowheads="1"/>
          </p:cNvSpPr>
          <p:nvPr/>
        </p:nvSpPr>
        <p:spPr bwMode="auto">
          <a:xfrm>
            <a:off x="64008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0" name="Oval 32"/>
          <p:cNvSpPr>
            <a:spLocks noChangeArrowheads="1"/>
          </p:cNvSpPr>
          <p:nvPr/>
        </p:nvSpPr>
        <p:spPr bwMode="auto">
          <a:xfrm>
            <a:off x="73152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1" name="Oval 32"/>
          <p:cNvSpPr>
            <a:spLocks noChangeArrowheads="1"/>
          </p:cNvSpPr>
          <p:nvPr/>
        </p:nvSpPr>
        <p:spPr bwMode="auto">
          <a:xfrm>
            <a:off x="5029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2" name="TextBox 57"/>
          <p:cNvSpPr txBox="1">
            <a:spLocks noChangeArrowheads="1"/>
          </p:cNvSpPr>
          <p:nvPr/>
        </p:nvSpPr>
        <p:spPr bwMode="auto">
          <a:xfrm>
            <a:off x="1327150" y="42862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223" name="TextBox 58"/>
          <p:cNvSpPr txBox="1">
            <a:spLocks noChangeArrowheads="1"/>
          </p:cNvSpPr>
          <p:nvPr/>
        </p:nvSpPr>
        <p:spPr bwMode="auto">
          <a:xfrm>
            <a:off x="1371600" y="4886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224" name="TextBox 82"/>
          <p:cNvSpPr txBox="1">
            <a:spLocks noChangeArrowheads="1"/>
          </p:cNvSpPr>
          <p:nvPr/>
        </p:nvSpPr>
        <p:spPr bwMode="auto">
          <a:xfrm>
            <a:off x="1371600" y="54959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25" name="TextBox 103"/>
          <p:cNvSpPr txBox="1">
            <a:spLocks noChangeArrowheads="1"/>
          </p:cNvSpPr>
          <p:nvPr/>
        </p:nvSpPr>
        <p:spPr bwMode="auto">
          <a:xfrm>
            <a:off x="1327150" y="61055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26" name="Oval 32"/>
          <p:cNvSpPr>
            <a:spLocks noChangeArrowheads="1"/>
          </p:cNvSpPr>
          <p:nvPr/>
        </p:nvSpPr>
        <p:spPr bwMode="auto">
          <a:xfrm>
            <a:off x="4343400" y="6172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7" name="Oval 32"/>
          <p:cNvSpPr>
            <a:spLocks noChangeArrowheads="1"/>
          </p:cNvSpPr>
          <p:nvPr/>
        </p:nvSpPr>
        <p:spPr bwMode="auto">
          <a:xfrm>
            <a:off x="4876800" y="5486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8" name="Oval 32"/>
          <p:cNvSpPr>
            <a:spLocks noChangeArrowheads="1"/>
          </p:cNvSpPr>
          <p:nvPr/>
        </p:nvSpPr>
        <p:spPr bwMode="auto">
          <a:xfrm>
            <a:off x="4876800" y="5867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9" name="Oval 32"/>
          <p:cNvSpPr>
            <a:spLocks noChangeArrowheads="1"/>
          </p:cNvSpPr>
          <p:nvPr/>
        </p:nvSpPr>
        <p:spPr bwMode="auto">
          <a:xfrm>
            <a:off x="5334000" y="5715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0" name="Oval 229"/>
          <p:cNvSpPr>
            <a:spLocks noChangeArrowheads="1"/>
          </p:cNvSpPr>
          <p:nvPr/>
        </p:nvSpPr>
        <p:spPr bwMode="auto">
          <a:xfrm>
            <a:off x="5638800" y="5334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1" name="Oval 32"/>
          <p:cNvSpPr>
            <a:spLocks noChangeArrowheads="1"/>
          </p:cNvSpPr>
          <p:nvPr/>
        </p:nvSpPr>
        <p:spPr bwMode="auto">
          <a:xfrm>
            <a:off x="5410200" y="6096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2" name="Oval 32"/>
          <p:cNvSpPr>
            <a:spLocks noChangeArrowheads="1"/>
          </p:cNvSpPr>
          <p:nvPr/>
        </p:nvSpPr>
        <p:spPr bwMode="auto">
          <a:xfrm>
            <a:off x="5943600" y="5562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3" name="Oval 32"/>
          <p:cNvSpPr>
            <a:spLocks noChangeArrowheads="1"/>
          </p:cNvSpPr>
          <p:nvPr/>
        </p:nvSpPr>
        <p:spPr bwMode="auto">
          <a:xfrm>
            <a:off x="7360920" y="4002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4" name="Oval 32"/>
          <p:cNvSpPr>
            <a:spLocks noChangeArrowheads="1"/>
          </p:cNvSpPr>
          <p:nvPr/>
        </p:nvSpPr>
        <p:spPr bwMode="auto">
          <a:xfrm>
            <a:off x="7818120" y="5221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5" name="Oval 32"/>
          <p:cNvSpPr>
            <a:spLocks noChangeArrowheads="1"/>
          </p:cNvSpPr>
          <p:nvPr/>
        </p:nvSpPr>
        <p:spPr bwMode="auto">
          <a:xfrm>
            <a:off x="7284720" y="5983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6" name="Oval 32"/>
          <p:cNvSpPr>
            <a:spLocks noChangeArrowheads="1"/>
          </p:cNvSpPr>
          <p:nvPr/>
        </p:nvSpPr>
        <p:spPr bwMode="auto">
          <a:xfrm>
            <a:off x="6751320" y="6136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7" name="Oval 32"/>
          <p:cNvSpPr>
            <a:spLocks noChangeArrowheads="1"/>
          </p:cNvSpPr>
          <p:nvPr/>
        </p:nvSpPr>
        <p:spPr bwMode="auto">
          <a:xfrm>
            <a:off x="71323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8" name="Oval 32"/>
          <p:cNvSpPr>
            <a:spLocks noChangeArrowheads="1"/>
          </p:cNvSpPr>
          <p:nvPr/>
        </p:nvSpPr>
        <p:spPr bwMode="auto">
          <a:xfrm>
            <a:off x="62179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9" name="Oval 32"/>
          <p:cNvSpPr>
            <a:spLocks noChangeArrowheads="1"/>
          </p:cNvSpPr>
          <p:nvPr/>
        </p:nvSpPr>
        <p:spPr bwMode="auto">
          <a:xfrm>
            <a:off x="59131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0" name="Oval 32"/>
          <p:cNvSpPr>
            <a:spLocks noChangeArrowheads="1"/>
          </p:cNvSpPr>
          <p:nvPr/>
        </p:nvSpPr>
        <p:spPr bwMode="auto">
          <a:xfrm>
            <a:off x="49225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1" name="Oval 32"/>
          <p:cNvSpPr>
            <a:spLocks noChangeArrowheads="1"/>
          </p:cNvSpPr>
          <p:nvPr/>
        </p:nvSpPr>
        <p:spPr bwMode="auto">
          <a:xfrm>
            <a:off x="4541520" y="4916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2" name="Oval 32"/>
          <p:cNvSpPr>
            <a:spLocks noChangeArrowheads="1"/>
          </p:cNvSpPr>
          <p:nvPr/>
        </p:nvSpPr>
        <p:spPr bwMode="auto">
          <a:xfrm>
            <a:off x="5227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3" name="Oval 32"/>
          <p:cNvSpPr>
            <a:spLocks noChangeArrowheads="1"/>
          </p:cNvSpPr>
          <p:nvPr/>
        </p:nvSpPr>
        <p:spPr bwMode="auto">
          <a:xfrm>
            <a:off x="57607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4" name="Oval 32"/>
          <p:cNvSpPr>
            <a:spLocks noChangeArrowheads="1"/>
          </p:cNvSpPr>
          <p:nvPr/>
        </p:nvSpPr>
        <p:spPr bwMode="auto">
          <a:xfrm>
            <a:off x="44653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5" name="Oval 32"/>
          <p:cNvSpPr>
            <a:spLocks noChangeArrowheads="1"/>
          </p:cNvSpPr>
          <p:nvPr/>
        </p:nvSpPr>
        <p:spPr bwMode="auto">
          <a:xfrm>
            <a:off x="3779520" y="5678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6" name="Oval 32"/>
          <p:cNvSpPr>
            <a:spLocks noChangeArrowheads="1"/>
          </p:cNvSpPr>
          <p:nvPr/>
        </p:nvSpPr>
        <p:spPr bwMode="auto">
          <a:xfrm>
            <a:off x="38557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7" name="Oval 32"/>
          <p:cNvSpPr>
            <a:spLocks noChangeArrowheads="1"/>
          </p:cNvSpPr>
          <p:nvPr/>
        </p:nvSpPr>
        <p:spPr bwMode="auto">
          <a:xfrm>
            <a:off x="2941320" y="621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8" name="Oval 32"/>
          <p:cNvSpPr>
            <a:spLocks noChangeArrowheads="1"/>
          </p:cNvSpPr>
          <p:nvPr/>
        </p:nvSpPr>
        <p:spPr bwMode="auto">
          <a:xfrm>
            <a:off x="2941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9" name="Oval 32"/>
          <p:cNvSpPr>
            <a:spLocks noChangeArrowheads="1"/>
          </p:cNvSpPr>
          <p:nvPr/>
        </p:nvSpPr>
        <p:spPr bwMode="auto">
          <a:xfrm>
            <a:off x="3931920" y="6288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0" name="Oval 32"/>
          <p:cNvSpPr>
            <a:spLocks noChangeArrowheads="1"/>
          </p:cNvSpPr>
          <p:nvPr/>
        </p:nvSpPr>
        <p:spPr bwMode="auto">
          <a:xfrm>
            <a:off x="2892552" y="4880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1" name="Oval 32"/>
          <p:cNvSpPr>
            <a:spLocks noChangeArrowheads="1"/>
          </p:cNvSpPr>
          <p:nvPr/>
        </p:nvSpPr>
        <p:spPr bwMode="auto">
          <a:xfrm>
            <a:off x="4340352" y="5261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2" name="Oval 32"/>
          <p:cNvSpPr>
            <a:spLocks noChangeArrowheads="1"/>
          </p:cNvSpPr>
          <p:nvPr/>
        </p:nvSpPr>
        <p:spPr bwMode="auto">
          <a:xfrm>
            <a:off x="5864352" y="5032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3" name="Oval 32"/>
          <p:cNvSpPr>
            <a:spLocks noChangeArrowheads="1"/>
          </p:cNvSpPr>
          <p:nvPr/>
        </p:nvSpPr>
        <p:spPr bwMode="auto">
          <a:xfrm>
            <a:off x="4876800" y="5257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4" name="Oval 32"/>
          <p:cNvSpPr>
            <a:spLocks noChangeArrowheads="1"/>
          </p:cNvSpPr>
          <p:nvPr/>
        </p:nvSpPr>
        <p:spPr bwMode="auto">
          <a:xfrm>
            <a:off x="4797552" y="62518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5" name="Oval 32"/>
          <p:cNvSpPr>
            <a:spLocks noChangeArrowheads="1"/>
          </p:cNvSpPr>
          <p:nvPr/>
        </p:nvSpPr>
        <p:spPr bwMode="auto">
          <a:xfrm>
            <a:off x="6888480" y="4697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6" name="Oval 32"/>
          <p:cNvSpPr>
            <a:spLocks noChangeArrowheads="1"/>
          </p:cNvSpPr>
          <p:nvPr/>
        </p:nvSpPr>
        <p:spPr bwMode="auto">
          <a:xfrm>
            <a:off x="2926080" y="5840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57" name="Group 256"/>
          <p:cNvGrpSpPr/>
          <p:nvPr/>
        </p:nvGrpSpPr>
        <p:grpSpPr>
          <a:xfrm>
            <a:off x="2846832" y="3962400"/>
            <a:ext cx="5154168" cy="2514600"/>
            <a:chOff x="2846832" y="3962400"/>
            <a:chExt cx="5154168" cy="2514600"/>
          </a:xfrm>
        </p:grpSpPr>
        <p:sp>
          <p:nvSpPr>
            <p:cNvPr id="258" name="Oval 257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Oval 258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Oval 260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Oval 261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Oval 263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Oval 264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Oval 265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2819400" y="4617720"/>
            <a:ext cx="4300728" cy="1895856"/>
            <a:chOff x="2819400" y="4617720"/>
            <a:chExt cx="4300728" cy="1895856"/>
          </a:xfrm>
        </p:grpSpPr>
        <p:sp>
          <p:nvSpPr>
            <p:cNvPr id="283" name="Oval 282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0" name="TextBox 104"/>
          <p:cNvSpPr txBox="1">
            <a:spLocks noChangeArrowheads="1"/>
          </p:cNvSpPr>
          <p:nvPr/>
        </p:nvSpPr>
        <p:spPr bwMode="auto">
          <a:xfrm>
            <a:off x="4614863" y="5105400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v</a:t>
            </a:r>
          </a:p>
        </p:txBody>
      </p:sp>
      <p:sp>
        <p:nvSpPr>
          <p:cNvPr id="291" name="Oval 32"/>
          <p:cNvSpPr>
            <a:spLocks noChangeArrowheads="1"/>
          </p:cNvSpPr>
          <p:nvPr/>
        </p:nvSpPr>
        <p:spPr bwMode="auto">
          <a:xfrm>
            <a:off x="4876800" y="52578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5" name="Oval 294"/>
          <p:cNvSpPr/>
          <p:nvPr/>
        </p:nvSpPr>
        <p:spPr>
          <a:xfrm>
            <a:off x="6781800" y="45720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val 295"/>
          <p:cNvSpPr/>
          <p:nvPr/>
        </p:nvSpPr>
        <p:spPr>
          <a:xfrm>
            <a:off x="4690872" y="61264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val 296"/>
          <p:cNvSpPr/>
          <p:nvPr/>
        </p:nvSpPr>
        <p:spPr>
          <a:xfrm>
            <a:off x="2819400" y="57150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99" grpId="0" animBg="1"/>
      <p:bldP spid="10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Failure-free case: </a:t>
            </a:r>
            <a:r>
              <a:rPr lang="en-US" sz="3600" b="1" dirty="0" smtClean="0"/>
              <a:t>Query phase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Find the smallest index 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400" dirty="0" smtClean="0"/>
              <a:t> such that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M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i-c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(t)</a:t>
            </a:r>
            <a:r>
              <a:rPr lang="en-US" sz="2400" dirty="0" smtClean="0"/>
              <a:t> is in 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B(s,2</a:t>
            </a:r>
            <a:r>
              <a:rPr lang="en-US" sz="2800" b="1" baseline="30000" dirty="0" smtClean="0">
                <a:solidFill>
                  <a:srgbClr val="0099FF"/>
                </a:solidFill>
                <a:cs typeface="Aharoni" pitchFamily="2" charset="-79"/>
              </a:rPr>
              <a:t>i+2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,G)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400" dirty="0" smtClean="0"/>
              <a:t>We then return </a:t>
            </a:r>
            <a:br>
              <a:rPr lang="en-US" sz="2400" dirty="0" smtClean="0"/>
            </a:b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d'=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d</a:t>
            </a:r>
            <a:r>
              <a:rPr lang="en-US" sz="2800" b="1" baseline="-25000" dirty="0" err="1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s,M</a:t>
            </a:r>
            <a:r>
              <a:rPr lang="en-US" sz="2800" b="1" baseline="-25000" dirty="0" err="1" smtClean="0">
                <a:solidFill>
                  <a:srgbClr val="0099FF"/>
                </a:solidFill>
                <a:cs typeface="Aharoni" pitchFamily="2" charset="-79"/>
              </a:rPr>
              <a:t>i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-c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(t)) + </a:t>
            </a:r>
            <a:r>
              <a:rPr lang="en-US" sz="2800" b="1" dirty="0" err="1" smtClean="0">
                <a:solidFill>
                  <a:srgbClr val="0099FF"/>
                </a:solidFill>
                <a:cs typeface="Aharoni" pitchFamily="2" charset="-79"/>
              </a:rPr>
              <a:t>d</a:t>
            </a:r>
            <a:r>
              <a:rPr lang="en-US" sz="2800" b="1" baseline="-25000" dirty="0" err="1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(t, M</a:t>
            </a:r>
            <a:r>
              <a:rPr lang="en-US" sz="2800" b="1" baseline="-25000" dirty="0" smtClean="0">
                <a:solidFill>
                  <a:srgbClr val="0099FF"/>
                </a:solidFill>
                <a:cs typeface="Aharoni" pitchFamily="2" charset="-79"/>
              </a:rPr>
              <a:t>i-c</a:t>
            </a:r>
            <a:r>
              <a:rPr lang="en-US" sz="2800" b="1" dirty="0" smtClean="0">
                <a:solidFill>
                  <a:srgbClr val="0099FF"/>
                </a:solidFill>
                <a:cs typeface="Aharoni" pitchFamily="2" charset="-79"/>
              </a:rPr>
              <a:t>(t))</a:t>
            </a:r>
            <a:r>
              <a:rPr lang="en-US" sz="2400" dirty="0" smtClean="0"/>
              <a:t>.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60513" name="Oval 32"/>
          <p:cNvSpPr>
            <a:spLocks noChangeArrowheads="1"/>
          </p:cNvSpPr>
          <p:nvPr/>
        </p:nvSpPr>
        <p:spPr bwMode="auto">
          <a:xfrm>
            <a:off x="7924800" y="60198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9" name="Straight Connector 188"/>
          <p:cNvCxnSpPr>
            <a:cxnSpLocks noChangeShapeType="1"/>
            <a:stCxn id="243" idx="7"/>
            <a:endCxn id="207" idx="2"/>
          </p:cNvCxnSpPr>
          <p:nvPr/>
        </p:nvCxnSpPr>
        <p:spPr bwMode="auto">
          <a:xfrm rot="5400000" flipH="1" flipV="1">
            <a:off x="5694397" y="4086035"/>
            <a:ext cx="506569" cy="1881598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191" name="Straight Connector 190"/>
          <p:cNvCxnSpPr>
            <a:cxnSpLocks noChangeShapeType="1"/>
            <a:stCxn id="207" idx="4"/>
            <a:endCxn id="60513" idx="0"/>
          </p:cNvCxnSpPr>
          <p:nvPr/>
        </p:nvCxnSpPr>
        <p:spPr bwMode="auto">
          <a:xfrm rot="16200000" flipH="1">
            <a:off x="6897815" y="4916614"/>
            <a:ext cx="1170051" cy="103632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60516" name="TextBox 187"/>
          <p:cNvSpPr txBox="1">
            <a:spLocks noChangeArrowheads="1"/>
          </p:cNvSpPr>
          <p:nvPr/>
        </p:nvSpPr>
        <p:spPr bwMode="auto">
          <a:xfrm>
            <a:off x="6754812" y="4186237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w</a:t>
            </a:r>
          </a:p>
        </p:txBody>
      </p:sp>
      <p:sp>
        <p:nvSpPr>
          <p:cNvPr id="143" name="Oval 77"/>
          <p:cNvSpPr>
            <a:spLocks noChangeArrowheads="1"/>
          </p:cNvSpPr>
          <p:nvPr/>
        </p:nvSpPr>
        <p:spPr bwMode="auto">
          <a:xfrm>
            <a:off x="4419600" y="4876800"/>
            <a:ext cx="914400" cy="914400"/>
          </a:xfrm>
          <a:prstGeom prst="ellipse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6" name="Oval 77"/>
          <p:cNvSpPr>
            <a:spLocks noChangeArrowheads="1"/>
          </p:cNvSpPr>
          <p:nvPr/>
        </p:nvSpPr>
        <p:spPr bwMode="auto">
          <a:xfrm>
            <a:off x="4191000" y="4648200"/>
            <a:ext cx="1447800" cy="1371600"/>
          </a:xfrm>
          <a:prstGeom prst="ellipse">
            <a:avLst/>
          </a:prstGeom>
          <a:noFill/>
          <a:ln w="25400">
            <a:solidFill>
              <a:srgbClr val="CC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FF"/>
              </a:solidFill>
            </a:endParaRPr>
          </a:p>
        </p:txBody>
      </p:sp>
      <p:sp>
        <p:nvSpPr>
          <p:cNvPr id="147" name="Oval 77"/>
          <p:cNvSpPr>
            <a:spLocks noChangeArrowheads="1"/>
          </p:cNvSpPr>
          <p:nvPr/>
        </p:nvSpPr>
        <p:spPr bwMode="auto">
          <a:xfrm>
            <a:off x="3733800" y="4114800"/>
            <a:ext cx="2438400" cy="2209800"/>
          </a:xfrm>
          <a:prstGeom prst="ellips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FF"/>
              </a:solidFill>
            </a:endParaRPr>
          </a:p>
        </p:txBody>
      </p:sp>
      <p:sp>
        <p:nvSpPr>
          <p:cNvPr id="148" name="Oval 77"/>
          <p:cNvSpPr>
            <a:spLocks noChangeArrowheads="1"/>
          </p:cNvSpPr>
          <p:nvPr/>
        </p:nvSpPr>
        <p:spPr bwMode="auto">
          <a:xfrm>
            <a:off x="1981200" y="3657600"/>
            <a:ext cx="6324600" cy="48006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C00FF"/>
              </a:solidFill>
            </a:endParaRPr>
          </a:p>
        </p:txBody>
      </p:sp>
      <p:sp>
        <p:nvSpPr>
          <p:cNvPr id="149" name="Oval 32"/>
          <p:cNvSpPr>
            <a:spLocks noChangeArrowheads="1"/>
          </p:cNvSpPr>
          <p:nvPr/>
        </p:nvSpPr>
        <p:spPr bwMode="auto">
          <a:xfrm>
            <a:off x="41148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0" name="Oval 32"/>
          <p:cNvSpPr>
            <a:spLocks noChangeArrowheads="1"/>
          </p:cNvSpPr>
          <p:nvPr/>
        </p:nvSpPr>
        <p:spPr bwMode="auto">
          <a:xfrm>
            <a:off x="41148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1" name="Oval 32"/>
          <p:cNvSpPr>
            <a:spLocks noChangeArrowheads="1"/>
          </p:cNvSpPr>
          <p:nvPr/>
        </p:nvSpPr>
        <p:spPr bwMode="auto">
          <a:xfrm>
            <a:off x="3810000" y="5267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2" name="Oval 32"/>
          <p:cNvSpPr>
            <a:spLocks noChangeArrowheads="1"/>
          </p:cNvSpPr>
          <p:nvPr/>
        </p:nvSpPr>
        <p:spPr bwMode="auto">
          <a:xfrm>
            <a:off x="34290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" name="Oval 32"/>
          <p:cNvSpPr>
            <a:spLocks noChangeArrowheads="1"/>
          </p:cNvSpPr>
          <p:nvPr/>
        </p:nvSpPr>
        <p:spPr bwMode="auto">
          <a:xfrm>
            <a:off x="34290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4" name="Oval 32"/>
          <p:cNvSpPr>
            <a:spLocks noChangeArrowheads="1"/>
          </p:cNvSpPr>
          <p:nvPr/>
        </p:nvSpPr>
        <p:spPr bwMode="auto">
          <a:xfrm>
            <a:off x="3352800" y="6257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5" name="Oval 32"/>
          <p:cNvSpPr>
            <a:spLocks noChangeArrowheads="1"/>
          </p:cNvSpPr>
          <p:nvPr/>
        </p:nvSpPr>
        <p:spPr bwMode="auto">
          <a:xfrm>
            <a:off x="40386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6" name="Oval 32"/>
          <p:cNvSpPr>
            <a:spLocks noChangeArrowheads="1"/>
          </p:cNvSpPr>
          <p:nvPr/>
        </p:nvSpPr>
        <p:spPr bwMode="auto">
          <a:xfrm>
            <a:off x="3505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7" name="Oval 32"/>
          <p:cNvSpPr>
            <a:spLocks noChangeArrowheads="1"/>
          </p:cNvSpPr>
          <p:nvPr/>
        </p:nvSpPr>
        <p:spPr bwMode="auto">
          <a:xfrm>
            <a:off x="25146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8" name="Oval 32"/>
          <p:cNvSpPr>
            <a:spLocks noChangeArrowheads="1"/>
          </p:cNvSpPr>
          <p:nvPr/>
        </p:nvSpPr>
        <p:spPr bwMode="auto">
          <a:xfrm>
            <a:off x="2514600" y="5343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9" name="Oval 32"/>
          <p:cNvSpPr>
            <a:spLocks noChangeArrowheads="1"/>
          </p:cNvSpPr>
          <p:nvPr/>
        </p:nvSpPr>
        <p:spPr bwMode="auto">
          <a:xfrm>
            <a:off x="4419600" y="4581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0" name="Oval 32"/>
          <p:cNvSpPr>
            <a:spLocks noChangeArrowheads="1"/>
          </p:cNvSpPr>
          <p:nvPr/>
        </p:nvSpPr>
        <p:spPr bwMode="auto">
          <a:xfrm>
            <a:off x="5410200" y="4886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1" name="Oval 32"/>
          <p:cNvSpPr>
            <a:spLocks noChangeArrowheads="1"/>
          </p:cNvSpPr>
          <p:nvPr/>
        </p:nvSpPr>
        <p:spPr bwMode="auto">
          <a:xfrm>
            <a:off x="6248400" y="5876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2" name="Oval 32"/>
          <p:cNvSpPr>
            <a:spLocks noChangeArrowheads="1"/>
          </p:cNvSpPr>
          <p:nvPr/>
        </p:nvSpPr>
        <p:spPr bwMode="auto">
          <a:xfrm>
            <a:off x="6705600" y="5648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3" name="Oval 32"/>
          <p:cNvSpPr>
            <a:spLocks noChangeArrowheads="1"/>
          </p:cNvSpPr>
          <p:nvPr/>
        </p:nvSpPr>
        <p:spPr bwMode="auto">
          <a:xfrm>
            <a:off x="6248400" y="48101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4" name="Oval 32"/>
          <p:cNvSpPr>
            <a:spLocks noChangeArrowheads="1"/>
          </p:cNvSpPr>
          <p:nvPr/>
        </p:nvSpPr>
        <p:spPr bwMode="auto">
          <a:xfrm>
            <a:off x="6629400" y="5114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5" name="Oval 32"/>
          <p:cNvSpPr>
            <a:spLocks noChangeArrowheads="1"/>
          </p:cNvSpPr>
          <p:nvPr/>
        </p:nvSpPr>
        <p:spPr bwMode="auto">
          <a:xfrm>
            <a:off x="7315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6" name="Oval 32"/>
          <p:cNvSpPr>
            <a:spLocks noChangeArrowheads="1"/>
          </p:cNvSpPr>
          <p:nvPr/>
        </p:nvSpPr>
        <p:spPr bwMode="auto">
          <a:xfrm>
            <a:off x="7620000" y="5572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7" name="Oval 32"/>
          <p:cNvSpPr>
            <a:spLocks noChangeArrowheads="1"/>
          </p:cNvSpPr>
          <p:nvPr/>
        </p:nvSpPr>
        <p:spPr bwMode="auto">
          <a:xfrm>
            <a:off x="64008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8" name="Oval 32"/>
          <p:cNvSpPr>
            <a:spLocks noChangeArrowheads="1"/>
          </p:cNvSpPr>
          <p:nvPr/>
        </p:nvSpPr>
        <p:spPr bwMode="auto">
          <a:xfrm>
            <a:off x="7315200" y="4429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9" name="Oval 32"/>
          <p:cNvSpPr>
            <a:spLocks noChangeArrowheads="1"/>
          </p:cNvSpPr>
          <p:nvPr/>
        </p:nvSpPr>
        <p:spPr bwMode="auto">
          <a:xfrm>
            <a:off x="5029200" y="49625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0" name="TextBox 57"/>
          <p:cNvSpPr txBox="1">
            <a:spLocks noChangeArrowheads="1"/>
          </p:cNvSpPr>
          <p:nvPr/>
        </p:nvSpPr>
        <p:spPr bwMode="auto">
          <a:xfrm>
            <a:off x="1327150" y="42862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171" name="TextBox 58"/>
          <p:cNvSpPr txBox="1">
            <a:spLocks noChangeArrowheads="1"/>
          </p:cNvSpPr>
          <p:nvPr/>
        </p:nvSpPr>
        <p:spPr bwMode="auto">
          <a:xfrm>
            <a:off x="1371600" y="4886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172" name="TextBox 82"/>
          <p:cNvSpPr txBox="1">
            <a:spLocks noChangeArrowheads="1"/>
          </p:cNvSpPr>
          <p:nvPr/>
        </p:nvSpPr>
        <p:spPr bwMode="auto">
          <a:xfrm>
            <a:off x="1371600" y="54959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73" name="TextBox 103"/>
          <p:cNvSpPr txBox="1">
            <a:spLocks noChangeArrowheads="1"/>
          </p:cNvSpPr>
          <p:nvPr/>
        </p:nvSpPr>
        <p:spPr bwMode="auto">
          <a:xfrm>
            <a:off x="1327150" y="61055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4" name="Oval 32"/>
          <p:cNvSpPr>
            <a:spLocks noChangeArrowheads="1"/>
          </p:cNvSpPr>
          <p:nvPr/>
        </p:nvSpPr>
        <p:spPr bwMode="auto">
          <a:xfrm>
            <a:off x="4343400" y="6172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5" name="Oval 32"/>
          <p:cNvSpPr>
            <a:spLocks noChangeArrowheads="1"/>
          </p:cNvSpPr>
          <p:nvPr/>
        </p:nvSpPr>
        <p:spPr bwMode="auto">
          <a:xfrm>
            <a:off x="4876800" y="5486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6" name="Oval 32"/>
          <p:cNvSpPr>
            <a:spLocks noChangeArrowheads="1"/>
          </p:cNvSpPr>
          <p:nvPr/>
        </p:nvSpPr>
        <p:spPr bwMode="auto">
          <a:xfrm>
            <a:off x="4876800" y="5867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7" name="Oval 32"/>
          <p:cNvSpPr>
            <a:spLocks noChangeArrowheads="1"/>
          </p:cNvSpPr>
          <p:nvPr/>
        </p:nvSpPr>
        <p:spPr bwMode="auto">
          <a:xfrm>
            <a:off x="5334000" y="5715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8" name="Oval 177"/>
          <p:cNvSpPr>
            <a:spLocks noChangeArrowheads="1"/>
          </p:cNvSpPr>
          <p:nvPr/>
        </p:nvSpPr>
        <p:spPr bwMode="auto">
          <a:xfrm>
            <a:off x="5638800" y="5334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0" name="Oval 32"/>
          <p:cNvSpPr>
            <a:spLocks noChangeArrowheads="1"/>
          </p:cNvSpPr>
          <p:nvPr/>
        </p:nvSpPr>
        <p:spPr bwMode="auto">
          <a:xfrm>
            <a:off x="5410200" y="6096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1" name="Oval 32"/>
          <p:cNvSpPr>
            <a:spLocks noChangeArrowheads="1"/>
          </p:cNvSpPr>
          <p:nvPr/>
        </p:nvSpPr>
        <p:spPr bwMode="auto">
          <a:xfrm>
            <a:off x="5943600" y="5562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2" name="Oval 32"/>
          <p:cNvSpPr>
            <a:spLocks noChangeArrowheads="1"/>
          </p:cNvSpPr>
          <p:nvPr/>
        </p:nvSpPr>
        <p:spPr bwMode="auto">
          <a:xfrm>
            <a:off x="7360920" y="4002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4" name="Oval 32"/>
          <p:cNvSpPr>
            <a:spLocks noChangeArrowheads="1"/>
          </p:cNvSpPr>
          <p:nvPr/>
        </p:nvSpPr>
        <p:spPr bwMode="auto">
          <a:xfrm>
            <a:off x="7818120" y="5221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5" name="Oval 32"/>
          <p:cNvSpPr>
            <a:spLocks noChangeArrowheads="1"/>
          </p:cNvSpPr>
          <p:nvPr/>
        </p:nvSpPr>
        <p:spPr bwMode="auto">
          <a:xfrm>
            <a:off x="7284720" y="5983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6" name="Oval 32"/>
          <p:cNvSpPr>
            <a:spLocks noChangeArrowheads="1"/>
          </p:cNvSpPr>
          <p:nvPr/>
        </p:nvSpPr>
        <p:spPr bwMode="auto">
          <a:xfrm>
            <a:off x="6751320" y="6136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7" name="Oval 32"/>
          <p:cNvSpPr>
            <a:spLocks noChangeArrowheads="1"/>
          </p:cNvSpPr>
          <p:nvPr/>
        </p:nvSpPr>
        <p:spPr bwMode="auto">
          <a:xfrm>
            <a:off x="71323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8" name="Oval 32"/>
          <p:cNvSpPr>
            <a:spLocks noChangeArrowheads="1"/>
          </p:cNvSpPr>
          <p:nvPr/>
        </p:nvSpPr>
        <p:spPr bwMode="auto">
          <a:xfrm>
            <a:off x="6217920" y="5374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0" name="Oval 32"/>
          <p:cNvSpPr>
            <a:spLocks noChangeArrowheads="1"/>
          </p:cNvSpPr>
          <p:nvPr/>
        </p:nvSpPr>
        <p:spPr bwMode="auto">
          <a:xfrm>
            <a:off x="59131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2" name="Oval 32"/>
          <p:cNvSpPr>
            <a:spLocks noChangeArrowheads="1"/>
          </p:cNvSpPr>
          <p:nvPr/>
        </p:nvSpPr>
        <p:spPr bwMode="auto">
          <a:xfrm>
            <a:off x="49225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3" name="Oval 32"/>
          <p:cNvSpPr>
            <a:spLocks noChangeArrowheads="1"/>
          </p:cNvSpPr>
          <p:nvPr/>
        </p:nvSpPr>
        <p:spPr bwMode="auto">
          <a:xfrm>
            <a:off x="4541520" y="4916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4" name="Oval 32"/>
          <p:cNvSpPr>
            <a:spLocks noChangeArrowheads="1"/>
          </p:cNvSpPr>
          <p:nvPr/>
        </p:nvSpPr>
        <p:spPr bwMode="auto">
          <a:xfrm>
            <a:off x="5227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5" name="Oval 32"/>
          <p:cNvSpPr>
            <a:spLocks noChangeArrowheads="1"/>
          </p:cNvSpPr>
          <p:nvPr/>
        </p:nvSpPr>
        <p:spPr bwMode="auto">
          <a:xfrm>
            <a:off x="57607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6" name="Oval 32"/>
          <p:cNvSpPr>
            <a:spLocks noChangeArrowheads="1"/>
          </p:cNvSpPr>
          <p:nvPr/>
        </p:nvSpPr>
        <p:spPr bwMode="auto">
          <a:xfrm>
            <a:off x="4465320" y="5831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7" name="Oval 32"/>
          <p:cNvSpPr>
            <a:spLocks noChangeArrowheads="1"/>
          </p:cNvSpPr>
          <p:nvPr/>
        </p:nvSpPr>
        <p:spPr bwMode="auto">
          <a:xfrm>
            <a:off x="3779520" y="5678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8" name="Oval 32"/>
          <p:cNvSpPr>
            <a:spLocks noChangeArrowheads="1"/>
          </p:cNvSpPr>
          <p:nvPr/>
        </p:nvSpPr>
        <p:spPr bwMode="auto">
          <a:xfrm>
            <a:off x="38557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9" name="Oval 32"/>
          <p:cNvSpPr>
            <a:spLocks noChangeArrowheads="1"/>
          </p:cNvSpPr>
          <p:nvPr/>
        </p:nvSpPr>
        <p:spPr bwMode="auto">
          <a:xfrm>
            <a:off x="2941320" y="621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0" name="Oval 32"/>
          <p:cNvSpPr>
            <a:spLocks noChangeArrowheads="1"/>
          </p:cNvSpPr>
          <p:nvPr/>
        </p:nvSpPr>
        <p:spPr bwMode="auto">
          <a:xfrm>
            <a:off x="2941320" y="5297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1" name="Oval 32"/>
          <p:cNvSpPr>
            <a:spLocks noChangeArrowheads="1"/>
          </p:cNvSpPr>
          <p:nvPr/>
        </p:nvSpPr>
        <p:spPr bwMode="auto">
          <a:xfrm>
            <a:off x="3931920" y="6288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2" name="Oval 32"/>
          <p:cNvSpPr>
            <a:spLocks noChangeArrowheads="1"/>
          </p:cNvSpPr>
          <p:nvPr/>
        </p:nvSpPr>
        <p:spPr bwMode="auto">
          <a:xfrm>
            <a:off x="2892552" y="4880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3" name="Oval 32"/>
          <p:cNvSpPr>
            <a:spLocks noChangeArrowheads="1"/>
          </p:cNvSpPr>
          <p:nvPr/>
        </p:nvSpPr>
        <p:spPr bwMode="auto">
          <a:xfrm>
            <a:off x="4340352" y="52612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" name="Oval 32"/>
          <p:cNvSpPr>
            <a:spLocks noChangeArrowheads="1"/>
          </p:cNvSpPr>
          <p:nvPr/>
        </p:nvSpPr>
        <p:spPr bwMode="auto">
          <a:xfrm>
            <a:off x="5864352" y="5032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" name="Oval 32"/>
          <p:cNvSpPr>
            <a:spLocks noChangeArrowheads="1"/>
          </p:cNvSpPr>
          <p:nvPr/>
        </p:nvSpPr>
        <p:spPr bwMode="auto">
          <a:xfrm>
            <a:off x="4876800" y="5257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" name="Oval 32"/>
          <p:cNvSpPr>
            <a:spLocks noChangeArrowheads="1"/>
          </p:cNvSpPr>
          <p:nvPr/>
        </p:nvSpPr>
        <p:spPr bwMode="auto">
          <a:xfrm>
            <a:off x="4797552" y="62518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7" name="Oval 32"/>
          <p:cNvSpPr>
            <a:spLocks noChangeArrowheads="1"/>
          </p:cNvSpPr>
          <p:nvPr/>
        </p:nvSpPr>
        <p:spPr bwMode="auto">
          <a:xfrm>
            <a:off x="6888480" y="4697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8" name="Oval 32"/>
          <p:cNvSpPr>
            <a:spLocks noChangeArrowheads="1"/>
          </p:cNvSpPr>
          <p:nvPr/>
        </p:nvSpPr>
        <p:spPr bwMode="auto">
          <a:xfrm>
            <a:off x="2926080" y="58403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2846832" y="3962400"/>
            <a:ext cx="5154168" cy="2514600"/>
            <a:chOff x="2846832" y="3962400"/>
            <a:chExt cx="5154168" cy="2514600"/>
          </a:xfrm>
        </p:grpSpPr>
        <p:sp>
          <p:nvSpPr>
            <p:cNvPr id="210" name="Oval 209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4" name="Group 233"/>
          <p:cNvGrpSpPr/>
          <p:nvPr/>
        </p:nvGrpSpPr>
        <p:grpSpPr>
          <a:xfrm>
            <a:off x="2819400" y="4617720"/>
            <a:ext cx="4300728" cy="1895856"/>
            <a:chOff x="2819400" y="4617720"/>
            <a:chExt cx="4300728" cy="1895856"/>
          </a:xfrm>
        </p:grpSpPr>
        <p:sp>
          <p:nvSpPr>
            <p:cNvPr id="235" name="Oval 234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2" name="TextBox 104"/>
          <p:cNvSpPr txBox="1">
            <a:spLocks noChangeArrowheads="1"/>
          </p:cNvSpPr>
          <p:nvPr/>
        </p:nvSpPr>
        <p:spPr bwMode="auto">
          <a:xfrm>
            <a:off x="4614863" y="5105400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243" name="Oval 32"/>
          <p:cNvSpPr>
            <a:spLocks noChangeArrowheads="1"/>
          </p:cNvSpPr>
          <p:nvPr/>
        </p:nvSpPr>
        <p:spPr bwMode="auto">
          <a:xfrm>
            <a:off x="4876800" y="52578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4" name="Oval 243"/>
          <p:cNvSpPr/>
          <p:nvPr/>
        </p:nvSpPr>
        <p:spPr>
          <a:xfrm>
            <a:off x="6781800" y="45720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/>
          <p:cNvSpPr/>
          <p:nvPr/>
        </p:nvSpPr>
        <p:spPr>
          <a:xfrm>
            <a:off x="4690872" y="61264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/>
          <p:cNvSpPr/>
          <p:nvPr/>
        </p:nvSpPr>
        <p:spPr>
          <a:xfrm>
            <a:off x="2819400" y="57150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TextBox 185"/>
          <p:cNvSpPr txBox="1">
            <a:spLocks noChangeArrowheads="1"/>
          </p:cNvSpPr>
          <p:nvPr/>
        </p:nvSpPr>
        <p:spPr bwMode="auto">
          <a:xfrm>
            <a:off x="7654925" y="593883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146" grpId="0" animBg="1"/>
      <p:bldP spid="147" grpId="0" animBg="1"/>
      <p:bldP spid="14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Failure-free case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400" smtClean="0"/>
              <a:t>Setting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c=max{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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log(2/</a:t>
            </a:r>
            <a:r>
              <a:rPr lang="el-GR" sz="2800" b="1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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,0}</a:t>
            </a:r>
            <a:r>
              <a:rPr lang="en-US" sz="2400" smtClean="0"/>
              <a:t> yields the desired stretch of </a:t>
            </a:r>
            <a:r>
              <a:rPr lang="en-US" sz="2800" b="1" smtClean="0">
                <a:solidFill>
                  <a:srgbClr val="0099FF"/>
                </a:solidFill>
                <a:cs typeface="Aharoni" pitchFamily="2" charset="-79"/>
              </a:rPr>
              <a:t>1+</a:t>
            </a:r>
            <a:r>
              <a:rPr lang="el-GR" sz="2800" b="1" smtClean="0">
                <a:solidFill>
                  <a:srgbClr val="0099FF"/>
                </a:solidFill>
                <a:cs typeface="Aharoni" pitchFamily="2" charset="-79"/>
              </a:rPr>
              <a:t>ε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cxnSp>
        <p:nvCxnSpPr>
          <p:cNvPr id="202" name="Straight Connector 201"/>
          <p:cNvCxnSpPr>
            <a:cxnSpLocks noChangeShapeType="1"/>
            <a:endCxn id="167" idx="5"/>
          </p:cNvCxnSpPr>
          <p:nvPr/>
        </p:nvCxnSpPr>
        <p:spPr bwMode="auto">
          <a:xfrm rot="16200000" flipV="1">
            <a:off x="7254783" y="3682907"/>
            <a:ext cx="958943" cy="577943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205" name="Straight Connector 204"/>
          <p:cNvCxnSpPr>
            <a:cxnSpLocks noChangeShapeType="1"/>
            <a:stCxn id="167" idx="1"/>
          </p:cNvCxnSpPr>
          <p:nvPr/>
        </p:nvCxnSpPr>
        <p:spPr bwMode="auto">
          <a:xfrm rot="16200000" flipV="1">
            <a:off x="7081838" y="3128963"/>
            <a:ext cx="184243" cy="327118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64612" name="TextBox 183"/>
          <p:cNvSpPr txBox="1">
            <a:spLocks noChangeArrowheads="1"/>
          </p:cNvSpPr>
          <p:nvPr/>
        </p:nvSpPr>
        <p:spPr bwMode="auto">
          <a:xfrm>
            <a:off x="7467600" y="31242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44" name="Oval 32"/>
          <p:cNvSpPr>
            <a:spLocks noChangeArrowheads="1"/>
          </p:cNvSpPr>
          <p:nvPr/>
        </p:nvSpPr>
        <p:spPr bwMode="auto">
          <a:xfrm>
            <a:off x="7924800" y="4419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5" name="Straight Connector 144"/>
          <p:cNvCxnSpPr>
            <a:cxnSpLocks noChangeShapeType="1"/>
            <a:stCxn id="246" idx="7"/>
            <a:endCxn id="247" idx="2"/>
          </p:cNvCxnSpPr>
          <p:nvPr/>
        </p:nvCxnSpPr>
        <p:spPr bwMode="auto">
          <a:xfrm rot="5400000" flipH="1" flipV="1">
            <a:off x="5635532" y="2533650"/>
            <a:ext cx="517618" cy="1774918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146" name="Straight Connector 145"/>
          <p:cNvCxnSpPr>
            <a:cxnSpLocks noChangeShapeType="1"/>
            <a:stCxn id="210" idx="4"/>
            <a:endCxn id="144" idx="0"/>
          </p:cNvCxnSpPr>
          <p:nvPr/>
        </p:nvCxnSpPr>
        <p:spPr bwMode="auto">
          <a:xfrm rot="16200000" flipH="1">
            <a:off x="6897815" y="3316414"/>
            <a:ext cx="1170051" cy="103632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147" name="TextBox 187"/>
          <p:cNvSpPr txBox="1">
            <a:spLocks noChangeArrowheads="1"/>
          </p:cNvSpPr>
          <p:nvPr/>
        </p:nvSpPr>
        <p:spPr bwMode="auto">
          <a:xfrm>
            <a:off x="6831012" y="2586037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w</a:t>
            </a:r>
          </a:p>
        </p:txBody>
      </p:sp>
      <p:sp>
        <p:nvSpPr>
          <p:cNvPr id="151" name="Oval 32"/>
          <p:cNvSpPr>
            <a:spLocks noChangeArrowheads="1"/>
          </p:cNvSpPr>
          <p:nvPr/>
        </p:nvSpPr>
        <p:spPr bwMode="auto">
          <a:xfrm>
            <a:off x="41148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2" name="Oval 32"/>
          <p:cNvSpPr>
            <a:spLocks noChangeArrowheads="1"/>
          </p:cNvSpPr>
          <p:nvPr/>
        </p:nvSpPr>
        <p:spPr bwMode="auto">
          <a:xfrm>
            <a:off x="4114800" y="3971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" name="Oval 32"/>
          <p:cNvSpPr>
            <a:spLocks noChangeArrowheads="1"/>
          </p:cNvSpPr>
          <p:nvPr/>
        </p:nvSpPr>
        <p:spPr bwMode="auto">
          <a:xfrm>
            <a:off x="3810000" y="3667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4" name="Oval 32"/>
          <p:cNvSpPr>
            <a:spLocks noChangeArrowheads="1"/>
          </p:cNvSpPr>
          <p:nvPr/>
        </p:nvSpPr>
        <p:spPr bwMode="auto">
          <a:xfrm>
            <a:off x="34290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5" name="Oval 32"/>
          <p:cNvSpPr>
            <a:spLocks noChangeArrowheads="1"/>
          </p:cNvSpPr>
          <p:nvPr/>
        </p:nvSpPr>
        <p:spPr bwMode="auto">
          <a:xfrm>
            <a:off x="34290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6" name="Oval 32"/>
          <p:cNvSpPr>
            <a:spLocks noChangeArrowheads="1"/>
          </p:cNvSpPr>
          <p:nvPr/>
        </p:nvSpPr>
        <p:spPr bwMode="auto">
          <a:xfrm>
            <a:off x="3352800" y="4657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7" name="Oval 32"/>
          <p:cNvSpPr>
            <a:spLocks noChangeArrowheads="1"/>
          </p:cNvSpPr>
          <p:nvPr/>
        </p:nvSpPr>
        <p:spPr bwMode="auto">
          <a:xfrm>
            <a:off x="40386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8" name="Oval 32"/>
          <p:cNvSpPr>
            <a:spLocks noChangeArrowheads="1"/>
          </p:cNvSpPr>
          <p:nvPr/>
        </p:nvSpPr>
        <p:spPr bwMode="auto">
          <a:xfrm>
            <a:off x="3505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9" name="Oval 32"/>
          <p:cNvSpPr>
            <a:spLocks noChangeArrowheads="1"/>
          </p:cNvSpPr>
          <p:nvPr/>
        </p:nvSpPr>
        <p:spPr bwMode="auto">
          <a:xfrm>
            <a:off x="25146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0" name="Oval 32"/>
          <p:cNvSpPr>
            <a:spLocks noChangeArrowheads="1"/>
          </p:cNvSpPr>
          <p:nvPr/>
        </p:nvSpPr>
        <p:spPr bwMode="auto">
          <a:xfrm>
            <a:off x="25146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1" name="Oval 32"/>
          <p:cNvSpPr>
            <a:spLocks noChangeArrowheads="1"/>
          </p:cNvSpPr>
          <p:nvPr/>
        </p:nvSpPr>
        <p:spPr bwMode="auto">
          <a:xfrm>
            <a:off x="4419600" y="2981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2" name="Oval 32"/>
          <p:cNvSpPr>
            <a:spLocks noChangeArrowheads="1"/>
          </p:cNvSpPr>
          <p:nvPr/>
        </p:nvSpPr>
        <p:spPr bwMode="auto">
          <a:xfrm>
            <a:off x="5410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3" name="Oval 32"/>
          <p:cNvSpPr>
            <a:spLocks noChangeArrowheads="1"/>
          </p:cNvSpPr>
          <p:nvPr/>
        </p:nvSpPr>
        <p:spPr bwMode="auto">
          <a:xfrm>
            <a:off x="62484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4" name="Oval 32"/>
          <p:cNvSpPr>
            <a:spLocks noChangeArrowheads="1"/>
          </p:cNvSpPr>
          <p:nvPr/>
        </p:nvSpPr>
        <p:spPr bwMode="auto">
          <a:xfrm>
            <a:off x="6705600" y="4048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5" name="Oval 32"/>
          <p:cNvSpPr>
            <a:spLocks noChangeArrowheads="1"/>
          </p:cNvSpPr>
          <p:nvPr/>
        </p:nvSpPr>
        <p:spPr bwMode="auto">
          <a:xfrm>
            <a:off x="6248400" y="32099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6" name="Oval 32"/>
          <p:cNvSpPr>
            <a:spLocks noChangeArrowheads="1"/>
          </p:cNvSpPr>
          <p:nvPr/>
        </p:nvSpPr>
        <p:spPr bwMode="auto">
          <a:xfrm>
            <a:off x="6629400" y="3514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7" name="Oval 32"/>
          <p:cNvSpPr>
            <a:spLocks noChangeArrowheads="1"/>
          </p:cNvSpPr>
          <p:nvPr/>
        </p:nvSpPr>
        <p:spPr bwMode="auto">
          <a:xfrm>
            <a:off x="7315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8" name="Oval 32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9" name="Oval 32"/>
          <p:cNvSpPr>
            <a:spLocks noChangeArrowheads="1"/>
          </p:cNvSpPr>
          <p:nvPr/>
        </p:nvSpPr>
        <p:spPr bwMode="auto">
          <a:xfrm>
            <a:off x="64008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0" name="Oval 32"/>
          <p:cNvSpPr>
            <a:spLocks noChangeArrowheads="1"/>
          </p:cNvSpPr>
          <p:nvPr/>
        </p:nvSpPr>
        <p:spPr bwMode="auto">
          <a:xfrm>
            <a:off x="73152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1" name="Oval 32"/>
          <p:cNvSpPr>
            <a:spLocks noChangeArrowheads="1"/>
          </p:cNvSpPr>
          <p:nvPr/>
        </p:nvSpPr>
        <p:spPr bwMode="auto">
          <a:xfrm>
            <a:off x="5029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2" name="TextBox 57"/>
          <p:cNvSpPr txBox="1">
            <a:spLocks noChangeArrowheads="1"/>
          </p:cNvSpPr>
          <p:nvPr/>
        </p:nvSpPr>
        <p:spPr bwMode="auto">
          <a:xfrm>
            <a:off x="1327150" y="26860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173" name="TextBox 58"/>
          <p:cNvSpPr txBox="1">
            <a:spLocks noChangeArrowheads="1"/>
          </p:cNvSpPr>
          <p:nvPr/>
        </p:nvSpPr>
        <p:spPr bwMode="auto">
          <a:xfrm>
            <a:off x="1371600" y="32861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174" name="TextBox 82"/>
          <p:cNvSpPr txBox="1">
            <a:spLocks noChangeArrowheads="1"/>
          </p:cNvSpPr>
          <p:nvPr/>
        </p:nvSpPr>
        <p:spPr bwMode="auto">
          <a:xfrm>
            <a:off x="1371600" y="38957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75" name="TextBox 103"/>
          <p:cNvSpPr txBox="1">
            <a:spLocks noChangeArrowheads="1"/>
          </p:cNvSpPr>
          <p:nvPr/>
        </p:nvSpPr>
        <p:spPr bwMode="auto">
          <a:xfrm>
            <a:off x="1327150" y="4505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6" name="Oval 32"/>
          <p:cNvSpPr>
            <a:spLocks noChangeArrowheads="1"/>
          </p:cNvSpPr>
          <p:nvPr/>
        </p:nvSpPr>
        <p:spPr bwMode="auto">
          <a:xfrm>
            <a:off x="4343400" y="4572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7" name="Oval 32"/>
          <p:cNvSpPr>
            <a:spLocks noChangeArrowheads="1"/>
          </p:cNvSpPr>
          <p:nvPr/>
        </p:nvSpPr>
        <p:spPr bwMode="auto">
          <a:xfrm>
            <a:off x="4876800" y="3886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8" name="Oval 32"/>
          <p:cNvSpPr>
            <a:spLocks noChangeArrowheads="1"/>
          </p:cNvSpPr>
          <p:nvPr/>
        </p:nvSpPr>
        <p:spPr bwMode="auto">
          <a:xfrm>
            <a:off x="4876800" y="4267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9" name="Oval 32"/>
          <p:cNvSpPr>
            <a:spLocks noChangeArrowheads="1"/>
          </p:cNvSpPr>
          <p:nvPr/>
        </p:nvSpPr>
        <p:spPr bwMode="auto">
          <a:xfrm>
            <a:off x="53340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0" name="Oval 179"/>
          <p:cNvSpPr>
            <a:spLocks noChangeArrowheads="1"/>
          </p:cNvSpPr>
          <p:nvPr/>
        </p:nvSpPr>
        <p:spPr bwMode="auto">
          <a:xfrm>
            <a:off x="5638800" y="3733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2" name="Oval 32"/>
          <p:cNvSpPr>
            <a:spLocks noChangeArrowheads="1"/>
          </p:cNvSpPr>
          <p:nvPr/>
        </p:nvSpPr>
        <p:spPr bwMode="auto">
          <a:xfrm>
            <a:off x="5410200" y="4495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3" name="Oval 32"/>
          <p:cNvSpPr>
            <a:spLocks noChangeArrowheads="1"/>
          </p:cNvSpPr>
          <p:nvPr/>
        </p:nvSpPr>
        <p:spPr bwMode="auto">
          <a:xfrm>
            <a:off x="5943600" y="3962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4" name="Oval 32"/>
          <p:cNvSpPr>
            <a:spLocks noChangeArrowheads="1"/>
          </p:cNvSpPr>
          <p:nvPr/>
        </p:nvSpPr>
        <p:spPr bwMode="auto">
          <a:xfrm>
            <a:off x="7360920" y="240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5" name="Oval 32"/>
          <p:cNvSpPr>
            <a:spLocks noChangeArrowheads="1"/>
          </p:cNvSpPr>
          <p:nvPr/>
        </p:nvSpPr>
        <p:spPr bwMode="auto">
          <a:xfrm>
            <a:off x="7818120" y="3621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6" name="Oval 32"/>
          <p:cNvSpPr>
            <a:spLocks noChangeArrowheads="1"/>
          </p:cNvSpPr>
          <p:nvPr/>
        </p:nvSpPr>
        <p:spPr bwMode="auto">
          <a:xfrm>
            <a:off x="7284720" y="4383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7" name="Oval 32"/>
          <p:cNvSpPr>
            <a:spLocks noChangeArrowheads="1"/>
          </p:cNvSpPr>
          <p:nvPr/>
        </p:nvSpPr>
        <p:spPr bwMode="auto">
          <a:xfrm>
            <a:off x="6751320" y="4535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8" name="Oval 32"/>
          <p:cNvSpPr>
            <a:spLocks noChangeArrowheads="1"/>
          </p:cNvSpPr>
          <p:nvPr/>
        </p:nvSpPr>
        <p:spPr bwMode="auto">
          <a:xfrm>
            <a:off x="71323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9" name="Oval 32"/>
          <p:cNvSpPr>
            <a:spLocks noChangeArrowheads="1"/>
          </p:cNvSpPr>
          <p:nvPr/>
        </p:nvSpPr>
        <p:spPr bwMode="auto">
          <a:xfrm>
            <a:off x="62179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0" name="Oval 32"/>
          <p:cNvSpPr>
            <a:spLocks noChangeArrowheads="1"/>
          </p:cNvSpPr>
          <p:nvPr/>
        </p:nvSpPr>
        <p:spPr bwMode="auto">
          <a:xfrm>
            <a:off x="59131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1" name="Oval 32"/>
          <p:cNvSpPr>
            <a:spLocks noChangeArrowheads="1"/>
          </p:cNvSpPr>
          <p:nvPr/>
        </p:nvSpPr>
        <p:spPr bwMode="auto">
          <a:xfrm>
            <a:off x="49225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2" name="Oval 32"/>
          <p:cNvSpPr>
            <a:spLocks noChangeArrowheads="1"/>
          </p:cNvSpPr>
          <p:nvPr/>
        </p:nvSpPr>
        <p:spPr bwMode="auto">
          <a:xfrm>
            <a:off x="4541520" y="3316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3" name="Oval 32"/>
          <p:cNvSpPr>
            <a:spLocks noChangeArrowheads="1"/>
          </p:cNvSpPr>
          <p:nvPr/>
        </p:nvSpPr>
        <p:spPr bwMode="auto">
          <a:xfrm>
            <a:off x="5227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4" name="Oval 32"/>
          <p:cNvSpPr>
            <a:spLocks noChangeArrowheads="1"/>
          </p:cNvSpPr>
          <p:nvPr/>
        </p:nvSpPr>
        <p:spPr bwMode="auto">
          <a:xfrm>
            <a:off x="57607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5" name="Oval 32"/>
          <p:cNvSpPr>
            <a:spLocks noChangeArrowheads="1"/>
          </p:cNvSpPr>
          <p:nvPr/>
        </p:nvSpPr>
        <p:spPr bwMode="auto">
          <a:xfrm>
            <a:off x="44653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6" name="Oval 32"/>
          <p:cNvSpPr>
            <a:spLocks noChangeArrowheads="1"/>
          </p:cNvSpPr>
          <p:nvPr/>
        </p:nvSpPr>
        <p:spPr bwMode="auto">
          <a:xfrm>
            <a:off x="3779520" y="4078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7" name="Oval 32"/>
          <p:cNvSpPr>
            <a:spLocks noChangeArrowheads="1"/>
          </p:cNvSpPr>
          <p:nvPr/>
        </p:nvSpPr>
        <p:spPr bwMode="auto">
          <a:xfrm>
            <a:off x="38557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9" name="Oval 32"/>
          <p:cNvSpPr>
            <a:spLocks noChangeArrowheads="1"/>
          </p:cNvSpPr>
          <p:nvPr/>
        </p:nvSpPr>
        <p:spPr bwMode="auto">
          <a:xfrm>
            <a:off x="29413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1" name="Oval 32"/>
          <p:cNvSpPr>
            <a:spLocks noChangeArrowheads="1"/>
          </p:cNvSpPr>
          <p:nvPr/>
        </p:nvSpPr>
        <p:spPr bwMode="auto">
          <a:xfrm>
            <a:off x="2941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3" name="Oval 32"/>
          <p:cNvSpPr>
            <a:spLocks noChangeArrowheads="1"/>
          </p:cNvSpPr>
          <p:nvPr/>
        </p:nvSpPr>
        <p:spPr bwMode="auto">
          <a:xfrm>
            <a:off x="3931920" y="4688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" name="Oval 32"/>
          <p:cNvSpPr>
            <a:spLocks noChangeArrowheads="1"/>
          </p:cNvSpPr>
          <p:nvPr/>
        </p:nvSpPr>
        <p:spPr bwMode="auto">
          <a:xfrm>
            <a:off x="2892552" y="3280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" name="Oval 32"/>
          <p:cNvSpPr>
            <a:spLocks noChangeArrowheads="1"/>
          </p:cNvSpPr>
          <p:nvPr/>
        </p:nvSpPr>
        <p:spPr bwMode="auto">
          <a:xfrm>
            <a:off x="4340352" y="3661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7" name="Oval 32"/>
          <p:cNvSpPr>
            <a:spLocks noChangeArrowheads="1"/>
          </p:cNvSpPr>
          <p:nvPr/>
        </p:nvSpPr>
        <p:spPr bwMode="auto">
          <a:xfrm>
            <a:off x="5864352" y="34324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8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9" name="Oval 32"/>
          <p:cNvSpPr>
            <a:spLocks noChangeArrowheads="1"/>
          </p:cNvSpPr>
          <p:nvPr/>
        </p:nvSpPr>
        <p:spPr bwMode="auto">
          <a:xfrm>
            <a:off x="4797552" y="4651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0" name="Oval 32"/>
          <p:cNvSpPr>
            <a:spLocks noChangeArrowheads="1"/>
          </p:cNvSpPr>
          <p:nvPr/>
        </p:nvSpPr>
        <p:spPr bwMode="auto">
          <a:xfrm>
            <a:off x="6888480" y="3097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1" name="Oval 32"/>
          <p:cNvSpPr>
            <a:spLocks noChangeArrowheads="1"/>
          </p:cNvSpPr>
          <p:nvPr/>
        </p:nvSpPr>
        <p:spPr bwMode="auto">
          <a:xfrm>
            <a:off x="2926080" y="4240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12" name="Group 211"/>
          <p:cNvGrpSpPr/>
          <p:nvPr/>
        </p:nvGrpSpPr>
        <p:grpSpPr>
          <a:xfrm>
            <a:off x="2846832" y="2362200"/>
            <a:ext cx="5154168" cy="2514600"/>
            <a:chOff x="2846832" y="3962400"/>
            <a:chExt cx="5154168" cy="2514600"/>
          </a:xfrm>
        </p:grpSpPr>
        <p:sp>
          <p:nvSpPr>
            <p:cNvPr id="213" name="Oval 212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2819400" y="3017520"/>
            <a:ext cx="4300728" cy="1895856"/>
            <a:chOff x="2819400" y="4617720"/>
            <a:chExt cx="4300728" cy="1895856"/>
          </a:xfrm>
        </p:grpSpPr>
        <p:sp>
          <p:nvSpPr>
            <p:cNvPr id="238" name="Oval 237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5" name="TextBox 104"/>
          <p:cNvSpPr txBox="1">
            <a:spLocks noChangeArrowheads="1"/>
          </p:cNvSpPr>
          <p:nvPr/>
        </p:nvSpPr>
        <p:spPr bwMode="auto">
          <a:xfrm>
            <a:off x="4614863" y="3505200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246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7" name="Oval 246"/>
          <p:cNvSpPr/>
          <p:nvPr/>
        </p:nvSpPr>
        <p:spPr>
          <a:xfrm>
            <a:off x="6781800" y="2971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/>
          <p:cNvSpPr/>
          <p:nvPr/>
        </p:nvSpPr>
        <p:spPr>
          <a:xfrm>
            <a:off x="4690872" y="45262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val 248"/>
          <p:cNvSpPr/>
          <p:nvPr/>
        </p:nvSpPr>
        <p:spPr>
          <a:xfrm>
            <a:off x="2819400" y="4114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TextBox 185"/>
          <p:cNvSpPr txBox="1">
            <a:spLocks noChangeArrowheads="1"/>
          </p:cNvSpPr>
          <p:nvPr/>
        </p:nvSpPr>
        <p:spPr bwMode="auto">
          <a:xfrm>
            <a:off x="7654925" y="433863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t</a:t>
            </a:r>
          </a:p>
        </p:txBody>
      </p:sp>
      <p:cxnSp>
        <p:nvCxnSpPr>
          <p:cNvPr id="251" name="Straight Connector 250"/>
          <p:cNvCxnSpPr/>
          <p:nvPr/>
        </p:nvCxnSpPr>
        <p:spPr>
          <a:xfrm rot="5400000"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152400"/>
          </a:xfrm>
        </p:spPr>
        <p:txBody>
          <a:bodyPr/>
          <a:lstStyle/>
          <a:p>
            <a:pPr eaLnBrk="1" hangingPunct="1"/>
            <a:endParaRPr lang="en-US" sz="2400" smtClean="0"/>
          </a:p>
        </p:txBody>
      </p:sp>
      <p:cxnSp>
        <p:nvCxnSpPr>
          <p:cNvPr id="184" name="Straight Connector 183"/>
          <p:cNvCxnSpPr>
            <a:endCxn id="224" idx="2"/>
          </p:cNvCxnSpPr>
          <p:nvPr/>
        </p:nvCxnSpPr>
        <p:spPr>
          <a:xfrm flipV="1">
            <a:off x="7292974" y="3695700"/>
            <a:ext cx="479426" cy="12700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16200000" flipV="1">
            <a:off x="6824662" y="3395662"/>
            <a:ext cx="546100" cy="28257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249" idx="7"/>
          </p:cNvCxnSpPr>
          <p:nvPr/>
        </p:nvCxnSpPr>
        <p:spPr>
          <a:xfrm rot="5400000" flipH="1" flipV="1">
            <a:off x="7112067" y="2859025"/>
            <a:ext cx="166557" cy="239709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68" idx="2"/>
            <a:endCxn id="224" idx="1"/>
          </p:cNvCxnSpPr>
          <p:nvPr/>
        </p:nvCxnSpPr>
        <p:spPr>
          <a:xfrm rot="10800000" flipH="1" flipV="1">
            <a:off x="7315200" y="2905124"/>
            <a:ext cx="490678" cy="70975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168" idx="2"/>
          </p:cNvCxnSpPr>
          <p:nvPr/>
        </p:nvCxnSpPr>
        <p:spPr>
          <a:xfrm rot="10800000" flipV="1">
            <a:off x="7162802" y="2905124"/>
            <a:ext cx="152399" cy="819149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53" idx="3"/>
          </p:cNvCxnSpPr>
          <p:nvPr/>
        </p:nvCxnSpPr>
        <p:spPr>
          <a:xfrm flipV="1">
            <a:off x="4702175" y="3297004"/>
            <a:ext cx="2135421" cy="129722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83"/>
          <p:cNvSpPr txBox="1">
            <a:spLocks noChangeArrowheads="1"/>
          </p:cNvSpPr>
          <p:nvPr/>
        </p:nvSpPr>
        <p:spPr bwMode="auto">
          <a:xfrm>
            <a:off x="7467600" y="30480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45" name="Oval 32"/>
          <p:cNvSpPr>
            <a:spLocks noChangeArrowheads="1"/>
          </p:cNvSpPr>
          <p:nvPr/>
        </p:nvSpPr>
        <p:spPr bwMode="auto">
          <a:xfrm>
            <a:off x="7924800" y="4419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7" name="Straight Connector 146"/>
          <p:cNvCxnSpPr>
            <a:cxnSpLocks noChangeShapeType="1"/>
            <a:stCxn id="213" idx="4"/>
            <a:endCxn id="145" idx="0"/>
          </p:cNvCxnSpPr>
          <p:nvPr/>
        </p:nvCxnSpPr>
        <p:spPr bwMode="auto">
          <a:xfrm rot="16200000" flipH="1">
            <a:off x="6897815" y="3316414"/>
            <a:ext cx="1170051" cy="103632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148" name="TextBox 187"/>
          <p:cNvSpPr txBox="1">
            <a:spLocks noChangeArrowheads="1"/>
          </p:cNvSpPr>
          <p:nvPr/>
        </p:nvSpPr>
        <p:spPr bwMode="auto">
          <a:xfrm>
            <a:off x="6831012" y="2586037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w</a:t>
            </a:r>
          </a:p>
        </p:txBody>
      </p:sp>
      <p:sp>
        <p:nvSpPr>
          <p:cNvPr id="149" name="Oval 32"/>
          <p:cNvSpPr>
            <a:spLocks noChangeArrowheads="1"/>
          </p:cNvSpPr>
          <p:nvPr/>
        </p:nvSpPr>
        <p:spPr bwMode="auto">
          <a:xfrm>
            <a:off x="41148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0" name="Oval 32"/>
          <p:cNvSpPr>
            <a:spLocks noChangeArrowheads="1"/>
          </p:cNvSpPr>
          <p:nvPr/>
        </p:nvSpPr>
        <p:spPr bwMode="auto">
          <a:xfrm>
            <a:off x="4114800" y="3971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1" name="Oval 32"/>
          <p:cNvSpPr>
            <a:spLocks noChangeArrowheads="1"/>
          </p:cNvSpPr>
          <p:nvPr/>
        </p:nvSpPr>
        <p:spPr bwMode="auto">
          <a:xfrm>
            <a:off x="3810000" y="3667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2" name="Oval 32"/>
          <p:cNvSpPr>
            <a:spLocks noChangeArrowheads="1"/>
          </p:cNvSpPr>
          <p:nvPr/>
        </p:nvSpPr>
        <p:spPr bwMode="auto">
          <a:xfrm>
            <a:off x="34290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" name="Oval 32"/>
          <p:cNvSpPr>
            <a:spLocks noChangeArrowheads="1"/>
          </p:cNvSpPr>
          <p:nvPr/>
        </p:nvSpPr>
        <p:spPr bwMode="auto">
          <a:xfrm>
            <a:off x="34290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4" name="Oval 32"/>
          <p:cNvSpPr>
            <a:spLocks noChangeArrowheads="1"/>
          </p:cNvSpPr>
          <p:nvPr/>
        </p:nvSpPr>
        <p:spPr bwMode="auto">
          <a:xfrm>
            <a:off x="3352800" y="4657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5" name="Oval 32"/>
          <p:cNvSpPr>
            <a:spLocks noChangeArrowheads="1"/>
          </p:cNvSpPr>
          <p:nvPr/>
        </p:nvSpPr>
        <p:spPr bwMode="auto">
          <a:xfrm>
            <a:off x="40386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6" name="Oval 32"/>
          <p:cNvSpPr>
            <a:spLocks noChangeArrowheads="1"/>
          </p:cNvSpPr>
          <p:nvPr/>
        </p:nvSpPr>
        <p:spPr bwMode="auto">
          <a:xfrm>
            <a:off x="3505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7" name="Oval 32"/>
          <p:cNvSpPr>
            <a:spLocks noChangeArrowheads="1"/>
          </p:cNvSpPr>
          <p:nvPr/>
        </p:nvSpPr>
        <p:spPr bwMode="auto">
          <a:xfrm>
            <a:off x="25146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8" name="Oval 32"/>
          <p:cNvSpPr>
            <a:spLocks noChangeArrowheads="1"/>
          </p:cNvSpPr>
          <p:nvPr/>
        </p:nvSpPr>
        <p:spPr bwMode="auto">
          <a:xfrm>
            <a:off x="25146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9" name="Oval 32"/>
          <p:cNvSpPr>
            <a:spLocks noChangeArrowheads="1"/>
          </p:cNvSpPr>
          <p:nvPr/>
        </p:nvSpPr>
        <p:spPr bwMode="auto">
          <a:xfrm>
            <a:off x="4419600" y="2981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0" name="Oval 32"/>
          <p:cNvSpPr>
            <a:spLocks noChangeArrowheads="1"/>
          </p:cNvSpPr>
          <p:nvPr/>
        </p:nvSpPr>
        <p:spPr bwMode="auto">
          <a:xfrm>
            <a:off x="5410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1" name="Oval 32"/>
          <p:cNvSpPr>
            <a:spLocks noChangeArrowheads="1"/>
          </p:cNvSpPr>
          <p:nvPr/>
        </p:nvSpPr>
        <p:spPr bwMode="auto">
          <a:xfrm>
            <a:off x="62484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2" name="Oval 32"/>
          <p:cNvSpPr>
            <a:spLocks noChangeArrowheads="1"/>
          </p:cNvSpPr>
          <p:nvPr/>
        </p:nvSpPr>
        <p:spPr bwMode="auto">
          <a:xfrm>
            <a:off x="6705600" y="4048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3" name="Oval 32"/>
          <p:cNvSpPr>
            <a:spLocks noChangeArrowheads="1"/>
          </p:cNvSpPr>
          <p:nvPr/>
        </p:nvSpPr>
        <p:spPr bwMode="auto">
          <a:xfrm>
            <a:off x="6248400" y="32099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4" name="Oval 32"/>
          <p:cNvSpPr>
            <a:spLocks noChangeArrowheads="1"/>
          </p:cNvSpPr>
          <p:nvPr/>
        </p:nvSpPr>
        <p:spPr bwMode="auto">
          <a:xfrm>
            <a:off x="6629400" y="3514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5" name="Oval 32"/>
          <p:cNvSpPr>
            <a:spLocks noChangeArrowheads="1"/>
          </p:cNvSpPr>
          <p:nvPr/>
        </p:nvSpPr>
        <p:spPr bwMode="auto">
          <a:xfrm>
            <a:off x="7315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6" name="Oval 32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7" name="Oval 32"/>
          <p:cNvSpPr>
            <a:spLocks noChangeArrowheads="1"/>
          </p:cNvSpPr>
          <p:nvPr/>
        </p:nvSpPr>
        <p:spPr bwMode="auto">
          <a:xfrm>
            <a:off x="64008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8" name="Oval 32"/>
          <p:cNvSpPr>
            <a:spLocks noChangeArrowheads="1"/>
          </p:cNvSpPr>
          <p:nvPr/>
        </p:nvSpPr>
        <p:spPr bwMode="auto">
          <a:xfrm>
            <a:off x="73152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9" name="Oval 32"/>
          <p:cNvSpPr>
            <a:spLocks noChangeArrowheads="1"/>
          </p:cNvSpPr>
          <p:nvPr/>
        </p:nvSpPr>
        <p:spPr bwMode="auto">
          <a:xfrm>
            <a:off x="5029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0" name="TextBox 57"/>
          <p:cNvSpPr txBox="1">
            <a:spLocks noChangeArrowheads="1"/>
          </p:cNvSpPr>
          <p:nvPr/>
        </p:nvSpPr>
        <p:spPr bwMode="auto">
          <a:xfrm>
            <a:off x="1327150" y="26860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171" name="TextBox 58"/>
          <p:cNvSpPr txBox="1">
            <a:spLocks noChangeArrowheads="1"/>
          </p:cNvSpPr>
          <p:nvPr/>
        </p:nvSpPr>
        <p:spPr bwMode="auto">
          <a:xfrm>
            <a:off x="1371600" y="32861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172" name="TextBox 82"/>
          <p:cNvSpPr txBox="1">
            <a:spLocks noChangeArrowheads="1"/>
          </p:cNvSpPr>
          <p:nvPr/>
        </p:nvSpPr>
        <p:spPr bwMode="auto">
          <a:xfrm>
            <a:off x="1371600" y="38957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73" name="TextBox 103"/>
          <p:cNvSpPr txBox="1">
            <a:spLocks noChangeArrowheads="1"/>
          </p:cNvSpPr>
          <p:nvPr/>
        </p:nvSpPr>
        <p:spPr bwMode="auto">
          <a:xfrm>
            <a:off x="1327150" y="4505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4" name="Oval 32"/>
          <p:cNvSpPr>
            <a:spLocks noChangeArrowheads="1"/>
          </p:cNvSpPr>
          <p:nvPr/>
        </p:nvSpPr>
        <p:spPr bwMode="auto">
          <a:xfrm>
            <a:off x="4343400" y="4572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5" name="Oval 32"/>
          <p:cNvSpPr>
            <a:spLocks noChangeArrowheads="1"/>
          </p:cNvSpPr>
          <p:nvPr/>
        </p:nvSpPr>
        <p:spPr bwMode="auto">
          <a:xfrm>
            <a:off x="4876800" y="3886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6" name="Oval 32"/>
          <p:cNvSpPr>
            <a:spLocks noChangeArrowheads="1"/>
          </p:cNvSpPr>
          <p:nvPr/>
        </p:nvSpPr>
        <p:spPr bwMode="auto">
          <a:xfrm>
            <a:off x="4876800" y="4267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7" name="Oval 32"/>
          <p:cNvSpPr>
            <a:spLocks noChangeArrowheads="1"/>
          </p:cNvSpPr>
          <p:nvPr/>
        </p:nvSpPr>
        <p:spPr bwMode="auto">
          <a:xfrm>
            <a:off x="53340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8" name="Oval 177"/>
          <p:cNvSpPr>
            <a:spLocks noChangeArrowheads="1"/>
          </p:cNvSpPr>
          <p:nvPr/>
        </p:nvSpPr>
        <p:spPr bwMode="auto">
          <a:xfrm>
            <a:off x="5638800" y="3733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9" name="Oval 32"/>
          <p:cNvSpPr>
            <a:spLocks noChangeArrowheads="1"/>
          </p:cNvSpPr>
          <p:nvPr/>
        </p:nvSpPr>
        <p:spPr bwMode="auto">
          <a:xfrm>
            <a:off x="5410200" y="4495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0" name="Oval 32"/>
          <p:cNvSpPr>
            <a:spLocks noChangeArrowheads="1"/>
          </p:cNvSpPr>
          <p:nvPr/>
        </p:nvSpPr>
        <p:spPr bwMode="auto">
          <a:xfrm>
            <a:off x="5943600" y="3962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5" name="Oval 32"/>
          <p:cNvSpPr>
            <a:spLocks noChangeArrowheads="1"/>
          </p:cNvSpPr>
          <p:nvPr/>
        </p:nvSpPr>
        <p:spPr bwMode="auto">
          <a:xfrm>
            <a:off x="7360920" y="240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7" name="Oval 32"/>
          <p:cNvSpPr>
            <a:spLocks noChangeArrowheads="1"/>
          </p:cNvSpPr>
          <p:nvPr/>
        </p:nvSpPr>
        <p:spPr bwMode="auto">
          <a:xfrm>
            <a:off x="7818120" y="3621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8" name="Oval 32"/>
          <p:cNvSpPr>
            <a:spLocks noChangeArrowheads="1"/>
          </p:cNvSpPr>
          <p:nvPr/>
        </p:nvSpPr>
        <p:spPr bwMode="auto">
          <a:xfrm>
            <a:off x="7284720" y="4383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9" name="Oval 32"/>
          <p:cNvSpPr>
            <a:spLocks noChangeArrowheads="1"/>
          </p:cNvSpPr>
          <p:nvPr/>
        </p:nvSpPr>
        <p:spPr bwMode="auto">
          <a:xfrm>
            <a:off x="6751320" y="4535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1" name="Oval 32"/>
          <p:cNvSpPr>
            <a:spLocks noChangeArrowheads="1"/>
          </p:cNvSpPr>
          <p:nvPr/>
        </p:nvSpPr>
        <p:spPr bwMode="auto">
          <a:xfrm>
            <a:off x="71323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2" name="Oval 32"/>
          <p:cNvSpPr>
            <a:spLocks noChangeArrowheads="1"/>
          </p:cNvSpPr>
          <p:nvPr/>
        </p:nvSpPr>
        <p:spPr bwMode="auto">
          <a:xfrm>
            <a:off x="62179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3" name="Oval 32"/>
          <p:cNvSpPr>
            <a:spLocks noChangeArrowheads="1"/>
          </p:cNvSpPr>
          <p:nvPr/>
        </p:nvSpPr>
        <p:spPr bwMode="auto">
          <a:xfrm>
            <a:off x="59131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4" name="Oval 32"/>
          <p:cNvSpPr>
            <a:spLocks noChangeArrowheads="1"/>
          </p:cNvSpPr>
          <p:nvPr/>
        </p:nvSpPr>
        <p:spPr bwMode="auto">
          <a:xfrm>
            <a:off x="49225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5" name="Oval 32"/>
          <p:cNvSpPr>
            <a:spLocks noChangeArrowheads="1"/>
          </p:cNvSpPr>
          <p:nvPr/>
        </p:nvSpPr>
        <p:spPr bwMode="auto">
          <a:xfrm>
            <a:off x="4541520" y="3316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6" name="Oval 32"/>
          <p:cNvSpPr>
            <a:spLocks noChangeArrowheads="1"/>
          </p:cNvSpPr>
          <p:nvPr/>
        </p:nvSpPr>
        <p:spPr bwMode="auto">
          <a:xfrm>
            <a:off x="5227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7" name="Oval 32"/>
          <p:cNvSpPr>
            <a:spLocks noChangeArrowheads="1"/>
          </p:cNvSpPr>
          <p:nvPr/>
        </p:nvSpPr>
        <p:spPr bwMode="auto">
          <a:xfrm>
            <a:off x="57607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8" name="Oval 32"/>
          <p:cNvSpPr>
            <a:spLocks noChangeArrowheads="1"/>
          </p:cNvSpPr>
          <p:nvPr/>
        </p:nvSpPr>
        <p:spPr bwMode="auto">
          <a:xfrm>
            <a:off x="44653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9" name="Oval 32"/>
          <p:cNvSpPr>
            <a:spLocks noChangeArrowheads="1"/>
          </p:cNvSpPr>
          <p:nvPr/>
        </p:nvSpPr>
        <p:spPr bwMode="auto">
          <a:xfrm>
            <a:off x="3779520" y="4078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0" name="Oval 32"/>
          <p:cNvSpPr>
            <a:spLocks noChangeArrowheads="1"/>
          </p:cNvSpPr>
          <p:nvPr/>
        </p:nvSpPr>
        <p:spPr bwMode="auto">
          <a:xfrm>
            <a:off x="38557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2" name="Oval 32"/>
          <p:cNvSpPr>
            <a:spLocks noChangeArrowheads="1"/>
          </p:cNvSpPr>
          <p:nvPr/>
        </p:nvSpPr>
        <p:spPr bwMode="auto">
          <a:xfrm>
            <a:off x="29413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3" name="Oval 32"/>
          <p:cNvSpPr>
            <a:spLocks noChangeArrowheads="1"/>
          </p:cNvSpPr>
          <p:nvPr/>
        </p:nvSpPr>
        <p:spPr bwMode="auto">
          <a:xfrm>
            <a:off x="2941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" name="Oval 32"/>
          <p:cNvSpPr>
            <a:spLocks noChangeArrowheads="1"/>
          </p:cNvSpPr>
          <p:nvPr/>
        </p:nvSpPr>
        <p:spPr bwMode="auto">
          <a:xfrm>
            <a:off x="3931920" y="4688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" name="Oval 32"/>
          <p:cNvSpPr>
            <a:spLocks noChangeArrowheads="1"/>
          </p:cNvSpPr>
          <p:nvPr/>
        </p:nvSpPr>
        <p:spPr bwMode="auto">
          <a:xfrm>
            <a:off x="2892552" y="3280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7" name="Oval 32"/>
          <p:cNvSpPr>
            <a:spLocks noChangeArrowheads="1"/>
          </p:cNvSpPr>
          <p:nvPr/>
        </p:nvSpPr>
        <p:spPr bwMode="auto">
          <a:xfrm>
            <a:off x="4340352" y="3661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9" name="Oval 32"/>
          <p:cNvSpPr>
            <a:spLocks noChangeArrowheads="1"/>
          </p:cNvSpPr>
          <p:nvPr/>
        </p:nvSpPr>
        <p:spPr bwMode="auto">
          <a:xfrm>
            <a:off x="5864352" y="34324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0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1" name="Oval 32"/>
          <p:cNvSpPr>
            <a:spLocks noChangeArrowheads="1"/>
          </p:cNvSpPr>
          <p:nvPr/>
        </p:nvSpPr>
        <p:spPr bwMode="auto">
          <a:xfrm>
            <a:off x="4797552" y="4651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3" name="Oval 32"/>
          <p:cNvSpPr>
            <a:spLocks noChangeArrowheads="1"/>
          </p:cNvSpPr>
          <p:nvPr/>
        </p:nvSpPr>
        <p:spPr bwMode="auto">
          <a:xfrm>
            <a:off x="6888480" y="3097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" name="Oval 32"/>
          <p:cNvSpPr>
            <a:spLocks noChangeArrowheads="1"/>
          </p:cNvSpPr>
          <p:nvPr/>
        </p:nvSpPr>
        <p:spPr bwMode="auto">
          <a:xfrm>
            <a:off x="2926080" y="4240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" name="Group 215"/>
          <p:cNvGrpSpPr/>
          <p:nvPr/>
        </p:nvGrpSpPr>
        <p:grpSpPr>
          <a:xfrm>
            <a:off x="2846832" y="2362200"/>
            <a:ext cx="5154168" cy="2514600"/>
            <a:chOff x="2846832" y="3962400"/>
            <a:chExt cx="5154168" cy="2514600"/>
          </a:xfrm>
        </p:grpSpPr>
        <p:sp>
          <p:nvSpPr>
            <p:cNvPr id="217" name="Oval 216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42"/>
          <p:cNvGrpSpPr/>
          <p:nvPr/>
        </p:nvGrpSpPr>
        <p:grpSpPr>
          <a:xfrm>
            <a:off x="2819400" y="3017520"/>
            <a:ext cx="4300728" cy="1895856"/>
            <a:chOff x="2819400" y="4617720"/>
            <a:chExt cx="4300728" cy="1895856"/>
          </a:xfrm>
        </p:grpSpPr>
        <p:sp>
          <p:nvSpPr>
            <p:cNvPr id="244" name="Oval 243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Oval 245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Oval 246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Oval 248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2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3" name="Oval 252"/>
          <p:cNvSpPr/>
          <p:nvPr/>
        </p:nvSpPr>
        <p:spPr>
          <a:xfrm>
            <a:off x="6781800" y="2971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/>
          <p:cNvSpPr/>
          <p:nvPr/>
        </p:nvSpPr>
        <p:spPr>
          <a:xfrm>
            <a:off x="4690872" y="45262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val 254"/>
          <p:cNvSpPr/>
          <p:nvPr/>
        </p:nvSpPr>
        <p:spPr>
          <a:xfrm>
            <a:off x="2819400" y="4114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TextBox 185"/>
          <p:cNvSpPr txBox="1">
            <a:spLocks noChangeArrowheads="1"/>
          </p:cNvSpPr>
          <p:nvPr/>
        </p:nvSpPr>
        <p:spPr bwMode="auto">
          <a:xfrm>
            <a:off x="7654925" y="433863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t</a:t>
            </a:r>
          </a:p>
        </p:txBody>
      </p:sp>
      <p:cxnSp>
        <p:nvCxnSpPr>
          <p:cNvPr id="257" name="Straight Connector 256"/>
          <p:cNvCxnSpPr/>
          <p:nvPr/>
        </p:nvCxnSpPr>
        <p:spPr>
          <a:xfrm rot="5400000"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>
            <a:stCxn id="254" idx="1"/>
            <a:endCxn id="255" idx="6"/>
          </p:cNvCxnSpPr>
          <p:nvPr/>
        </p:nvCxnSpPr>
        <p:spPr>
          <a:xfrm rot="16200000" flipV="1">
            <a:off x="3835146" y="3670554"/>
            <a:ext cx="276776" cy="154626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rot="5400000" flipH="1" flipV="1">
            <a:off x="4435475" y="1844675"/>
            <a:ext cx="1089025" cy="360362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>
            <a:endCxn id="248" idx="2"/>
          </p:cNvCxnSpPr>
          <p:nvPr/>
        </p:nvCxnSpPr>
        <p:spPr>
          <a:xfrm flipV="1">
            <a:off x="4495800" y="3505200"/>
            <a:ext cx="1295400" cy="17462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cxnSpLocks noChangeShapeType="1"/>
          </p:cNvCxnSpPr>
          <p:nvPr/>
        </p:nvCxnSpPr>
        <p:spPr bwMode="auto">
          <a:xfrm rot="10800000" flipV="1">
            <a:off x="5006975" y="3200401"/>
            <a:ext cx="1927225" cy="46990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271" name="TextBox 187"/>
          <p:cNvSpPr txBox="1">
            <a:spLocks noChangeArrowheads="1"/>
          </p:cNvSpPr>
          <p:nvPr/>
        </p:nvSpPr>
        <p:spPr bwMode="auto">
          <a:xfrm>
            <a:off x="4691063" y="350520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612" name="TextBox 183"/>
          <p:cNvSpPr txBox="1">
            <a:spLocks noChangeArrowheads="1"/>
          </p:cNvSpPr>
          <p:nvPr/>
        </p:nvSpPr>
        <p:spPr bwMode="auto">
          <a:xfrm>
            <a:off x="5715000" y="35052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44" name="Oval 32"/>
          <p:cNvSpPr>
            <a:spLocks noChangeArrowheads="1"/>
          </p:cNvSpPr>
          <p:nvPr/>
        </p:nvSpPr>
        <p:spPr bwMode="auto">
          <a:xfrm>
            <a:off x="7924800" y="4419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" name="TextBox 187"/>
          <p:cNvSpPr txBox="1">
            <a:spLocks noChangeArrowheads="1"/>
          </p:cNvSpPr>
          <p:nvPr/>
        </p:nvSpPr>
        <p:spPr bwMode="auto">
          <a:xfrm>
            <a:off x="6831012" y="2586037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w</a:t>
            </a:r>
          </a:p>
        </p:txBody>
      </p:sp>
      <p:sp>
        <p:nvSpPr>
          <p:cNvPr id="151" name="Oval 32"/>
          <p:cNvSpPr>
            <a:spLocks noChangeArrowheads="1"/>
          </p:cNvSpPr>
          <p:nvPr/>
        </p:nvSpPr>
        <p:spPr bwMode="auto">
          <a:xfrm>
            <a:off x="41148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2" name="Oval 32"/>
          <p:cNvSpPr>
            <a:spLocks noChangeArrowheads="1"/>
          </p:cNvSpPr>
          <p:nvPr/>
        </p:nvSpPr>
        <p:spPr bwMode="auto">
          <a:xfrm>
            <a:off x="4114800" y="3971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" name="Oval 32"/>
          <p:cNvSpPr>
            <a:spLocks noChangeArrowheads="1"/>
          </p:cNvSpPr>
          <p:nvPr/>
        </p:nvSpPr>
        <p:spPr bwMode="auto">
          <a:xfrm>
            <a:off x="3810000" y="3667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4" name="Oval 32"/>
          <p:cNvSpPr>
            <a:spLocks noChangeArrowheads="1"/>
          </p:cNvSpPr>
          <p:nvPr/>
        </p:nvSpPr>
        <p:spPr bwMode="auto">
          <a:xfrm>
            <a:off x="34290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5" name="Oval 32"/>
          <p:cNvSpPr>
            <a:spLocks noChangeArrowheads="1"/>
          </p:cNvSpPr>
          <p:nvPr/>
        </p:nvSpPr>
        <p:spPr bwMode="auto">
          <a:xfrm>
            <a:off x="34290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6" name="Oval 32"/>
          <p:cNvSpPr>
            <a:spLocks noChangeArrowheads="1"/>
          </p:cNvSpPr>
          <p:nvPr/>
        </p:nvSpPr>
        <p:spPr bwMode="auto">
          <a:xfrm>
            <a:off x="3352800" y="4657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7" name="Oval 32"/>
          <p:cNvSpPr>
            <a:spLocks noChangeArrowheads="1"/>
          </p:cNvSpPr>
          <p:nvPr/>
        </p:nvSpPr>
        <p:spPr bwMode="auto">
          <a:xfrm>
            <a:off x="40386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8" name="Oval 32"/>
          <p:cNvSpPr>
            <a:spLocks noChangeArrowheads="1"/>
          </p:cNvSpPr>
          <p:nvPr/>
        </p:nvSpPr>
        <p:spPr bwMode="auto">
          <a:xfrm>
            <a:off x="3505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9" name="Oval 32"/>
          <p:cNvSpPr>
            <a:spLocks noChangeArrowheads="1"/>
          </p:cNvSpPr>
          <p:nvPr/>
        </p:nvSpPr>
        <p:spPr bwMode="auto">
          <a:xfrm>
            <a:off x="25146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0" name="Oval 32"/>
          <p:cNvSpPr>
            <a:spLocks noChangeArrowheads="1"/>
          </p:cNvSpPr>
          <p:nvPr/>
        </p:nvSpPr>
        <p:spPr bwMode="auto">
          <a:xfrm>
            <a:off x="25146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1" name="Oval 32"/>
          <p:cNvSpPr>
            <a:spLocks noChangeArrowheads="1"/>
          </p:cNvSpPr>
          <p:nvPr/>
        </p:nvSpPr>
        <p:spPr bwMode="auto">
          <a:xfrm>
            <a:off x="4419600" y="2981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2" name="Oval 32"/>
          <p:cNvSpPr>
            <a:spLocks noChangeArrowheads="1"/>
          </p:cNvSpPr>
          <p:nvPr/>
        </p:nvSpPr>
        <p:spPr bwMode="auto">
          <a:xfrm>
            <a:off x="5410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3" name="Oval 32"/>
          <p:cNvSpPr>
            <a:spLocks noChangeArrowheads="1"/>
          </p:cNvSpPr>
          <p:nvPr/>
        </p:nvSpPr>
        <p:spPr bwMode="auto">
          <a:xfrm>
            <a:off x="62484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4" name="Oval 32"/>
          <p:cNvSpPr>
            <a:spLocks noChangeArrowheads="1"/>
          </p:cNvSpPr>
          <p:nvPr/>
        </p:nvSpPr>
        <p:spPr bwMode="auto">
          <a:xfrm>
            <a:off x="6705600" y="4048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5" name="Oval 32"/>
          <p:cNvSpPr>
            <a:spLocks noChangeArrowheads="1"/>
          </p:cNvSpPr>
          <p:nvPr/>
        </p:nvSpPr>
        <p:spPr bwMode="auto">
          <a:xfrm>
            <a:off x="6248400" y="32099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6" name="Oval 32"/>
          <p:cNvSpPr>
            <a:spLocks noChangeArrowheads="1"/>
          </p:cNvSpPr>
          <p:nvPr/>
        </p:nvSpPr>
        <p:spPr bwMode="auto">
          <a:xfrm>
            <a:off x="6629400" y="3514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7" name="Oval 32"/>
          <p:cNvSpPr>
            <a:spLocks noChangeArrowheads="1"/>
          </p:cNvSpPr>
          <p:nvPr/>
        </p:nvSpPr>
        <p:spPr bwMode="auto">
          <a:xfrm>
            <a:off x="7315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8" name="Oval 32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9" name="Oval 32"/>
          <p:cNvSpPr>
            <a:spLocks noChangeArrowheads="1"/>
          </p:cNvSpPr>
          <p:nvPr/>
        </p:nvSpPr>
        <p:spPr bwMode="auto">
          <a:xfrm>
            <a:off x="64008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0" name="Oval 32"/>
          <p:cNvSpPr>
            <a:spLocks noChangeArrowheads="1"/>
          </p:cNvSpPr>
          <p:nvPr/>
        </p:nvSpPr>
        <p:spPr bwMode="auto">
          <a:xfrm>
            <a:off x="73152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1" name="Oval 32"/>
          <p:cNvSpPr>
            <a:spLocks noChangeArrowheads="1"/>
          </p:cNvSpPr>
          <p:nvPr/>
        </p:nvSpPr>
        <p:spPr bwMode="auto">
          <a:xfrm>
            <a:off x="5029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2" name="TextBox 57"/>
          <p:cNvSpPr txBox="1">
            <a:spLocks noChangeArrowheads="1"/>
          </p:cNvSpPr>
          <p:nvPr/>
        </p:nvSpPr>
        <p:spPr bwMode="auto">
          <a:xfrm>
            <a:off x="1327150" y="26860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173" name="TextBox 58"/>
          <p:cNvSpPr txBox="1">
            <a:spLocks noChangeArrowheads="1"/>
          </p:cNvSpPr>
          <p:nvPr/>
        </p:nvSpPr>
        <p:spPr bwMode="auto">
          <a:xfrm>
            <a:off x="1371600" y="32861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174" name="TextBox 82"/>
          <p:cNvSpPr txBox="1">
            <a:spLocks noChangeArrowheads="1"/>
          </p:cNvSpPr>
          <p:nvPr/>
        </p:nvSpPr>
        <p:spPr bwMode="auto">
          <a:xfrm>
            <a:off x="1371600" y="38957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75" name="TextBox 103"/>
          <p:cNvSpPr txBox="1">
            <a:spLocks noChangeArrowheads="1"/>
          </p:cNvSpPr>
          <p:nvPr/>
        </p:nvSpPr>
        <p:spPr bwMode="auto">
          <a:xfrm>
            <a:off x="1327150" y="4505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6" name="Oval 32"/>
          <p:cNvSpPr>
            <a:spLocks noChangeArrowheads="1"/>
          </p:cNvSpPr>
          <p:nvPr/>
        </p:nvSpPr>
        <p:spPr bwMode="auto">
          <a:xfrm>
            <a:off x="4343400" y="4572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7" name="Oval 32"/>
          <p:cNvSpPr>
            <a:spLocks noChangeArrowheads="1"/>
          </p:cNvSpPr>
          <p:nvPr/>
        </p:nvSpPr>
        <p:spPr bwMode="auto">
          <a:xfrm>
            <a:off x="4876800" y="3886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8" name="Oval 32"/>
          <p:cNvSpPr>
            <a:spLocks noChangeArrowheads="1"/>
          </p:cNvSpPr>
          <p:nvPr/>
        </p:nvSpPr>
        <p:spPr bwMode="auto">
          <a:xfrm>
            <a:off x="4876800" y="4267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9" name="Oval 32"/>
          <p:cNvSpPr>
            <a:spLocks noChangeArrowheads="1"/>
          </p:cNvSpPr>
          <p:nvPr/>
        </p:nvSpPr>
        <p:spPr bwMode="auto">
          <a:xfrm>
            <a:off x="53340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2" name="Oval 32"/>
          <p:cNvSpPr>
            <a:spLocks noChangeArrowheads="1"/>
          </p:cNvSpPr>
          <p:nvPr/>
        </p:nvSpPr>
        <p:spPr bwMode="auto">
          <a:xfrm>
            <a:off x="5410200" y="4495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3" name="Oval 32"/>
          <p:cNvSpPr>
            <a:spLocks noChangeArrowheads="1"/>
          </p:cNvSpPr>
          <p:nvPr/>
        </p:nvSpPr>
        <p:spPr bwMode="auto">
          <a:xfrm>
            <a:off x="5943600" y="3962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4" name="Oval 32"/>
          <p:cNvSpPr>
            <a:spLocks noChangeArrowheads="1"/>
          </p:cNvSpPr>
          <p:nvPr/>
        </p:nvSpPr>
        <p:spPr bwMode="auto">
          <a:xfrm>
            <a:off x="7360920" y="240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5" name="Oval 32"/>
          <p:cNvSpPr>
            <a:spLocks noChangeArrowheads="1"/>
          </p:cNvSpPr>
          <p:nvPr/>
        </p:nvSpPr>
        <p:spPr bwMode="auto">
          <a:xfrm>
            <a:off x="7818120" y="3621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6" name="Oval 32"/>
          <p:cNvSpPr>
            <a:spLocks noChangeArrowheads="1"/>
          </p:cNvSpPr>
          <p:nvPr/>
        </p:nvSpPr>
        <p:spPr bwMode="auto">
          <a:xfrm>
            <a:off x="7284720" y="4383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7" name="Oval 32"/>
          <p:cNvSpPr>
            <a:spLocks noChangeArrowheads="1"/>
          </p:cNvSpPr>
          <p:nvPr/>
        </p:nvSpPr>
        <p:spPr bwMode="auto">
          <a:xfrm>
            <a:off x="6751320" y="4535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8" name="Oval 32"/>
          <p:cNvSpPr>
            <a:spLocks noChangeArrowheads="1"/>
          </p:cNvSpPr>
          <p:nvPr/>
        </p:nvSpPr>
        <p:spPr bwMode="auto">
          <a:xfrm>
            <a:off x="71323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9" name="Oval 32"/>
          <p:cNvSpPr>
            <a:spLocks noChangeArrowheads="1"/>
          </p:cNvSpPr>
          <p:nvPr/>
        </p:nvSpPr>
        <p:spPr bwMode="auto">
          <a:xfrm>
            <a:off x="62179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0" name="Oval 32"/>
          <p:cNvSpPr>
            <a:spLocks noChangeArrowheads="1"/>
          </p:cNvSpPr>
          <p:nvPr/>
        </p:nvSpPr>
        <p:spPr bwMode="auto">
          <a:xfrm>
            <a:off x="59131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1" name="Oval 32"/>
          <p:cNvSpPr>
            <a:spLocks noChangeArrowheads="1"/>
          </p:cNvSpPr>
          <p:nvPr/>
        </p:nvSpPr>
        <p:spPr bwMode="auto">
          <a:xfrm>
            <a:off x="49225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2" name="Oval 32"/>
          <p:cNvSpPr>
            <a:spLocks noChangeArrowheads="1"/>
          </p:cNvSpPr>
          <p:nvPr/>
        </p:nvSpPr>
        <p:spPr bwMode="auto">
          <a:xfrm>
            <a:off x="4541520" y="3316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3" name="Oval 32"/>
          <p:cNvSpPr>
            <a:spLocks noChangeArrowheads="1"/>
          </p:cNvSpPr>
          <p:nvPr/>
        </p:nvSpPr>
        <p:spPr bwMode="auto">
          <a:xfrm>
            <a:off x="5227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4" name="Oval 32"/>
          <p:cNvSpPr>
            <a:spLocks noChangeArrowheads="1"/>
          </p:cNvSpPr>
          <p:nvPr/>
        </p:nvSpPr>
        <p:spPr bwMode="auto">
          <a:xfrm>
            <a:off x="57607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5" name="Oval 32"/>
          <p:cNvSpPr>
            <a:spLocks noChangeArrowheads="1"/>
          </p:cNvSpPr>
          <p:nvPr/>
        </p:nvSpPr>
        <p:spPr bwMode="auto">
          <a:xfrm>
            <a:off x="44653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6" name="Oval 32"/>
          <p:cNvSpPr>
            <a:spLocks noChangeArrowheads="1"/>
          </p:cNvSpPr>
          <p:nvPr/>
        </p:nvSpPr>
        <p:spPr bwMode="auto">
          <a:xfrm>
            <a:off x="3779520" y="4078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7" name="Oval 32"/>
          <p:cNvSpPr>
            <a:spLocks noChangeArrowheads="1"/>
          </p:cNvSpPr>
          <p:nvPr/>
        </p:nvSpPr>
        <p:spPr bwMode="auto">
          <a:xfrm>
            <a:off x="38557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9" name="Oval 32"/>
          <p:cNvSpPr>
            <a:spLocks noChangeArrowheads="1"/>
          </p:cNvSpPr>
          <p:nvPr/>
        </p:nvSpPr>
        <p:spPr bwMode="auto">
          <a:xfrm>
            <a:off x="29413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1" name="Oval 32"/>
          <p:cNvSpPr>
            <a:spLocks noChangeArrowheads="1"/>
          </p:cNvSpPr>
          <p:nvPr/>
        </p:nvSpPr>
        <p:spPr bwMode="auto">
          <a:xfrm>
            <a:off x="2941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3" name="Oval 32"/>
          <p:cNvSpPr>
            <a:spLocks noChangeArrowheads="1"/>
          </p:cNvSpPr>
          <p:nvPr/>
        </p:nvSpPr>
        <p:spPr bwMode="auto">
          <a:xfrm>
            <a:off x="3931920" y="4688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" name="Oval 32"/>
          <p:cNvSpPr>
            <a:spLocks noChangeArrowheads="1"/>
          </p:cNvSpPr>
          <p:nvPr/>
        </p:nvSpPr>
        <p:spPr bwMode="auto">
          <a:xfrm>
            <a:off x="2892552" y="3280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6" name="Oval 32"/>
          <p:cNvSpPr>
            <a:spLocks noChangeArrowheads="1"/>
          </p:cNvSpPr>
          <p:nvPr/>
        </p:nvSpPr>
        <p:spPr bwMode="auto">
          <a:xfrm>
            <a:off x="4340352" y="3661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7" name="Oval 32"/>
          <p:cNvSpPr>
            <a:spLocks noChangeArrowheads="1"/>
          </p:cNvSpPr>
          <p:nvPr/>
        </p:nvSpPr>
        <p:spPr bwMode="auto">
          <a:xfrm>
            <a:off x="5864352" y="34324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8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9" name="Oval 32"/>
          <p:cNvSpPr>
            <a:spLocks noChangeArrowheads="1"/>
          </p:cNvSpPr>
          <p:nvPr/>
        </p:nvSpPr>
        <p:spPr bwMode="auto">
          <a:xfrm>
            <a:off x="4797552" y="4651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0" name="Oval 32"/>
          <p:cNvSpPr>
            <a:spLocks noChangeArrowheads="1"/>
          </p:cNvSpPr>
          <p:nvPr/>
        </p:nvSpPr>
        <p:spPr bwMode="auto">
          <a:xfrm>
            <a:off x="6888480" y="3097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1" name="Oval 32"/>
          <p:cNvSpPr>
            <a:spLocks noChangeArrowheads="1"/>
          </p:cNvSpPr>
          <p:nvPr/>
        </p:nvSpPr>
        <p:spPr bwMode="auto">
          <a:xfrm>
            <a:off x="2926080" y="4240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" name="Group 211"/>
          <p:cNvGrpSpPr/>
          <p:nvPr/>
        </p:nvGrpSpPr>
        <p:grpSpPr>
          <a:xfrm>
            <a:off x="2846832" y="2362200"/>
            <a:ext cx="5154168" cy="2514600"/>
            <a:chOff x="2846832" y="3962400"/>
            <a:chExt cx="5154168" cy="2514600"/>
          </a:xfrm>
        </p:grpSpPr>
        <p:sp>
          <p:nvSpPr>
            <p:cNvPr id="213" name="Oval 212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36"/>
          <p:cNvGrpSpPr/>
          <p:nvPr/>
        </p:nvGrpSpPr>
        <p:grpSpPr>
          <a:xfrm>
            <a:off x="2819400" y="3017520"/>
            <a:ext cx="4300728" cy="1895856"/>
            <a:chOff x="2819400" y="4617720"/>
            <a:chExt cx="4300728" cy="1895856"/>
          </a:xfrm>
        </p:grpSpPr>
        <p:sp>
          <p:nvSpPr>
            <p:cNvPr id="238" name="Oval 237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5" name="TextBox 104"/>
          <p:cNvSpPr txBox="1">
            <a:spLocks noChangeArrowheads="1"/>
          </p:cNvSpPr>
          <p:nvPr/>
        </p:nvSpPr>
        <p:spPr bwMode="auto">
          <a:xfrm>
            <a:off x="4614863" y="3505200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246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7" name="Oval 246"/>
          <p:cNvSpPr/>
          <p:nvPr/>
        </p:nvSpPr>
        <p:spPr>
          <a:xfrm>
            <a:off x="6781800" y="2971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/>
          <p:cNvSpPr/>
          <p:nvPr/>
        </p:nvSpPr>
        <p:spPr>
          <a:xfrm>
            <a:off x="4690872" y="45262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val 248"/>
          <p:cNvSpPr/>
          <p:nvPr/>
        </p:nvSpPr>
        <p:spPr>
          <a:xfrm>
            <a:off x="2819400" y="4114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TextBox 185"/>
          <p:cNvSpPr txBox="1">
            <a:spLocks noChangeArrowheads="1"/>
          </p:cNvSpPr>
          <p:nvPr/>
        </p:nvSpPr>
        <p:spPr bwMode="auto">
          <a:xfrm>
            <a:off x="7654925" y="433863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t</a:t>
            </a:r>
          </a:p>
        </p:txBody>
      </p:sp>
      <p:cxnSp>
        <p:nvCxnSpPr>
          <p:cNvPr id="108" name="Straight Connector 107"/>
          <p:cNvCxnSpPr>
            <a:stCxn id="179" idx="7"/>
            <a:endCxn id="180" idx="3"/>
          </p:cNvCxnSpPr>
          <p:nvPr/>
        </p:nvCxnSpPr>
        <p:spPr>
          <a:xfrm rot="5400000" flipH="1" flipV="1">
            <a:off x="5464082" y="3940082"/>
            <a:ext cx="197036" cy="1970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 flipH="1" flipV="1">
            <a:off x="5638800" y="3657600"/>
            <a:ext cx="22860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6200000" flipV="1">
            <a:off x="5806982" y="3771900"/>
            <a:ext cx="120836" cy="304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227" idx="0"/>
            <a:endCxn id="180" idx="4"/>
          </p:cNvCxnSpPr>
          <p:nvPr/>
        </p:nvCxnSpPr>
        <p:spPr>
          <a:xfrm rot="16200000" flipV="1">
            <a:off x="5657850" y="4019550"/>
            <a:ext cx="228600" cy="114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162" idx="3"/>
          </p:cNvCxnSpPr>
          <p:nvPr/>
        </p:nvCxnSpPr>
        <p:spPr>
          <a:xfrm rot="16200000" flipH="1">
            <a:off x="5349922" y="3498802"/>
            <a:ext cx="393792" cy="22860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226" idx="0"/>
            <a:endCxn id="162" idx="2"/>
          </p:cNvCxnSpPr>
          <p:nvPr/>
        </p:nvCxnSpPr>
        <p:spPr>
          <a:xfrm rot="5400000" flipH="1" flipV="1">
            <a:off x="5205413" y="3452813"/>
            <a:ext cx="295275" cy="1143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242" idx="1"/>
            <a:endCxn id="162" idx="6"/>
          </p:cNvCxnSpPr>
          <p:nvPr/>
        </p:nvCxnSpPr>
        <p:spPr>
          <a:xfrm rot="16200000" flipV="1">
            <a:off x="5681663" y="3243262"/>
            <a:ext cx="35112" cy="2732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222" idx="1"/>
            <a:endCxn id="214" idx="6"/>
          </p:cNvCxnSpPr>
          <p:nvPr/>
        </p:nvCxnSpPr>
        <p:spPr>
          <a:xfrm rot="16200000" flipV="1">
            <a:off x="5996178" y="3557778"/>
            <a:ext cx="260554" cy="1584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227" idx="7"/>
            <a:endCxn id="222" idx="3"/>
          </p:cNvCxnSpPr>
          <p:nvPr/>
        </p:nvCxnSpPr>
        <p:spPr>
          <a:xfrm rot="5400000" flipH="1" flipV="1">
            <a:off x="5910122" y="3928922"/>
            <a:ext cx="295556" cy="29555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222" idx="2"/>
            <a:endCxn id="180" idx="6"/>
          </p:cNvCxnSpPr>
          <p:nvPr/>
        </p:nvCxnSpPr>
        <p:spPr>
          <a:xfrm rot="10800000" flipV="1">
            <a:off x="5791200" y="3848100"/>
            <a:ext cx="381000" cy="381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179" idx="6"/>
            <a:endCxn id="227" idx="1"/>
          </p:cNvCxnSpPr>
          <p:nvPr/>
        </p:nvCxnSpPr>
        <p:spPr>
          <a:xfrm>
            <a:off x="5486400" y="4191000"/>
            <a:ext cx="262078" cy="334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79" idx="6"/>
            <a:endCxn id="226" idx="4"/>
          </p:cNvCxnSpPr>
          <p:nvPr/>
        </p:nvCxnSpPr>
        <p:spPr>
          <a:xfrm flipH="1" flipV="1">
            <a:off x="5295900" y="3886200"/>
            <a:ext cx="190500" cy="304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>
            <a:stCxn id="227" idx="4"/>
            <a:endCxn id="220" idx="1"/>
          </p:cNvCxnSpPr>
          <p:nvPr/>
        </p:nvCxnSpPr>
        <p:spPr>
          <a:xfrm rot="16200000" flipH="1">
            <a:off x="6229350" y="4019550"/>
            <a:ext cx="109678" cy="90977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>
            <a:stCxn id="222" idx="4"/>
            <a:endCxn id="220" idx="1"/>
          </p:cNvCxnSpPr>
          <p:nvPr/>
        </p:nvCxnSpPr>
        <p:spPr>
          <a:xfrm rot="16200000" flipH="1">
            <a:off x="6229350" y="4019550"/>
            <a:ext cx="566878" cy="45257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>
            <a:stCxn id="222" idx="7"/>
            <a:endCxn id="223" idx="6"/>
          </p:cNvCxnSpPr>
          <p:nvPr/>
        </p:nvCxnSpPr>
        <p:spPr>
          <a:xfrm rot="16200000" flipV="1">
            <a:off x="5891072" y="3291028"/>
            <a:ext cx="681178" cy="27132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>
            <a:stCxn id="224" idx="6"/>
            <a:endCxn id="223" idx="2"/>
          </p:cNvCxnSpPr>
          <p:nvPr/>
        </p:nvCxnSpPr>
        <p:spPr>
          <a:xfrm>
            <a:off x="5105400" y="3086100"/>
            <a:ext cx="762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>
            <a:stCxn id="227" idx="3"/>
            <a:endCxn id="248" idx="7"/>
          </p:cNvCxnSpPr>
          <p:nvPr/>
        </p:nvCxnSpPr>
        <p:spPr>
          <a:xfrm rot="5400000">
            <a:off x="5284300" y="4117898"/>
            <a:ext cx="195954" cy="73240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>
            <a:stCxn id="228" idx="6"/>
            <a:endCxn id="227" idx="3"/>
          </p:cNvCxnSpPr>
          <p:nvPr/>
        </p:nvCxnSpPr>
        <p:spPr>
          <a:xfrm>
            <a:off x="4648200" y="4305300"/>
            <a:ext cx="1100278" cy="8082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stCxn id="241" idx="5"/>
            <a:endCxn id="226" idx="3"/>
          </p:cNvCxnSpPr>
          <p:nvPr/>
        </p:nvCxnSpPr>
        <p:spPr>
          <a:xfrm rot="16200000" flipH="1">
            <a:off x="4865641" y="3503284"/>
            <a:ext cx="11159" cy="68771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>
            <a:stCxn id="225" idx="7"/>
            <a:endCxn id="224" idx="3"/>
          </p:cNvCxnSpPr>
          <p:nvPr/>
        </p:nvCxnSpPr>
        <p:spPr>
          <a:xfrm rot="5400000" flipH="1" flipV="1">
            <a:off x="4729022" y="3128822"/>
            <a:ext cx="143156" cy="21935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>
            <a:stCxn id="241" idx="7"/>
            <a:endCxn id="225" idx="3"/>
          </p:cNvCxnSpPr>
          <p:nvPr/>
        </p:nvCxnSpPr>
        <p:spPr>
          <a:xfrm rot="5400000" flipH="1" flipV="1">
            <a:off x="4451163" y="3547923"/>
            <a:ext cx="154315" cy="191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>
            <a:stCxn id="228" idx="0"/>
            <a:endCxn id="241" idx="4"/>
          </p:cNvCxnSpPr>
          <p:nvPr/>
        </p:nvCxnSpPr>
        <p:spPr>
          <a:xfrm rot="16200000" flipV="1">
            <a:off x="4324350" y="3981450"/>
            <a:ext cx="304800" cy="1143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>
            <a:stCxn id="238" idx="1"/>
            <a:endCxn id="228" idx="4"/>
          </p:cNvCxnSpPr>
          <p:nvPr/>
        </p:nvCxnSpPr>
        <p:spPr>
          <a:xfrm rot="16200000" flipV="1">
            <a:off x="4552951" y="4400550"/>
            <a:ext cx="197037" cy="23513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>
            <a:stCxn id="226" idx="1"/>
            <a:endCxn id="228" idx="6"/>
          </p:cNvCxnSpPr>
          <p:nvPr/>
        </p:nvCxnSpPr>
        <p:spPr>
          <a:xfrm rot="16200000" flipH="1" flipV="1">
            <a:off x="4624528" y="3714750"/>
            <a:ext cx="614222" cy="56687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>
            <a:stCxn id="226" idx="3"/>
            <a:endCxn id="234" idx="6"/>
          </p:cNvCxnSpPr>
          <p:nvPr/>
        </p:nvCxnSpPr>
        <p:spPr>
          <a:xfrm rot="5400000" flipH="1">
            <a:off x="4810456" y="3448100"/>
            <a:ext cx="117398" cy="69184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>
            <a:stCxn id="226" idx="1"/>
            <a:endCxn id="225" idx="7"/>
          </p:cNvCxnSpPr>
          <p:nvPr/>
        </p:nvCxnSpPr>
        <p:spPr>
          <a:xfrm rot="16200000" flipV="1">
            <a:off x="4762500" y="3238500"/>
            <a:ext cx="381000" cy="52415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stCxn id="226" idx="1"/>
            <a:endCxn id="191" idx="6"/>
          </p:cNvCxnSpPr>
          <p:nvPr/>
        </p:nvCxnSpPr>
        <p:spPr>
          <a:xfrm rot="16200000" flipV="1">
            <a:off x="4843463" y="3319463"/>
            <a:ext cx="603073" cy="14015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>
            <a:stCxn id="242" idx="0"/>
          </p:cNvCxnSpPr>
          <p:nvPr/>
        </p:nvCxnSpPr>
        <p:spPr>
          <a:xfrm rot="5400000" flipH="1" flipV="1">
            <a:off x="5846039" y="3221761"/>
            <a:ext cx="228600" cy="3347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stCxn id="248" idx="6"/>
            <a:endCxn id="220" idx="2"/>
          </p:cNvCxnSpPr>
          <p:nvPr/>
        </p:nvCxnSpPr>
        <p:spPr>
          <a:xfrm flipV="1">
            <a:off x="5071872" y="4610100"/>
            <a:ext cx="1633728" cy="10668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>
            <a:stCxn id="220" idx="0"/>
            <a:endCxn id="223" idx="7"/>
          </p:cNvCxnSpPr>
          <p:nvPr/>
        </p:nvCxnSpPr>
        <p:spPr>
          <a:xfrm rot="16200000" flipV="1">
            <a:off x="5695950" y="3371850"/>
            <a:ext cx="1490522" cy="75737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Connector 319"/>
          <p:cNvCxnSpPr>
            <a:stCxn id="248" idx="2"/>
            <a:endCxn id="239" idx="6"/>
          </p:cNvCxnSpPr>
          <p:nvPr/>
        </p:nvCxnSpPr>
        <p:spPr>
          <a:xfrm rot="10800000" flipV="1">
            <a:off x="4163568" y="4716780"/>
            <a:ext cx="527304" cy="44196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>
            <a:stCxn id="239" idx="1"/>
            <a:endCxn id="249" idx="6"/>
          </p:cNvCxnSpPr>
          <p:nvPr/>
        </p:nvCxnSpPr>
        <p:spPr>
          <a:xfrm rot="16200000" flipV="1">
            <a:off x="3377947" y="4127754"/>
            <a:ext cx="347913" cy="703005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>
            <a:stCxn id="240" idx="4"/>
            <a:endCxn id="249" idx="0"/>
          </p:cNvCxnSpPr>
          <p:nvPr/>
        </p:nvCxnSpPr>
        <p:spPr>
          <a:xfrm rot="16200000" flipH="1">
            <a:off x="2686050" y="3790950"/>
            <a:ext cx="609600" cy="381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>
            <a:stCxn id="240" idx="6"/>
            <a:endCxn id="230" idx="2"/>
          </p:cNvCxnSpPr>
          <p:nvPr/>
        </p:nvCxnSpPr>
        <p:spPr>
          <a:xfrm flipV="1">
            <a:off x="3124200" y="3086100"/>
            <a:ext cx="685800" cy="2667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>
            <a:stCxn id="230" idx="6"/>
            <a:endCxn id="224" idx="1"/>
          </p:cNvCxnSpPr>
          <p:nvPr/>
        </p:nvCxnSpPr>
        <p:spPr>
          <a:xfrm flipV="1">
            <a:off x="4038600" y="3005278"/>
            <a:ext cx="871678" cy="80822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>
            <a:stCxn id="230" idx="6"/>
            <a:endCxn id="225" idx="1"/>
          </p:cNvCxnSpPr>
          <p:nvPr/>
        </p:nvCxnSpPr>
        <p:spPr>
          <a:xfrm>
            <a:off x="4038600" y="3086100"/>
            <a:ext cx="490678" cy="223978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>
            <a:stCxn id="228" idx="2"/>
          </p:cNvCxnSpPr>
          <p:nvPr/>
        </p:nvCxnSpPr>
        <p:spPr>
          <a:xfrm rot="10800000" flipV="1">
            <a:off x="4038600" y="4305300"/>
            <a:ext cx="381000" cy="379476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/>
          <p:cNvCxnSpPr>
            <a:stCxn id="219" idx="0"/>
          </p:cNvCxnSpPr>
          <p:nvPr/>
        </p:nvCxnSpPr>
        <p:spPr>
          <a:xfrm rot="16200000" flipV="1">
            <a:off x="6678664" y="3668764"/>
            <a:ext cx="1082572" cy="2667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>
            <a:endCxn id="220" idx="6"/>
          </p:cNvCxnSpPr>
          <p:nvPr/>
        </p:nvCxnSpPr>
        <p:spPr>
          <a:xfrm rot="10800000" flipV="1">
            <a:off x="6934200" y="4495800"/>
            <a:ext cx="374754" cy="1143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/>
          <p:cNvCxnSpPr>
            <a:stCxn id="238" idx="5"/>
            <a:endCxn id="220" idx="2"/>
          </p:cNvCxnSpPr>
          <p:nvPr/>
        </p:nvCxnSpPr>
        <p:spPr>
          <a:xfrm rot="5400000" flipH="1" flipV="1">
            <a:off x="5734049" y="3860613"/>
            <a:ext cx="222063" cy="1721037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>
            <a:stCxn id="247" idx="1"/>
            <a:endCxn id="224" idx="7"/>
          </p:cNvCxnSpPr>
          <p:nvPr/>
        </p:nvCxnSpPr>
        <p:spPr>
          <a:xfrm rot="16200000" flipV="1">
            <a:off x="5943600" y="2133600"/>
            <a:ext cx="22318" cy="1765674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Oval 179"/>
          <p:cNvSpPr>
            <a:spLocks noChangeArrowheads="1"/>
          </p:cNvSpPr>
          <p:nvPr/>
        </p:nvSpPr>
        <p:spPr bwMode="auto">
          <a:xfrm>
            <a:off x="5638800" y="3810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381" name="Straight Connector 380"/>
          <p:cNvCxnSpPr>
            <a:endCxn id="226" idx="5"/>
          </p:cNvCxnSpPr>
          <p:nvPr/>
        </p:nvCxnSpPr>
        <p:spPr>
          <a:xfrm rot="10800000">
            <a:off x="5376722" y="3852722"/>
            <a:ext cx="414478" cy="7158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152400"/>
          </a:xfrm>
        </p:spPr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266" name="TextBox 183"/>
          <p:cNvSpPr txBox="1">
            <a:spLocks noChangeArrowheads="1"/>
          </p:cNvSpPr>
          <p:nvPr/>
        </p:nvSpPr>
        <p:spPr bwMode="auto">
          <a:xfrm>
            <a:off x="7467600" y="30480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267" name="Oval 32"/>
          <p:cNvSpPr>
            <a:spLocks noChangeArrowheads="1"/>
          </p:cNvSpPr>
          <p:nvPr/>
        </p:nvSpPr>
        <p:spPr bwMode="auto">
          <a:xfrm>
            <a:off x="7924800" y="4419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9" name="TextBox 187"/>
          <p:cNvSpPr txBox="1">
            <a:spLocks noChangeArrowheads="1"/>
          </p:cNvSpPr>
          <p:nvPr/>
        </p:nvSpPr>
        <p:spPr bwMode="auto">
          <a:xfrm>
            <a:off x="6831012" y="2586037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w</a:t>
            </a:r>
          </a:p>
        </p:txBody>
      </p:sp>
      <p:sp>
        <p:nvSpPr>
          <p:cNvPr id="270" name="Oval 32"/>
          <p:cNvSpPr>
            <a:spLocks noChangeArrowheads="1"/>
          </p:cNvSpPr>
          <p:nvPr/>
        </p:nvSpPr>
        <p:spPr bwMode="auto">
          <a:xfrm>
            <a:off x="41148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1" name="Oval 32"/>
          <p:cNvSpPr>
            <a:spLocks noChangeArrowheads="1"/>
          </p:cNvSpPr>
          <p:nvPr/>
        </p:nvSpPr>
        <p:spPr bwMode="auto">
          <a:xfrm>
            <a:off x="4114800" y="3971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2" name="Oval 32"/>
          <p:cNvSpPr>
            <a:spLocks noChangeArrowheads="1"/>
          </p:cNvSpPr>
          <p:nvPr/>
        </p:nvSpPr>
        <p:spPr bwMode="auto">
          <a:xfrm>
            <a:off x="3810000" y="3667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3" name="Oval 32"/>
          <p:cNvSpPr>
            <a:spLocks noChangeArrowheads="1"/>
          </p:cNvSpPr>
          <p:nvPr/>
        </p:nvSpPr>
        <p:spPr bwMode="auto">
          <a:xfrm>
            <a:off x="34290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4" name="Oval 32"/>
          <p:cNvSpPr>
            <a:spLocks noChangeArrowheads="1"/>
          </p:cNvSpPr>
          <p:nvPr/>
        </p:nvSpPr>
        <p:spPr bwMode="auto">
          <a:xfrm>
            <a:off x="34290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5" name="Oval 32"/>
          <p:cNvSpPr>
            <a:spLocks noChangeArrowheads="1"/>
          </p:cNvSpPr>
          <p:nvPr/>
        </p:nvSpPr>
        <p:spPr bwMode="auto">
          <a:xfrm>
            <a:off x="3352800" y="4657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6" name="Oval 32"/>
          <p:cNvSpPr>
            <a:spLocks noChangeArrowheads="1"/>
          </p:cNvSpPr>
          <p:nvPr/>
        </p:nvSpPr>
        <p:spPr bwMode="auto">
          <a:xfrm>
            <a:off x="40386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7" name="Oval 32"/>
          <p:cNvSpPr>
            <a:spLocks noChangeArrowheads="1"/>
          </p:cNvSpPr>
          <p:nvPr/>
        </p:nvSpPr>
        <p:spPr bwMode="auto">
          <a:xfrm>
            <a:off x="3505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8" name="Oval 32"/>
          <p:cNvSpPr>
            <a:spLocks noChangeArrowheads="1"/>
          </p:cNvSpPr>
          <p:nvPr/>
        </p:nvSpPr>
        <p:spPr bwMode="auto">
          <a:xfrm>
            <a:off x="25146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9" name="Oval 32"/>
          <p:cNvSpPr>
            <a:spLocks noChangeArrowheads="1"/>
          </p:cNvSpPr>
          <p:nvPr/>
        </p:nvSpPr>
        <p:spPr bwMode="auto">
          <a:xfrm>
            <a:off x="25146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0" name="Oval 32"/>
          <p:cNvSpPr>
            <a:spLocks noChangeArrowheads="1"/>
          </p:cNvSpPr>
          <p:nvPr/>
        </p:nvSpPr>
        <p:spPr bwMode="auto">
          <a:xfrm>
            <a:off x="4419600" y="2981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1" name="Oval 32"/>
          <p:cNvSpPr>
            <a:spLocks noChangeArrowheads="1"/>
          </p:cNvSpPr>
          <p:nvPr/>
        </p:nvSpPr>
        <p:spPr bwMode="auto">
          <a:xfrm>
            <a:off x="5410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2" name="Oval 32"/>
          <p:cNvSpPr>
            <a:spLocks noChangeArrowheads="1"/>
          </p:cNvSpPr>
          <p:nvPr/>
        </p:nvSpPr>
        <p:spPr bwMode="auto">
          <a:xfrm>
            <a:off x="62484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3" name="Oval 32"/>
          <p:cNvSpPr>
            <a:spLocks noChangeArrowheads="1"/>
          </p:cNvSpPr>
          <p:nvPr/>
        </p:nvSpPr>
        <p:spPr bwMode="auto">
          <a:xfrm>
            <a:off x="6705600" y="4048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4" name="Oval 32"/>
          <p:cNvSpPr>
            <a:spLocks noChangeArrowheads="1"/>
          </p:cNvSpPr>
          <p:nvPr/>
        </p:nvSpPr>
        <p:spPr bwMode="auto">
          <a:xfrm>
            <a:off x="6248400" y="32099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5" name="Oval 32"/>
          <p:cNvSpPr>
            <a:spLocks noChangeArrowheads="1"/>
          </p:cNvSpPr>
          <p:nvPr/>
        </p:nvSpPr>
        <p:spPr bwMode="auto">
          <a:xfrm>
            <a:off x="6629400" y="3514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6" name="Oval 32"/>
          <p:cNvSpPr>
            <a:spLocks noChangeArrowheads="1"/>
          </p:cNvSpPr>
          <p:nvPr/>
        </p:nvSpPr>
        <p:spPr bwMode="auto">
          <a:xfrm>
            <a:off x="7315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7" name="Oval 32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8" name="Oval 32"/>
          <p:cNvSpPr>
            <a:spLocks noChangeArrowheads="1"/>
          </p:cNvSpPr>
          <p:nvPr/>
        </p:nvSpPr>
        <p:spPr bwMode="auto">
          <a:xfrm>
            <a:off x="64008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9" name="Oval 32"/>
          <p:cNvSpPr>
            <a:spLocks noChangeArrowheads="1"/>
          </p:cNvSpPr>
          <p:nvPr/>
        </p:nvSpPr>
        <p:spPr bwMode="auto">
          <a:xfrm>
            <a:off x="73152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0" name="Oval 32"/>
          <p:cNvSpPr>
            <a:spLocks noChangeArrowheads="1"/>
          </p:cNvSpPr>
          <p:nvPr/>
        </p:nvSpPr>
        <p:spPr bwMode="auto">
          <a:xfrm>
            <a:off x="5029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1" name="TextBox 57"/>
          <p:cNvSpPr txBox="1">
            <a:spLocks noChangeArrowheads="1"/>
          </p:cNvSpPr>
          <p:nvPr/>
        </p:nvSpPr>
        <p:spPr bwMode="auto">
          <a:xfrm>
            <a:off x="1327150" y="26860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292" name="TextBox 58"/>
          <p:cNvSpPr txBox="1">
            <a:spLocks noChangeArrowheads="1"/>
          </p:cNvSpPr>
          <p:nvPr/>
        </p:nvSpPr>
        <p:spPr bwMode="auto">
          <a:xfrm>
            <a:off x="1371600" y="32861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293" name="TextBox 82"/>
          <p:cNvSpPr txBox="1">
            <a:spLocks noChangeArrowheads="1"/>
          </p:cNvSpPr>
          <p:nvPr/>
        </p:nvSpPr>
        <p:spPr bwMode="auto">
          <a:xfrm>
            <a:off x="1371600" y="38957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94" name="TextBox 103"/>
          <p:cNvSpPr txBox="1">
            <a:spLocks noChangeArrowheads="1"/>
          </p:cNvSpPr>
          <p:nvPr/>
        </p:nvSpPr>
        <p:spPr bwMode="auto">
          <a:xfrm>
            <a:off x="1327150" y="4505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5" name="Oval 32"/>
          <p:cNvSpPr>
            <a:spLocks noChangeArrowheads="1"/>
          </p:cNvSpPr>
          <p:nvPr/>
        </p:nvSpPr>
        <p:spPr bwMode="auto">
          <a:xfrm>
            <a:off x="4343400" y="4572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6" name="Oval 32"/>
          <p:cNvSpPr>
            <a:spLocks noChangeArrowheads="1"/>
          </p:cNvSpPr>
          <p:nvPr/>
        </p:nvSpPr>
        <p:spPr bwMode="auto">
          <a:xfrm>
            <a:off x="4876800" y="3886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7" name="Oval 32"/>
          <p:cNvSpPr>
            <a:spLocks noChangeArrowheads="1"/>
          </p:cNvSpPr>
          <p:nvPr/>
        </p:nvSpPr>
        <p:spPr bwMode="auto">
          <a:xfrm>
            <a:off x="4876800" y="4267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8" name="Oval 32"/>
          <p:cNvSpPr>
            <a:spLocks noChangeArrowheads="1"/>
          </p:cNvSpPr>
          <p:nvPr/>
        </p:nvSpPr>
        <p:spPr bwMode="auto">
          <a:xfrm>
            <a:off x="53340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9" name="Oval 298"/>
          <p:cNvSpPr>
            <a:spLocks noChangeArrowheads="1"/>
          </p:cNvSpPr>
          <p:nvPr/>
        </p:nvSpPr>
        <p:spPr bwMode="auto">
          <a:xfrm>
            <a:off x="5638800" y="3733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0" name="Oval 32"/>
          <p:cNvSpPr>
            <a:spLocks noChangeArrowheads="1"/>
          </p:cNvSpPr>
          <p:nvPr/>
        </p:nvSpPr>
        <p:spPr bwMode="auto">
          <a:xfrm>
            <a:off x="5410200" y="4495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1" name="Oval 32"/>
          <p:cNvSpPr>
            <a:spLocks noChangeArrowheads="1"/>
          </p:cNvSpPr>
          <p:nvPr/>
        </p:nvSpPr>
        <p:spPr bwMode="auto">
          <a:xfrm>
            <a:off x="5943600" y="3962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2" name="Oval 32"/>
          <p:cNvSpPr>
            <a:spLocks noChangeArrowheads="1"/>
          </p:cNvSpPr>
          <p:nvPr/>
        </p:nvSpPr>
        <p:spPr bwMode="auto">
          <a:xfrm>
            <a:off x="7360920" y="240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3" name="Oval 32"/>
          <p:cNvSpPr>
            <a:spLocks noChangeArrowheads="1"/>
          </p:cNvSpPr>
          <p:nvPr/>
        </p:nvSpPr>
        <p:spPr bwMode="auto">
          <a:xfrm>
            <a:off x="7818120" y="3621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4" name="Oval 32"/>
          <p:cNvSpPr>
            <a:spLocks noChangeArrowheads="1"/>
          </p:cNvSpPr>
          <p:nvPr/>
        </p:nvSpPr>
        <p:spPr bwMode="auto">
          <a:xfrm>
            <a:off x="7284720" y="4383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5" name="Oval 32"/>
          <p:cNvSpPr>
            <a:spLocks noChangeArrowheads="1"/>
          </p:cNvSpPr>
          <p:nvPr/>
        </p:nvSpPr>
        <p:spPr bwMode="auto">
          <a:xfrm>
            <a:off x="6751320" y="4535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6" name="Oval 32"/>
          <p:cNvSpPr>
            <a:spLocks noChangeArrowheads="1"/>
          </p:cNvSpPr>
          <p:nvPr/>
        </p:nvSpPr>
        <p:spPr bwMode="auto">
          <a:xfrm>
            <a:off x="71323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" name="Oval 32"/>
          <p:cNvSpPr>
            <a:spLocks noChangeArrowheads="1"/>
          </p:cNvSpPr>
          <p:nvPr/>
        </p:nvSpPr>
        <p:spPr bwMode="auto">
          <a:xfrm>
            <a:off x="62179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8" name="Oval 32"/>
          <p:cNvSpPr>
            <a:spLocks noChangeArrowheads="1"/>
          </p:cNvSpPr>
          <p:nvPr/>
        </p:nvSpPr>
        <p:spPr bwMode="auto">
          <a:xfrm>
            <a:off x="59131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9" name="Oval 32"/>
          <p:cNvSpPr>
            <a:spLocks noChangeArrowheads="1"/>
          </p:cNvSpPr>
          <p:nvPr/>
        </p:nvSpPr>
        <p:spPr bwMode="auto">
          <a:xfrm>
            <a:off x="49225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0" name="Oval 32"/>
          <p:cNvSpPr>
            <a:spLocks noChangeArrowheads="1"/>
          </p:cNvSpPr>
          <p:nvPr/>
        </p:nvSpPr>
        <p:spPr bwMode="auto">
          <a:xfrm>
            <a:off x="4541520" y="3316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1" name="Oval 32"/>
          <p:cNvSpPr>
            <a:spLocks noChangeArrowheads="1"/>
          </p:cNvSpPr>
          <p:nvPr/>
        </p:nvSpPr>
        <p:spPr bwMode="auto">
          <a:xfrm>
            <a:off x="5227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2" name="Oval 32"/>
          <p:cNvSpPr>
            <a:spLocks noChangeArrowheads="1"/>
          </p:cNvSpPr>
          <p:nvPr/>
        </p:nvSpPr>
        <p:spPr bwMode="auto">
          <a:xfrm>
            <a:off x="57607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3" name="Oval 32"/>
          <p:cNvSpPr>
            <a:spLocks noChangeArrowheads="1"/>
          </p:cNvSpPr>
          <p:nvPr/>
        </p:nvSpPr>
        <p:spPr bwMode="auto">
          <a:xfrm>
            <a:off x="44653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4" name="Oval 32"/>
          <p:cNvSpPr>
            <a:spLocks noChangeArrowheads="1"/>
          </p:cNvSpPr>
          <p:nvPr/>
        </p:nvSpPr>
        <p:spPr bwMode="auto">
          <a:xfrm>
            <a:off x="3779520" y="4078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5" name="Oval 32"/>
          <p:cNvSpPr>
            <a:spLocks noChangeArrowheads="1"/>
          </p:cNvSpPr>
          <p:nvPr/>
        </p:nvSpPr>
        <p:spPr bwMode="auto">
          <a:xfrm>
            <a:off x="38557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6" name="Oval 32"/>
          <p:cNvSpPr>
            <a:spLocks noChangeArrowheads="1"/>
          </p:cNvSpPr>
          <p:nvPr/>
        </p:nvSpPr>
        <p:spPr bwMode="auto">
          <a:xfrm>
            <a:off x="29413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7" name="Oval 32"/>
          <p:cNvSpPr>
            <a:spLocks noChangeArrowheads="1"/>
          </p:cNvSpPr>
          <p:nvPr/>
        </p:nvSpPr>
        <p:spPr bwMode="auto">
          <a:xfrm>
            <a:off x="2941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8" name="Oval 32"/>
          <p:cNvSpPr>
            <a:spLocks noChangeArrowheads="1"/>
          </p:cNvSpPr>
          <p:nvPr/>
        </p:nvSpPr>
        <p:spPr bwMode="auto">
          <a:xfrm>
            <a:off x="3931920" y="4688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9" name="Oval 32"/>
          <p:cNvSpPr>
            <a:spLocks noChangeArrowheads="1"/>
          </p:cNvSpPr>
          <p:nvPr/>
        </p:nvSpPr>
        <p:spPr bwMode="auto">
          <a:xfrm>
            <a:off x="2892552" y="3280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0" name="Oval 32"/>
          <p:cNvSpPr>
            <a:spLocks noChangeArrowheads="1"/>
          </p:cNvSpPr>
          <p:nvPr/>
        </p:nvSpPr>
        <p:spPr bwMode="auto">
          <a:xfrm>
            <a:off x="4340352" y="3661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1" name="Oval 32"/>
          <p:cNvSpPr>
            <a:spLocks noChangeArrowheads="1"/>
          </p:cNvSpPr>
          <p:nvPr/>
        </p:nvSpPr>
        <p:spPr bwMode="auto">
          <a:xfrm>
            <a:off x="5864352" y="34324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2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3" name="Oval 32"/>
          <p:cNvSpPr>
            <a:spLocks noChangeArrowheads="1"/>
          </p:cNvSpPr>
          <p:nvPr/>
        </p:nvSpPr>
        <p:spPr bwMode="auto">
          <a:xfrm>
            <a:off x="4797552" y="4651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4" name="Oval 32"/>
          <p:cNvSpPr>
            <a:spLocks noChangeArrowheads="1"/>
          </p:cNvSpPr>
          <p:nvPr/>
        </p:nvSpPr>
        <p:spPr bwMode="auto">
          <a:xfrm>
            <a:off x="6888480" y="3097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5" name="Oval 32"/>
          <p:cNvSpPr>
            <a:spLocks noChangeArrowheads="1"/>
          </p:cNvSpPr>
          <p:nvPr/>
        </p:nvSpPr>
        <p:spPr bwMode="auto">
          <a:xfrm>
            <a:off x="2926080" y="4240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326" name="Group 325"/>
          <p:cNvGrpSpPr/>
          <p:nvPr/>
        </p:nvGrpSpPr>
        <p:grpSpPr>
          <a:xfrm>
            <a:off x="2846832" y="2362200"/>
            <a:ext cx="5154168" cy="2514600"/>
            <a:chOff x="2846832" y="3962400"/>
            <a:chExt cx="5154168" cy="2514600"/>
          </a:xfrm>
        </p:grpSpPr>
        <p:sp>
          <p:nvSpPr>
            <p:cNvPr id="327" name="Oval 326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Oval 327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 331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Oval 341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Oval 342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Oval 348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Oval 349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2819400" y="3017520"/>
            <a:ext cx="4300728" cy="1895856"/>
            <a:chOff x="2819400" y="4617720"/>
            <a:chExt cx="4300728" cy="1895856"/>
          </a:xfrm>
        </p:grpSpPr>
        <p:sp>
          <p:nvSpPr>
            <p:cNvPr id="352" name="Oval 351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Oval 353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9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" name="Oval 359"/>
          <p:cNvSpPr/>
          <p:nvPr/>
        </p:nvSpPr>
        <p:spPr>
          <a:xfrm>
            <a:off x="6781800" y="2971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>
            <a:off x="4690872" y="45262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val 361"/>
          <p:cNvSpPr/>
          <p:nvPr/>
        </p:nvSpPr>
        <p:spPr>
          <a:xfrm>
            <a:off x="2819400" y="4114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185"/>
          <p:cNvSpPr txBox="1">
            <a:spLocks noChangeArrowheads="1"/>
          </p:cNvSpPr>
          <p:nvPr/>
        </p:nvSpPr>
        <p:spPr bwMode="auto">
          <a:xfrm>
            <a:off x="7654925" y="433863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t</a:t>
            </a:r>
          </a:p>
        </p:txBody>
      </p:sp>
      <p:cxnSp>
        <p:nvCxnSpPr>
          <p:cNvPr id="364" name="Straight Connector 363"/>
          <p:cNvCxnSpPr/>
          <p:nvPr/>
        </p:nvCxnSpPr>
        <p:spPr>
          <a:xfrm rot="5400000"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>
            <a:cxnSpLocks noChangeShapeType="1"/>
            <a:endCxn id="359" idx="7"/>
          </p:cNvCxnSpPr>
          <p:nvPr/>
        </p:nvCxnSpPr>
        <p:spPr bwMode="auto">
          <a:xfrm rot="10800000" flipV="1">
            <a:off x="5006883" y="3200400"/>
            <a:ext cx="1927319" cy="479517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370" name="TextBox 187"/>
          <p:cNvSpPr txBox="1">
            <a:spLocks noChangeArrowheads="1"/>
          </p:cNvSpPr>
          <p:nvPr/>
        </p:nvSpPr>
        <p:spPr bwMode="auto">
          <a:xfrm>
            <a:off x="4691063" y="350520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s</a:t>
            </a:r>
          </a:p>
        </p:txBody>
      </p:sp>
      <p:cxnSp>
        <p:nvCxnSpPr>
          <p:cNvPr id="371" name="Straight Connector 370"/>
          <p:cNvCxnSpPr>
            <a:cxnSpLocks noChangeShapeType="1"/>
          </p:cNvCxnSpPr>
          <p:nvPr/>
        </p:nvCxnSpPr>
        <p:spPr bwMode="auto">
          <a:xfrm rot="16200000" flipV="1">
            <a:off x="7037388" y="3106737"/>
            <a:ext cx="219075" cy="42545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72" name="Straight Connector 371"/>
          <p:cNvCxnSpPr>
            <a:cxnSpLocks noChangeShapeType="1"/>
            <a:stCxn id="267" idx="1"/>
            <a:endCxn id="286" idx="4"/>
          </p:cNvCxnSpPr>
          <p:nvPr/>
        </p:nvCxnSpPr>
        <p:spPr bwMode="auto">
          <a:xfrm rot="16200000" flipV="1">
            <a:off x="7205663" y="3700463"/>
            <a:ext cx="927193" cy="555718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76" name="Straight Connector 375"/>
          <p:cNvCxnSpPr>
            <a:cxnSpLocks noChangeShapeType="1"/>
            <a:endCxn id="377" idx="6"/>
          </p:cNvCxnSpPr>
          <p:nvPr/>
        </p:nvCxnSpPr>
        <p:spPr bwMode="auto">
          <a:xfrm rot="10800000" flipV="1">
            <a:off x="6979920" y="4518026"/>
            <a:ext cx="967106" cy="69214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sp>
        <p:nvSpPr>
          <p:cNvPr id="377" name="Oval 376"/>
          <p:cNvSpPr/>
          <p:nvPr/>
        </p:nvSpPr>
        <p:spPr>
          <a:xfrm>
            <a:off x="6675120" y="4434840"/>
            <a:ext cx="304800" cy="3048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9" name="Straight Connector 378"/>
          <p:cNvCxnSpPr>
            <a:cxnSpLocks noChangeShapeType="1"/>
            <a:endCxn id="333" idx="6"/>
          </p:cNvCxnSpPr>
          <p:nvPr/>
        </p:nvCxnSpPr>
        <p:spPr bwMode="auto">
          <a:xfrm rot="10800000">
            <a:off x="7467600" y="4457701"/>
            <a:ext cx="479426" cy="47625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0" name="Straight Connector 379"/>
          <p:cNvCxnSpPr>
            <a:cxnSpLocks noChangeShapeType="1"/>
          </p:cNvCxnSpPr>
          <p:nvPr/>
        </p:nvCxnSpPr>
        <p:spPr bwMode="auto">
          <a:xfrm rot="16200000" flipV="1">
            <a:off x="6896100" y="4000500"/>
            <a:ext cx="250825" cy="479425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1" name="Straight Connector 380"/>
          <p:cNvCxnSpPr>
            <a:cxnSpLocks noChangeShapeType="1"/>
            <a:stCxn id="283" idx="1"/>
          </p:cNvCxnSpPr>
          <p:nvPr/>
        </p:nvCxnSpPr>
        <p:spPr bwMode="auto">
          <a:xfrm rot="16200000" flipV="1">
            <a:off x="6407150" y="3749675"/>
            <a:ext cx="9618" cy="631918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2" name="Straight Connector 381"/>
          <p:cNvCxnSpPr>
            <a:cxnSpLocks noChangeShapeType="1"/>
            <a:stCxn id="301" idx="0"/>
            <a:endCxn id="321" idx="3"/>
          </p:cNvCxnSpPr>
          <p:nvPr/>
        </p:nvCxnSpPr>
        <p:spPr bwMode="auto">
          <a:xfrm rot="16200000" flipV="1">
            <a:off x="5753291" y="3695891"/>
            <a:ext cx="399889" cy="13313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3" name="Straight Connector 382"/>
          <p:cNvCxnSpPr>
            <a:cxnSpLocks noChangeShapeType="1"/>
            <a:stCxn id="321" idx="4"/>
            <a:endCxn id="370" idx="3"/>
          </p:cNvCxnSpPr>
          <p:nvPr/>
        </p:nvCxnSpPr>
        <p:spPr bwMode="auto">
          <a:xfrm rot="5400000">
            <a:off x="5409200" y="3204829"/>
            <a:ext cx="151353" cy="911352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94" name="Straight Connector 393"/>
          <p:cNvCxnSpPr>
            <a:cxnSpLocks noChangeShapeType="1"/>
            <a:stCxn id="377" idx="1"/>
            <a:endCxn id="321" idx="4"/>
          </p:cNvCxnSpPr>
          <p:nvPr/>
        </p:nvCxnSpPr>
        <p:spPr bwMode="auto">
          <a:xfrm rot="16200000" flipV="1">
            <a:off x="5882831" y="3642550"/>
            <a:ext cx="894648" cy="779205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152400"/>
          </a:xfrm>
        </p:spPr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267" name="Oval 32"/>
          <p:cNvSpPr>
            <a:spLocks noChangeArrowheads="1"/>
          </p:cNvSpPr>
          <p:nvPr/>
        </p:nvSpPr>
        <p:spPr bwMode="auto">
          <a:xfrm>
            <a:off x="7924800" y="4419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9" name="TextBox 187"/>
          <p:cNvSpPr txBox="1">
            <a:spLocks noChangeArrowheads="1"/>
          </p:cNvSpPr>
          <p:nvPr/>
        </p:nvSpPr>
        <p:spPr bwMode="auto">
          <a:xfrm>
            <a:off x="6831012" y="2586037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w</a:t>
            </a:r>
          </a:p>
        </p:txBody>
      </p:sp>
      <p:sp>
        <p:nvSpPr>
          <p:cNvPr id="270" name="Oval 32"/>
          <p:cNvSpPr>
            <a:spLocks noChangeArrowheads="1"/>
          </p:cNvSpPr>
          <p:nvPr/>
        </p:nvSpPr>
        <p:spPr bwMode="auto">
          <a:xfrm>
            <a:off x="41148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1" name="Oval 32"/>
          <p:cNvSpPr>
            <a:spLocks noChangeArrowheads="1"/>
          </p:cNvSpPr>
          <p:nvPr/>
        </p:nvSpPr>
        <p:spPr bwMode="auto">
          <a:xfrm>
            <a:off x="4114800" y="3971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2" name="Oval 32"/>
          <p:cNvSpPr>
            <a:spLocks noChangeArrowheads="1"/>
          </p:cNvSpPr>
          <p:nvPr/>
        </p:nvSpPr>
        <p:spPr bwMode="auto">
          <a:xfrm>
            <a:off x="3810000" y="3667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3" name="Oval 32"/>
          <p:cNvSpPr>
            <a:spLocks noChangeArrowheads="1"/>
          </p:cNvSpPr>
          <p:nvPr/>
        </p:nvSpPr>
        <p:spPr bwMode="auto">
          <a:xfrm>
            <a:off x="34290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4" name="Oval 32"/>
          <p:cNvSpPr>
            <a:spLocks noChangeArrowheads="1"/>
          </p:cNvSpPr>
          <p:nvPr/>
        </p:nvSpPr>
        <p:spPr bwMode="auto">
          <a:xfrm>
            <a:off x="34290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5" name="Oval 32"/>
          <p:cNvSpPr>
            <a:spLocks noChangeArrowheads="1"/>
          </p:cNvSpPr>
          <p:nvPr/>
        </p:nvSpPr>
        <p:spPr bwMode="auto">
          <a:xfrm>
            <a:off x="3352800" y="4657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6" name="Oval 32"/>
          <p:cNvSpPr>
            <a:spLocks noChangeArrowheads="1"/>
          </p:cNvSpPr>
          <p:nvPr/>
        </p:nvSpPr>
        <p:spPr bwMode="auto">
          <a:xfrm>
            <a:off x="40386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7" name="Oval 32"/>
          <p:cNvSpPr>
            <a:spLocks noChangeArrowheads="1"/>
          </p:cNvSpPr>
          <p:nvPr/>
        </p:nvSpPr>
        <p:spPr bwMode="auto">
          <a:xfrm>
            <a:off x="3505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8" name="Oval 32"/>
          <p:cNvSpPr>
            <a:spLocks noChangeArrowheads="1"/>
          </p:cNvSpPr>
          <p:nvPr/>
        </p:nvSpPr>
        <p:spPr bwMode="auto">
          <a:xfrm>
            <a:off x="25146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9" name="Oval 32"/>
          <p:cNvSpPr>
            <a:spLocks noChangeArrowheads="1"/>
          </p:cNvSpPr>
          <p:nvPr/>
        </p:nvSpPr>
        <p:spPr bwMode="auto">
          <a:xfrm>
            <a:off x="2514600" y="3743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0" name="Oval 32"/>
          <p:cNvSpPr>
            <a:spLocks noChangeArrowheads="1"/>
          </p:cNvSpPr>
          <p:nvPr/>
        </p:nvSpPr>
        <p:spPr bwMode="auto">
          <a:xfrm>
            <a:off x="4419600" y="2981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1" name="Oval 32"/>
          <p:cNvSpPr>
            <a:spLocks noChangeArrowheads="1"/>
          </p:cNvSpPr>
          <p:nvPr/>
        </p:nvSpPr>
        <p:spPr bwMode="auto">
          <a:xfrm>
            <a:off x="5410200" y="32861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2" name="Oval 32"/>
          <p:cNvSpPr>
            <a:spLocks noChangeArrowheads="1"/>
          </p:cNvSpPr>
          <p:nvPr/>
        </p:nvSpPr>
        <p:spPr bwMode="auto">
          <a:xfrm>
            <a:off x="6248400" y="4276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3" name="Oval 32"/>
          <p:cNvSpPr>
            <a:spLocks noChangeArrowheads="1"/>
          </p:cNvSpPr>
          <p:nvPr/>
        </p:nvSpPr>
        <p:spPr bwMode="auto">
          <a:xfrm>
            <a:off x="6705600" y="4191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4" name="Oval 32"/>
          <p:cNvSpPr>
            <a:spLocks noChangeArrowheads="1"/>
          </p:cNvSpPr>
          <p:nvPr/>
        </p:nvSpPr>
        <p:spPr bwMode="auto">
          <a:xfrm>
            <a:off x="6248400" y="3209925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5" name="Oval 32"/>
          <p:cNvSpPr>
            <a:spLocks noChangeArrowheads="1"/>
          </p:cNvSpPr>
          <p:nvPr/>
        </p:nvSpPr>
        <p:spPr bwMode="auto">
          <a:xfrm>
            <a:off x="6629400" y="35147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6" name="Oval 32"/>
          <p:cNvSpPr>
            <a:spLocks noChangeArrowheads="1"/>
          </p:cNvSpPr>
          <p:nvPr/>
        </p:nvSpPr>
        <p:spPr bwMode="auto">
          <a:xfrm>
            <a:off x="7315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7" name="Oval 32"/>
          <p:cNvSpPr>
            <a:spLocks noChangeArrowheads="1"/>
          </p:cNvSpPr>
          <p:nvPr/>
        </p:nvSpPr>
        <p:spPr bwMode="auto">
          <a:xfrm>
            <a:off x="74676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8" name="Oval 32"/>
          <p:cNvSpPr>
            <a:spLocks noChangeArrowheads="1"/>
          </p:cNvSpPr>
          <p:nvPr/>
        </p:nvSpPr>
        <p:spPr bwMode="auto">
          <a:xfrm>
            <a:off x="64008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9" name="Oval 32"/>
          <p:cNvSpPr>
            <a:spLocks noChangeArrowheads="1"/>
          </p:cNvSpPr>
          <p:nvPr/>
        </p:nvSpPr>
        <p:spPr bwMode="auto">
          <a:xfrm>
            <a:off x="7315200" y="28289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0" name="Oval 32"/>
          <p:cNvSpPr>
            <a:spLocks noChangeArrowheads="1"/>
          </p:cNvSpPr>
          <p:nvPr/>
        </p:nvSpPr>
        <p:spPr bwMode="auto">
          <a:xfrm>
            <a:off x="5029200" y="336232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1" name="TextBox 57"/>
          <p:cNvSpPr txBox="1">
            <a:spLocks noChangeArrowheads="1"/>
          </p:cNvSpPr>
          <p:nvPr/>
        </p:nvSpPr>
        <p:spPr bwMode="auto">
          <a:xfrm>
            <a:off x="1327150" y="2686050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</a:rPr>
              <a:t>N</a:t>
            </a:r>
            <a:r>
              <a:rPr lang="en-US" sz="2800" b="1" baseline="-2500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292" name="TextBox 58"/>
          <p:cNvSpPr txBox="1">
            <a:spLocks noChangeArrowheads="1"/>
          </p:cNvSpPr>
          <p:nvPr/>
        </p:nvSpPr>
        <p:spPr bwMode="auto">
          <a:xfrm>
            <a:off x="1371600" y="32861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FF"/>
                </a:solidFill>
              </a:rPr>
              <a:t>N</a:t>
            </a:r>
            <a:r>
              <a:rPr lang="en-US" sz="2800" b="1" baseline="-25000">
                <a:solidFill>
                  <a:srgbClr val="CC00FF"/>
                </a:solidFill>
              </a:rPr>
              <a:t>1</a:t>
            </a:r>
          </a:p>
        </p:txBody>
      </p:sp>
      <p:sp>
        <p:nvSpPr>
          <p:cNvPr id="293" name="TextBox 82"/>
          <p:cNvSpPr txBox="1">
            <a:spLocks noChangeArrowheads="1"/>
          </p:cNvSpPr>
          <p:nvPr/>
        </p:nvSpPr>
        <p:spPr bwMode="auto">
          <a:xfrm>
            <a:off x="1371600" y="38957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N</a:t>
            </a:r>
            <a:r>
              <a:rPr lang="en-US" sz="2800" b="1" baseline="-2500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294" name="TextBox 103"/>
          <p:cNvSpPr txBox="1">
            <a:spLocks noChangeArrowheads="1"/>
          </p:cNvSpPr>
          <p:nvPr/>
        </p:nvSpPr>
        <p:spPr bwMode="auto">
          <a:xfrm>
            <a:off x="1327150" y="4505325"/>
            <a:ext cx="57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N</a:t>
            </a:r>
            <a:r>
              <a:rPr lang="en-US" sz="2800" b="1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5" name="Oval 32"/>
          <p:cNvSpPr>
            <a:spLocks noChangeArrowheads="1"/>
          </p:cNvSpPr>
          <p:nvPr/>
        </p:nvSpPr>
        <p:spPr bwMode="auto">
          <a:xfrm>
            <a:off x="4343400" y="45720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6" name="Oval 32"/>
          <p:cNvSpPr>
            <a:spLocks noChangeArrowheads="1"/>
          </p:cNvSpPr>
          <p:nvPr/>
        </p:nvSpPr>
        <p:spPr bwMode="auto">
          <a:xfrm>
            <a:off x="4876800" y="3886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7" name="Oval 32"/>
          <p:cNvSpPr>
            <a:spLocks noChangeArrowheads="1"/>
          </p:cNvSpPr>
          <p:nvPr/>
        </p:nvSpPr>
        <p:spPr bwMode="auto">
          <a:xfrm>
            <a:off x="4876800" y="42672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8" name="Oval 32"/>
          <p:cNvSpPr>
            <a:spLocks noChangeArrowheads="1"/>
          </p:cNvSpPr>
          <p:nvPr/>
        </p:nvSpPr>
        <p:spPr bwMode="auto">
          <a:xfrm>
            <a:off x="5334000" y="4114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9" name="Oval 298"/>
          <p:cNvSpPr>
            <a:spLocks noChangeArrowheads="1"/>
          </p:cNvSpPr>
          <p:nvPr/>
        </p:nvSpPr>
        <p:spPr bwMode="auto">
          <a:xfrm>
            <a:off x="5638800" y="3733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0" name="Oval 32"/>
          <p:cNvSpPr>
            <a:spLocks noChangeArrowheads="1"/>
          </p:cNvSpPr>
          <p:nvPr/>
        </p:nvSpPr>
        <p:spPr bwMode="auto">
          <a:xfrm>
            <a:off x="5410200" y="44958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1" name="Oval 32"/>
          <p:cNvSpPr>
            <a:spLocks noChangeArrowheads="1"/>
          </p:cNvSpPr>
          <p:nvPr/>
        </p:nvSpPr>
        <p:spPr bwMode="auto">
          <a:xfrm>
            <a:off x="5943600" y="39624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2" name="Oval 32"/>
          <p:cNvSpPr>
            <a:spLocks noChangeArrowheads="1"/>
          </p:cNvSpPr>
          <p:nvPr/>
        </p:nvSpPr>
        <p:spPr bwMode="auto">
          <a:xfrm>
            <a:off x="7360920" y="2402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3" name="Oval 32"/>
          <p:cNvSpPr>
            <a:spLocks noChangeArrowheads="1"/>
          </p:cNvSpPr>
          <p:nvPr/>
        </p:nvSpPr>
        <p:spPr bwMode="auto">
          <a:xfrm>
            <a:off x="7818120" y="3621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4" name="Oval 32"/>
          <p:cNvSpPr>
            <a:spLocks noChangeArrowheads="1"/>
          </p:cNvSpPr>
          <p:nvPr/>
        </p:nvSpPr>
        <p:spPr bwMode="auto">
          <a:xfrm>
            <a:off x="7284720" y="43834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5" name="Oval 32"/>
          <p:cNvSpPr>
            <a:spLocks noChangeArrowheads="1"/>
          </p:cNvSpPr>
          <p:nvPr/>
        </p:nvSpPr>
        <p:spPr bwMode="auto">
          <a:xfrm>
            <a:off x="6751320" y="4535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6" name="Oval 32"/>
          <p:cNvSpPr>
            <a:spLocks noChangeArrowheads="1"/>
          </p:cNvSpPr>
          <p:nvPr/>
        </p:nvSpPr>
        <p:spPr bwMode="auto">
          <a:xfrm>
            <a:off x="71323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" name="Oval 32"/>
          <p:cNvSpPr>
            <a:spLocks noChangeArrowheads="1"/>
          </p:cNvSpPr>
          <p:nvPr/>
        </p:nvSpPr>
        <p:spPr bwMode="auto">
          <a:xfrm>
            <a:off x="6217920" y="3773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8" name="Oval 32"/>
          <p:cNvSpPr>
            <a:spLocks noChangeArrowheads="1"/>
          </p:cNvSpPr>
          <p:nvPr/>
        </p:nvSpPr>
        <p:spPr bwMode="auto">
          <a:xfrm>
            <a:off x="59131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9" name="Oval 32"/>
          <p:cNvSpPr>
            <a:spLocks noChangeArrowheads="1"/>
          </p:cNvSpPr>
          <p:nvPr/>
        </p:nvSpPr>
        <p:spPr bwMode="auto">
          <a:xfrm>
            <a:off x="49225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0" name="Oval 32"/>
          <p:cNvSpPr>
            <a:spLocks noChangeArrowheads="1"/>
          </p:cNvSpPr>
          <p:nvPr/>
        </p:nvSpPr>
        <p:spPr bwMode="auto">
          <a:xfrm>
            <a:off x="4541520" y="3316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1" name="Oval 32"/>
          <p:cNvSpPr>
            <a:spLocks noChangeArrowheads="1"/>
          </p:cNvSpPr>
          <p:nvPr/>
        </p:nvSpPr>
        <p:spPr bwMode="auto">
          <a:xfrm>
            <a:off x="5227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2" name="Oval 32"/>
          <p:cNvSpPr>
            <a:spLocks noChangeArrowheads="1"/>
          </p:cNvSpPr>
          <p:nvPr/>
        </p:nvSpPr>
        <p:spPr bwMode="auto">
          <a:xfrm>
            <a:off x="57607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3" name="Oval 32"/>
          <p:cNvSpPr>
            <a:spLocks noChangeArrowheads="1"/>
          </p:cNvSpPr>
          <p:nvPr/>
        </p:nvSpPr>
        <p:spPr bwMode="auto">
          <a:xfrm>
            <a:off x="4465320" y="4231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4" name="Oval 32"/>
          <p:cNvSpPr>
            <a:spLocks noChangeArrowheads="1"/>
          </p:cNvSpPr>
          <p:nvPr/>
        </p:nvSpPr>
        <p:spPr bwMode="auto">
          <a:xfrm>
            <a:off x="3779520" y="4078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5" name="Oval 32"/>
          <p:cNvSpPr>
            <a:spLocks noChangeArrowheads="1"/>
          </p:cNvSpPr>
          <p:nvPr/>
        </p:nvSpPr>
        <p:spPr bwMode="auto">
          <a:xfrm>
            <a:off x="3855720" y="30118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6" name="Oval 32"/>
          <p:cNvSpPr>
            <a:spLocks noChangeArrowheads="1"/>
          </p:cNvSpPr>
          <p:nvPr/>
        </p:nvSpPr>
        <p:spPr bwMode="auto">
          <a:xfrm>
            <a:off x="2941320" y="46120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7" name="Oval 32"/>
          <p:cNvSpPr>
            <a:spLocks noChangeArrowheads="1"/>
          </p:cNvSpPr>
          <p:nvPr/>
        </p:nvSpPr>
        <p:spPr bwMode="auto">
          <a:xfrm>
            <a:off x="2941320" y="36976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8" name="Oval 32"/>
          <p:cNvSpPr>
            <a:spLocks noChangeArrowheads="1"/>
          </p:cNvSpPr>
          <p:nvPr/>
        </p:nvSpPr>
        <p:spPr bwMode="auto">
          <a:xfrm>
            <a:off x="3931920" y="4688205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9" name="Oval 32"/>
          <p:cNvSpPr>
            <a:spLocks noChangeArrowheads="1"/>
          </p:cNvSpPr>
          <p:nvPr/>
        </p:nvSpPr>
        <p:spPr bwMode="auto">
          <a:xfrm>
            <a:off x="2892552" y="3280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0" name="Oval 32"/>
          <p:cNvSpPr>
            <a:spLocks noChangeArrowheads="1"/>
          </p:cNvSpPr>
          <p:nvPr/>
        </p:nvSpPr>
        <p:spPr bwMode="auto">
          <a:xfrm>
            <a:off x="4340352" y="36610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1" name="Oval 32"/>
          <p:cNvSpPr>
            <a:spLocks noChangeArrowheads="1"/>
          </p:cNvSpPr>
          <p:nvPr/>
        </p:nvSpPr>
        <p:spPr bwMode="auto">
          <a:xfrm>
            <a:off x="5864352" y="34324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2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3" name="Oval 32"/>
          <p:cNvSpPr>
            <a:spLocks noChangeArrowheads="1"/>
          </p:cNvSpPr>
          <p:nvPr/>
        </p:nvSpPr>
        <p:spPr bwMode="auto">
          <a:xfrm>
            <a:off x="4797552" y="465162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4" name="Oval 32"/>
          <p:cNvSpPr>
            <a:spLocks noChangeArrowheads="1"/>
          </p:cNvSpPr>
          <p:nvPr/>
        </p:nvSpPr>
        <p:spPr bwMode="auto">
          <a:xfrm>
            <a:off x="6888480" y="3097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5" name="Oval 32"/>
          <p:cNvSpPr>
            <a:spLocks noChangeArrowheads="1"/>
          </p:cNvSpPr>
          <p:nvPr/>
        </p:nvSpPr>
        <p:spPr bwMode="auto">
          <a:xfrm>
            <a:off x="2926080" y="4240149"/>
            <a:ext cx="152400" cy="152400"/>
          </a:xfrm>
          <a:prstGeom prst="ellipse">
            <a:avLst/>
          </a:prstGeom>
          <a:solidFill>
            <a:srgbClr val="A9D7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" name="Group 325"/>
          <p:cNvGrpSpPr/>
          <p:nvPr/>
        </p:nvGrpSpPr>
        <p:grpSpPr>
          <a:xfrm>
            <a:off x="2846832" y="2362200"/>
            <a:ext cx="5154168" cy="2514600"/>
            <a:chOff x="2846832" y="3962400"/>
            <a:chExt cx="5154168" cy="2514600"/>
          </a:xfrm>
        </p:grpSpPr>
        <p:sp>
          <p:nvSpPr>
            <p:cNvPr id="327" name="Oval 326"/>
            <p:cNvSpPr/>
            <p:nvPr/>
          </p:nvSpPr>
          <p:spPr>
            <a:xfrm>
              <a:off x="2846832" y="4840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Oval 327"/>
            <p:cNvSpPr/>
            <p:nvPr/>
          </p:nvSpPr>
          <p:spPr>
            <a:xfrm>
              <a:off x="5818632" y="49926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/>
            <p:cNvSpPr/>
            <p:nvPr/>
          </p:nvSpPr>
          <p:spPr>
            <a:xfrm>
              <a:off x="6842760" y="4657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/>
            <p:cNvSpPr/>
            <p:nvPr/>
          </p:nvSpPr>
          <p:spPr>
            <a:xfrm>
              <a:off x="7269480" y="438912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/>
            <p:cNvSpPr/>
            <p:nvPr/>
          </p:nvSpPr>
          <p:spPr>
            <a:xfrm>
              <a:off x="7315200" y="3962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 331"/>
            <p:cNvSpPr/>
            <p:nvPr/>
          </p:nvSpPr>
          <p:spPr>
            <a:xfrm>
              <a:off x="7772400" y="5181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/>
            <p:cNvSpPr/>
            <p:nvPr/>
          </p:nvSpPr>
          <p:spPr>
            <a:xfrm>
              <a:off x="7239000" y="59436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6705600" y="6096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70866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6172200" y="5334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58674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48768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4495800" y="4876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5181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57150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Oval 341"/>
            <p:cNvSpPr/>
            <p:nvPr/>
          </p:nvSpPr>
          <p:spPr>
            <a:xfrm>
              <a:off x="4419600" y="5791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Oval 342"/>
            <p:cNvSpPr/>
            <p:nvPr/>
          </p:nvSpPr>
          <p:spPr>
            <a:xfrm>
              <a:off x="3733800" y="5638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/>
            <p:cNvSpPr/>
            <p:nvPr/>
          </p:nvSpPr>
          <p:spPr>
            <a:xfrm>
              <a:off x="2895600" y="61722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/>
            <p:cNvSpPr/>
            <p:nvPr/>
          </p:nvSpPr>
          <p:spPr>
            <a:xfrm>
              <a:off x="2895600" y="52578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/>
            <p:cNvSpPr/>
            <p:nvPr/>
          </p:nvSpPr>
          <p:spPr>
            <a:xfrm>
              <a:off x="3886200" y="6248400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/>
            <p:cNvSpPr/>
            <p:nvPr/>
          </p:nvSpPr>
          <p:spPr>
            <a:xfrm>
              <a:off x="4294632" y="52212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Oval 348"/>
            <p:cNvSpPr/>
            <p:nvPr/>
          </p:nvSpPr>
          <p:spPr>
            <a:xfrm>
              <a:off x="4751832" y="621182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Oval 349"/>
            <p:cNvSpPr/>
            <p:nvPr/>
          </p:nvSpPr>
          <p:spPr>
            <a:xfrm>
              <a:off x="2880360" y="5800344"/>
              <a:ext cx="228600" cy="228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50"/>
          <p:cNvGrpSpPr/>
          <p:nvPr/>
        </p:nvGrpSpPr>
        <p:grpSpPr>
          <a:xfrm>
            <a:off x="2819400" y="3017520"/>
            <a:ext cx="4300728" cy="1895856"/>
            <a:chOff x="2819400" y="4617720"/>
            <a:chExt cx="4300728" cy="1895856"/>
          </a:xfrm>
        </p:grpSpPr>
        <p:sp>
          <p:nvSpPr>
            <p:cNvPr id="352" name="Oval 351"/>
            <p:cNvSpPr/>
            <p:nvPr/>
          </p:nvSpPr>
          <p:spPr>
            <a:xfrm>
              <a:off x="4724400" y="61722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/>
            <p:cNvSpPr/>
            <p:nvPr/>
          </p:nvSpPr>
          <p:spPr>
            <a:xfrm>
              <a:off x="3858768" y="6208776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Oval 353"/>
            <p:cNvSpPr/>
            <p:nvPr/>
          </p:nvSpPr>
          <p:spPr>
            <a:xfrm>
              <a:off x="2819400" y="4800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/>
            <p:cNvSpPr/>
            <p:nvPr/>
          </p:nvSpPr>
          <p:spPr>
            <a:xfrm>
              <a:off x="4267200" y="51816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/>
            <p:cNvSpPr/>
            <p:nvPr/>
          </p:nvSpPr>
          <p:spPr>
            <a:xfrm>
              <a:off x="5791200" y="495300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/>
            <p:cNvSpPr/>
            <p:nvPr/>
          </p:nvSpPr>
          <p:spPr>
            <a:xfrm>
              <a:off x="6815328" y="4617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/>
            <p:cNvSpPr/>
            <p:nvPr/>
          </p:nvSpPr>
          <p:spPr>
            <a:xfrm>
              <a:off x="2852928" y="5760720"/>
              <a:ext cx="304800" cy="30480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9" name="Oval 32"/>
          <p:cNvSpPr>
            <a:spLocks noChangeArrowheads="1"/>
          </p:cNvSpPr>
          <p:nvPr/>
        </p:nvSpPr>
        <p:spPr bwMode="auto">
          <a:xfrm>
            <a:off x="4876800" y="3657600"/>
            <a:ext cx="152400" cy="152400"/>
          </a:xfrm>
          <a:prstGeom prst="ellipse">
            <a:avLst/>
          </a:prstGeom>
          <a:solidFill>
            <a:srgbClr val="66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" name="Oval 359"/>
          <p:cNvSpPr/>
          <p:nvPr/>
        </p:nvSpPr>
        <p:spPr>
          <a:xfrm>
            <a:off x="6781800" y="2971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>
            <a:off x="4690872" y="452628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val 361"/>
          <p:cNvSpPr/>
          <p:nvPr/>
        </p:nvSpPr>
        <p:spPr>
          <a:xfrm>
            <a:off x="2819400" y="41148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185"/>
          <p:cNvSpPr txBox="1">
            <a:spLocks noChangeArrowheads="1"/>
          </p:cNvSpPr>
          <p:nvPr/>
        </p:nvSpPr>
        <p:spPr bwMode="auto">
          <a:xfrm>
            <a:off x="7654925" y="433863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t</a:t>
            </a:r>
          </a:p>
        </p:txBody>
      </p:sp>
      <p:cxnSp>
        <p:nvCxnSpPr>
          <p:cNvPr id="364" name="Straight Connector 363"/>
          <p:cNvCxnSpPr/>
          <p:nvPr/>
        </p:nvCxnSpPr>
        <p:spPr>
          <a:xfrm rot="5400000"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7239000" y="33528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187"/>
          <p:cNvSpPr txBox="1">
            <a:spLocks noChangeArrowheads="1"/>
          </p:cNvSpPr>
          <p:nvPr/>
        </p:nvSpPr>
        <p:spPr bwMode="auto">
          <a:xfrm>
            <a:off x="4691063" y="350520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s</a:t>
            </a:r>
          </a:p>
        </p:txBody>
      </p:sp>
      <p:sp>
        <p:nvSpPr>
          <p:cNvPr id="377" name="Oval 376"/>
          <p:cNvSpPr/>
          <p:nvPr/>
        </p:nvSpPr>
        <p:spPr>
          <a:xfrm>
            <a:off x="6675120" y="4434840"/>
            <a:ext cx="304800" cy="3048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9" name="Straight Connector 378"/>
          <p:cNvCxnSpPr>
            <a:cxnSpLocks noChangeShapeType="1"/>
            <a:endCxn id="333" idx="6"/>
          </p:cNvCxnSpPr>
          <p:nvPr/>
        </p:nvCxnSpPr>
        <p:spPr bwMode="auto">
          <a:xfrm rot="10800000">
            <a:off x="7467600" y="4457701"/>
            <a:ext cx="479426" cy="47625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0" name="Straight Connector 379"/>
          <p:cNvCxnSpPr>
            <a:cxnSpLocks noChangeShapeType="1"/>
            <a:endCxn id="283" idx="6"/>
          </p:cNvCxnSpPr>
          <p:nvPr/>
        </p:nvCxnSpPr>
        <p:spPr bwMode="auto">
          <a:xfrm rot="10800000">
            <a:off x="6858000" y="4267200"/>
            <a:ext cx="403226" cy="98426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1" name="Straight Connector 380"/>
          <p:cNvCxnSpPr>
            <a:cxnSpLocks noChangeShapeType="1"/>
            <a:stCxn id="283" idx="1"/>
            <a:endCxn id="301" idx="5"/>
          </p:cNvCxnSpPr>
          <p:nvPr/>
        </p:nvCxnSpPr>
        <p:spPr bwMode="auto">
          <a:xfrm rot="16200000" flipV="1">
            <a:off x="6340382" y="3825782"/>
            <a:ext cx="120836" cy="654236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2" name="Straight Connector 381"/>
          <p:cNvCxnSpPr>
            <a:cxnSpLocks noChangeShapeType="1"/>
            <a:stCxn id="301" idx="0"/>
            <a:endCxn id="321" idx="3"/>
          </p:cNvCxnSpPr>
          <p:nvPr/>
        </p:nvCxnSpPr>
        <p:spPr bwMode="auto">
          <a:xfrm rot="16200000" flipV="1">
            <a:off x="5753291" y="3695891"/>
            <a:ext cx="399889" cy="133130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383" name="Straight Connector 382"/>
          <p:cNvCxnSpPr>
            <a:cxnSpLocks noChangeShapeType="1"/>
            <a:stCxn id="321" idx="4"/>
            <a:endCxn id="370" idx="3"/>
          </p:cNvCxnSpPr>
          <p:nvPr/>
        </p:nvCxnSpPr>
        <p:spPr bwMode="auto">
          <a:xfrm rot="5400000">
            <a:off x="5409200" y="3204829"/>
            <a:ext cx="151353" cy="911352"/>
          </a:xfrm>
          <a:prstGeom prst="line">
            <a:avLst/>
          </a:prstGeom>
          <a:noFill/>
          <a:ln w="31750">
            <a:solidFill>
              <a:srgbClr val="66FF33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357" idx="2"/>
            <a:endCxn id="370" idx="3"/>
          </p:cNvCxnSpPr>
          <p:nvPr/>
        </p:nvCxnSpPr>
        <p:spPr>
          <a:xfrm rot="10800000" flipV="1">
            <a:off x="5029200" y="3169920"/>
            <a:ext cx="1786128" cy="566262"/>
          </a:xfrm>
          <a:prstGeom prst="line">
            <a:avLst/>
          </a:prstGeom>
          <a:ln w="349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267" idx="1"/>
            <a:endCxn id="329" idx="4"/>
          </p:cNvCxnSpPr>
          <p:nvPr/>
        </p:nvCxnSpPr>
        <p:spPr>
          <a:xfrm rot="16200000" flipV="1">
            <a:off x="6874002" y="3368802"/>
            <a:ext cx="1156174" cy="990058"/>
          </a:xfrm>
          <a:prstGeom prst="line">
            <a:avLst/>
          </a:prstGeom>
          <a:ln w="349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endCxn id="336" idx="5"/>
          </p:cNvCxnSpPr>
          <p:nvPr/>
        </p:nvCxnSpPr>
        <p:spPr>
          <a:xfrm rot="10800000">
            <a:off x="6367322" y="3928922"/>
            <a:ext cx="981356" cy="409856"/>
          </a:xfrm>
          <a:prstGeom prst="line">
            <a:avLst/>
          </a:prstGeom>
          <a:ln w="349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endCxn id="328" idx="4"/>
          </p:cNvCxnSpPr>
          <p:nvPr/>
        </p:nvCxnSpPr>
        <p:spPr>
          <a:xfrm rot="10800000">
            <a:off x="5932932" y="3621024"/>
            <a:ext cx="337694" cy="135002"/>
          </a:xfrm>
          <a:prstGeom prst="line">
            <a:avLst/>
          </a:prstGeom>
          <a:ln w="349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357" idx="2"/>
            <a:endCxn id="328" idx="4"/>
          </p:cNvCxnSpPr>
          <p:nvPr/>
        </p:nvCxnSpPr>
        <p:spPr>
          <a:xfrm rot="10800000" flipV="1">
            <a:off x="5932932" y="3169920"/>
            <a:ext cx="882396" cy="451104"/>
          </a:xfrm>
          <a:prstGeom prst="line">
            <a:avLst/>
          </a:prstGeom>
          <a:ln w="349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333" idx="1"/>
            <a:endCxn id="283" idx="6"/>
          </p:cNvCxnSpPr>
          <p:nvPr/>
        </p:nvCxnSpPr>
        <p:spPr>
          <a:xfrm rot="16200000" flipV="1">
            <a:off x="7010400" y="4114800"/>
            <a:ext cx="109678" cy="4144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283" idx="1"/>
            <a:endCxn id="301" idx="5"/>
          </p:cNvCxnSpPr>
          <p:nvPr/>
        </p:nvCxnSpPr>
        <p:spPr>
          <a:xfrm rot="16200000" flipV="1">
            <a:off x="6340382" y="3825782"/>
            <a:ext cx="120836" cy="6542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301" idx="0"/>
            <a:endCxn id="328" idx="3"/>
          </p:cNvCxnSpPr>
          <p:nvPr/>
        </p:nvCxnSpPr>
        <p:spPr>
          <a:xfrm rot="16200000" flipV="1">
            <a:off x="5748528" y="3691128"/>
            <a:ext cx="374854" cy="1676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89"/>
          <p:cNvSpPr txBox="1">
            <a:spLocks noChangeArrowheads="1"/>
          </p:cNvSpPr>
          <p:nvPr/>
        </p:nvSpPr>
        <p:spPr bwMode="auto">
          <a:xfrm>
            <a:off x="7472362" y="3048000"/>
            <a:ext cx="452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</a:p>
        </p:txBody>
      </p:sp>
      <p:sp>
        <p:nvSpPr>
          <p:cNvPr id="120" name="TextBox 197"/>
          <p:cNvSpPr txBox="1">
            <a:spLocks noChangeArrowheads="1"/>
          </p:cNvSpPr>
          <p:nvPr/>
        </p:nvSpPr>
        <p:spPr bwMode="auto">
          <a:xfrm>
            <a:off x="6100763" y="4338638"/>
            <a:ext cx="452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2</a:t>
            </a:r>
          </a:p>
        </p:txBody>
      </p:sp>
      <p:cxnSp>
        <p:nvCxnSpPr>
          <p:cNvPr id="122" name="Straight Connector 121"/>
          <p:cNvCxnSpPr/>
          <p:nvPr/>
        </p:nvCxnSpPr>
        <p:spPr>
          <a:xfrm rot="5400000">
            <a:off x="6172200" y="42672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172200" y="4267200"/>
            <a:ext cx="304800" cy="152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400" dirty="0" err="1" smtClean="0"/>
              <a:t>Unweighted</a:t>
            </a:r>
            <a:r>
              <a:rPr lang="en-US" sz="2400" dirty="0" smtClean="0"/>
              <a:t> graphs of doubling dimension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400" dirty="0" smtClean="0"/>
              <a:t> have a forbidden-set 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(1+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 ε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400" dirty="0" smtClean="0"/>
              <a:t>-approximate distance labeling scheme of label 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O(1+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-1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l-GR" sz="2400" b="1" baseline="30000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log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400" dirty="0" smtClean="0"/>
              <a:t>. All the labels can be computed in polynomial time, and each query can be answered in time polynomial in the length of the labels occurring in the query.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dirty="0" smtClean="0"/>
              <a:t>Preprocessing Phase:</a:t>
            </a:r>
            <a:r>
              <a:rPr lang="en-US" dirty="0" smtClean="0"/>
              <a:t>  preprocess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dirty="0" smtClean="0"/>
              <a:t> and assign to each vertex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dirty="0" smtClean="0"/>
              <a:t> of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dirty="0" smtClean="0"/>
              <a:t> a label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L(v)</a:t>
            </a:r>
            <a:r>
              <a:rPr lang="en-US" dirty="0" smtClean="0"/>
              <a:t>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b="1" dirty="0" smtClean="0"/>
              <a:t>Query Phase: </a:t>
            </a:r>
            <a:r>
              <a:rPr lang="en-US" dirty="0" smtClean="0"/>
              <a:t>given the labels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L(s)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L(t)</a:t>
            </a:r>
            <a:r>
              <a:rPr lang="en-US" dirty="0" smtClean="0"/>
              <a:t>, answer a query concerning the distance between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s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t</a:t>
            </a:r>
            <a:r>
              <a:rPr lang="en-US" dirty="0" smtClean="0"/>
              <a:t> in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dirty="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Results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400" smtClean="0"/>
              <a:t>The </a:t>
            </a:r>
            <a:r>
              <a:rPr lang="en-US" sz="2400" dirty="0" smtClean="0"/>
              <a:t>scheme extends to a forbidden-set routing labeling scheme with stretch 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1+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sz="2400" dirty="0" smtClean="0"/>
              <a:t> and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O(1+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-1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l-GR" sz="2400" b="1" baseline="30000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log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2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n</a:t>
            </a:r>
            <a:r>
              <a:rPr lang="en-US" sz="2400" dirty="0" smtClean="0"/>
              <a:t>-bit routing tables.</a:t>
            </a:r>
          </a:p>
          <a:p>
            <a:pPr eaLnBrk="1" hangingPunct="1"/>
            <a:r>
              <a:rPr lang="en-US" sz="2400" dirty="0" smtClean="0"/>
              <a:t>The exponential term in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400" dirty="0" smtClean="0"/>
              <a:t> appearing in the label length bound in our schemes is in fact necessary, even for a connectivity labeling scheme. We show that any forbidden-set connectivity labeling scheme on the family of </a:t>
            </a:r>
            <a:r>
              <a:rPr lang="en-US" sz="2400" dirty="0" err="1" smtClean="0"/>
              <a:t>unweighted</a:t>
            </a:r>
            <a:r>
              <a:rPr lang="en-US" sz="2400" dirty="0" smtClean="0"/>
              <a:t> graphs of doubling dimension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400" dirty="0" smtClean="0"/>
              <a:t> requires labels of length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Ω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(2</a:t>
            </a:r>
            <a:r>
              <a:rPr lang="el-GR" sz="2400" b="1" baseline="30000" dirty="0" smtClean="0">
                <a:solidFill>
                  <a:srgbClr val="0099FF"/>
                </a:solidFill>
                <a:cs typeface="Aharoni" pitchFamily="2" charset="-79"/>
              </a:rPr>
              <a:t>α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 +</a:t>
            </a:r>
            <a:r>
              <a:rPr lang="en-US" sz="2400" b="1" dirty="0" err="1" smtClean="0">
                <a:solidFill>
                  <a:srgbClr val="0099FF"/>
                </a:solidFill>
                <a:cs typeface="Aharoni" pitchFamily="2" charset="-79"/>
              </a:rPr>
              <a:t>logn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400" dirty="0" smtClean="0"/>
              <a:t>. </a:t>
            </a:r>
            <a:endParaRPr lang="en-US" sz="2800" dirty="0" smtClean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6000" smtClean="0">
                <a:solidFill>
                  <a:srgbClr val="CC00FF"/>
                </a:solidFill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Computing exact distances may be costly in term of memory requirements. </a:t>
            </a:r>
          </a:p>
          <a:p>
            <a:pPr eaLnBrk="1" hangingPunct="1"/>
            <a:r>
              <a:rPr lang="en-US" sz="2800" dirty="0" smtClean="0"/>
              <a:t>Typically, polynomial space is needed for exact distances in sparse graphs like planar graphs </a:t>
            </a:r>
            <a:r>
              <a:rPr lang="en-US" sz="2800" dirty="0" smtClean="0">
                <a:solidFill>
                  <a:srgbClr val="C00000"/>
                </a:solidFill>
              </a:rPr>
              <a:t>[</a:t>
            </a:r>
            <a:r>
              <a:rPr lang="en-US" sz="2800" dirty="0" err="1" smtClean="0">
                <a:solidFill>
                  <a:srgbClr val="C00000"/>
                </a:solidFill>
              </a:rPr>
              <a:t>Gavoille</a:t>
            </a:r>
            <a:r>
              <a:rPr lang="en-US" sz="2800" dirty="0" smtClean="0">
                <a:solidFill>
                  <a:srgbClr val="C00000"/>
                </a:solidFill>
              </a:rPr>
              <a:t>, Peleg, </a:t>
            </a:r>
            <a:r>
              <a:rPr lang="en-US" sz="2800" dirty="0" err="1" smtClean="0">
                <a:solidFill>
                  <a:srgbClr val="C00000"/>
                </a:solidFill>
              </a:rPr>
              <a:t>Pérennés</a:t>
            </a:r>
            <a:r>
              <a:rPr lang="en-US" sz="2800" dirty="0" smtClean="0">
                <a:solidFill>
                  <a:srgbClr val="C00000"/>
                </a:solidFill>
              </a:rPr>
              <a:t>, and </a:t>
            </a:r>
            <a:r>
              <a:rPr lang="en-US" sz="2800" dirty="0" err="1" smtClean="0">
                <a:solidFill>
                  <a:srgbClr val="C00000"/>
                </a:solidFill>
              </a:rPr>
              <a:t>Raz</a:t>
            </a:r>
            <a:r>
              <a:rPr lang="en-US" sz="2800" dirty="0" smtClean="0">
                <a:solidFill>
                  <a:srgbClr val="C00000"/>
                </a:solidFill>
              </a:rPr>
              <a:t>, 04]</a:t>
            </a:r>
            <a:r>
              <a:rPr lang="en-US" sz="2800" dirty="0" smtClean="0"/>
              <a:t>, whereas poly-logarithmic labels are possible if a small error is tolerated </a:t>
            </a:r>
            <a:r>
              <a:rPr lang="en-US" sz="2800" dirty="0" smtClean="0">
                <a:solidFill>
                  <a:srgbClr val="C00000"/>
                </a:solidFill>
              </a:rPr>
              <a:t>([Peleg 99, </a:t>
            </a:r>
            <a:r>
              <a:rPr lang="en-US" sz="2800" dirty="0" err="1" smtClean="0">
                <a:solidFill>
                  <a:srgbClr val="C00000"/>
                </a:solidFill>
              </a:rPr>
              <a:t>Talwar</a:t>
            </a:r>
            <a:r>
              <a:rPr lang="en-US" sz="2800" dirty="0" smtClean="0">
                <a:solidFill>
                  <a:srgbClr val="C00000"/>
                </a:solidFill>
              </a:rPr>
              <a:t> 04, 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err="1" smtClean="0">
                <a:solidFill>
                  <a:srgbClr val="C00000"/>
                </a:solidFill>
              </a:rPr>
              <a:t>Thorup</a:t>
            </a:r>
            <a:r>
              <a:rPr lang="en-US" sz="2800" dirty="0" smtClean="0">
                <a:solidFill>
                  <a:srgbClr val="C00000"/>
                </a:solidFill>
              </a:rPr>
              <a:t> 04])</a:t>
            </a:r>
            <a:r>
              <a:rPr lang="en-US" sz="2800" dirty="0" smtClean="0"/>
              <a:t>.  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Approximate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1219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Oval 32"/>
          <p:cNvSpPr>
            <a:spLocks noChangeArrowheads="1"/>
          </p:cNvSpPr>
          <p:nvPr/>
        </p:nvSpPr>
        <p:spPr bwMode="auto">
          <a:xfrm>
            <a:off x="2743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2133600" y="35258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276600" y="3581400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31242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8" name="Oval 32"/>
          <p:cNvSpPr>
            <a:spLocks noChangeArrowheads="1"/>
          </p:cNvSpPr>
          <p:nvPr/>
        </p:nvSpPr>
        <p:spPr bwMode="auto">
          <a:xfrm>
            <a:off x="3962400" y="28289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9" name="Oval 32"/>
          <p:cNvSpPr>
            <a:spLocks noChangeArrowheads="1"/>
          </p:cNvSpPr>
          <p:nvPr/>
        </p:nvSpPr>
        <p:spPr bwMode="auto">
          <a:xfrm>
            <a:off x="17526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0" name="Oval 32"/>
          <p:cNvSpPr>
            <a:spLocks noChangeArrowheads="1"/>
          </p:cNvSpPr>
          <p:nvPr/>
        </p:nvSpPr>
        <p:spPr bwMode="auto">
          <a:xfrm>
            <a:off x="1981200" y="44402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52" name="Straight Connector 51"/>
          <p:cNvCxnSpPr>
            <a:stCxn id="50" idx="0"/>
            <a:endCxn id="41" idx="4"/>
          </p:cNvCxnSpPr>
          <p:nvPr/>
        </p:nvCxnSpPr>
        <p:spPr>
          <a:xfrm rot="5400000" flipH="1" flipV="1">
            <a:off x="2051843" y="4129882"/>
            <a:ext cx="468313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1" idx="6"/>
            <a:endCxn id="45" idx="2"/>
          </p:cNvCxnSpPr>
          <p:nvPr/>
        </p:nvCxnSpPr>
        <p:spPr>
          <a:xfrm>
            <a:off x="2590800" y="3749675"/>
            <a:ext cx="685800" cy="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5" idx="0"/>
            <a:endCxn id="48" idx="4"/>
          </p:cNvCxnSpPr>
          <p:nvPr/>
        </p:nvCxnSpPr>
        <p:spPr>
          <a:xfrm rot="5400000" flipH="1" flipV="1">
            <a:off x="3695700" y="3086100"/>
            <a:ext cx="304800" cy="685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8" idx="2"/>
            <a:endCxn id="39" idx="6"/>
          </p:cNvCxnSpPr>
          <p:nvPr/>
        </p:nvCxnSpPr>
        <p:spPr>
          <a:xfrm rot="10800000">
            <a:off x="3200400" y="2900363"/>
            <a:ext cx="76200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39" idx="3"/>
            <a:endCxn id="41" idx="0"/>
          </p:cNvCxnSpPr>
          <p:nvPr/>
        </p:nvCxnSpPr>
        <p:spPr>
          <a:xfrm rot="5400000">
            <a:off x="2352675" y="3068638"/>
            <a:ext cx="466725" cy="4476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39" idx="2"/>
            <a:endCxn id="25" idx="6"/>
          </p:cNvCxnSpPr>
          <p:nvPr/>
        </p:nvCxnSpPr>
        <p:spPr>
          <a:xfrm rot="10800000">
            <a:off x="1676400" y="2900363"/>
            <a:ext cx="10668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39" idx="0"/>
            <a:endCxn id="47" idx="4"/>
          </p:cNvCxnSpPr>
          <p:nvPr/>
        </p:nvCxnSpPr>
        <p:spPr>
          <a:xfrm rot="5400000" flipH="1" flipV="1">
            <a:off x="2967037" y="2290763"/>
            <a:ext cx="39052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7" idx="2"/>
            <a:endCxn id="49" idx="6"/>
          </p:cNvCxnSpPr>
          <p:nvPr/>
        </p:nvCxnSpPr>
        <p:spPr>
          <a:xfrm rot="10800000">
            <a:off x="2209800" y="2062163"/>
            <a:ext cx="914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9" idx="6"/>
            <a:endCxn id="39" idx="0"/>
          </p:cNvCxnSpPr>
          <p:nvPr/>
        </p:nvCxnSpPr>
        <p:spPr>
          <a:xfrm>
            <a:off x="2209800" y="2062163"/>
            <a:ext cx="762000" cy="6143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9" name="TextBox 76"/>
          <p:cNvSpPr txBox="1">
            <a:spLocks noChangeArrowheads="1"/>
          </p:cNvSpPr>
          <p:nvPr/>
        </p:nvSpPr>
        <p:spPr bwMode="auto">
          <a:xfrm>
            <a:off x="2519363" y="17748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7670" name="TextBox 76"/>
          <p:cNvSpPr txBox="1">
            <a:spLocks noChangeArrowheads="1"/>
          </p:cNvSpPr>
          <p:nvPr/>
        </p:nvSpPr>
        <p:spPr bwMode="auto">
          <a:xfrm>
            <a:off x="2286000" y="2219325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7671" name="TextBox 76"/>
          <p:cNvSpPr txBox="1">
            <a:spLocks noChangeArrowheads="1"/>
          </p:cNvSpPr>
          <p:nvPr/>
        </p:nvSpPr>
        <p:spPr bwMode="auto">
          <a:xfrm>
            <a:off x="3205163" y="23082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7672" name="TextBox 76"/>
          <p:cNvSpPr txBox="1">
            <a:spLocks noChangeArrowheads="1"/>
          </p:cNvSpPr>
          <p:nvPr/>
        </p:nvSpPr>
        <p:spPr bwMode="auto">
          <a:xfrm>
            <a:off x="2062163" y="3962400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673" name="TextBox 76"/>
          <p:cNvSpPr txBox="1">
            <a:spLocks noChangeArrowheads="1"/>
          </p:cNvSpPr>
          <p:nvPr/>
        </p:nvSpPr>
        <p:spPr bwMode="auto">
          <a:xfrm>
            <a:off x="2590800" y="31464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674" name="TextBox 76"/>
          <p:cNvSpPr txBox="1">
            <a:spLocks noChangeArrowheads="1"/>
          </p:cNvSpPr>
          <p:nvPr/>
        </p:nvSpPr>
        <p:spPr bwMode="auto">
          <a:xfrm>
            <a:off x="3586163" y="26765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7675" name="TextBox 76"/>
          <p:cNvSpPr txBox="1">
            <a:spLocks noChangeArrowheads="1"/>
          </p:cNvSpPr>
          <p:nvPr/>
        </p:nvSpPr>
        <p:spPr bwMode="auto">
          <a:xfrm>
            <a:off x="3662363" y="33623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676" name="TextBox 76"/>
          <p:cNvSpPr txBox="1">
            <a:spLocks noChangeArrowheads="1"/>
          </p:cNvSpPr>
          <p:nvPr/>
        </p:nvSpPr>
        <p:spPr bwMode="auto">
          <a:xfrm>
            <a:off x="1828800" y="25368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27677" name="AutoShape 52"/>
          <p:cNvSpPr>
            <a:spLocks noChangeArrowheads="1"/>
          </p:cNvSpPr>
          <p:nvPr/>
        </p:nvSpPr>
        <p:spPr bwMode="auto">
          <a:xfrm>
            <a:off x="4724400" y="2851150"/>
            <a:ext cx="838200" cy="349250"/>
          </a:xfrm>
          <a:prstGeom prst="rightArrow">
            <a:avLst>
              <a:gd name="adj1" fmla="val 50000"/>
              <a:gd name="adj2" fmla="val 102256"/>
            </a:avLst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TextBox 76"/>
          <p:cNvSpPr txBox="1">
            <a:spLocks noChangeArrowheads="1"/>
          </p:cNvSpPr>
          <p:nvPr/>
        </p:nvSpPr>
        <p:spPr bwMode="auto">
          <a:xfrm>
            <a:off x="6477000" y="26003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L</a:t>
            </a:r>
            <a:r>
              <a:rPr lang="en-US" sz="2800" baseline="-25000" dirty="0" smtClean="0"/>
              <a:t>s</a:t>
            </a:r>
            <a:endParaRPr lang="en-US" sz="2800" baseline="-25000" dirty="0"/>
          </a:p>
        </p:txBody>
      </p:sp>
      <p:sp>
        <p:nvSpPr>
          <p:cNvPr id="27679" name="TextBox 76"/>
          <p:cNvSpPr txBox="1">
            <a:spLocks noChangeArrowheads="1"/>
          </p:cNvSpPr>
          <p:nvPr/>
        </p:nvSpPr>
        <p:spPr bwMode="auto">
          <a:xfrm>
            <a:off x="7620000" y="26003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L</a:t>
            </a:r>
            <a:r>
              <a:rPr lang="en-US" sz="2800" baseline="-25000" dirty="0" smtClean="0"/>
              <a:t>t</a:t>
            </a:r>
            <a:endParaRPr lang="en-US" sz="2800" baseline="-25000" dirty="0"/>
          </a:p>
        </p:txBody>
      </p:sp>
      <p:sp>
        <p:nvSpPr>
          <p:cNvPr id="27680" name="TextBox 76"/>
          <p:cNvSpPr txBox="1">
            <a:spLocks noChangeArrowheads="1"/>
          </p:cNvSpPr>
          <p:nvPr/>
        </p:nvSpPr>
        <p:spPr bwMode="auto">
          <a:xfrm>
            <a:off x="5943600" y="2590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…</a:t>
            </a:r>
            <a:endParaRPr lang="en-US" sz="2800" baseline="-25000"/>
          </a:p>
        </p:txBody>
      </p:sp>
      <p:sp>
        <p:nvSpPr>
          <p:cNvPr id="27681" name="TextBox 76"/>
          <p:cNvSpPr txBox="1">
            <a:spLocks noChangeArrowheads="1"/>
          </p:cNvSpPr>
          <p:nvPr/>
        </p:nvSpPr>
        <p:spPr bwMode="auto">
          <a:xfrm>
            <a:off x="7086600" y="2590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…</a:t>
            </a:r>
            <a:endParaRPr lang="en-US" sz="2800" baseline="-25000"/>
          </a:p>
        </p:txBody>
      </p:sp>
      <p:sp>
        <p:nvSpPr>
          <p:cNvPr id="27682" name="TextBox 76"/>
          <p:cNvSpPr txBox="1">
            <a:spLocks noChangeArrowheads="1"/>
          </p:cNvSpPr>
          <p:nvPr/>
        </p:nvSpPr>
        <p:spPr bwMode="auto">
          <a:xfrm>
            <a:off x="8229600" y="2590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…</a:t>
            </a:r>
            <a:endParaRPr lang="en-US" sz="2800" baseline="-25000"/>
          </a:p>
        </p:txBody>
      </p:sp>
      <p:sp>
        <p:nvSpPr>
          <p:cNvPr id="27683" name="TextBox 76"/>
          <p:cNvSpPr txBox="1">
            <a:spLocks noChangeArrowheads="1"/>
          </p:cNvSpPr>
          <p:nvPr/>
        </p:nvSpPr>
        <p:spPr bwMode="auto">
          <a:xfrm>
            <a:off x="1905000" y="1295400"/>
            <a:ext cx="1519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Graph</a:t>
            </a:r>
          </a:p>
        </p:txBody>
      </p:sp>
      <p:sp>
        <p:nvSpPr>
          <p:cNvPr id="27684" name="TextBox 76"/>
          <p:cNvSpPr txBox="1">
            <a:spLocks noChangeArrowheads="1"/>
          </p:cNvSpPr>
          <p:nvPr/>
        </p:nvSpPr>
        <p:spPr bwMode="auto">
          <a:xfrm>
            <a:off x="6481763" y="1371600"/>
            <a:ext cx="1519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Labels</a:t>
            </a:r>
          </a:p>
        </p:txBody>
      </p:sp>
      <p:cxnSp>
        <p:nvCxnSpPr>
          <p:cNvPr id="101" name="Straight Arrow Connector 100"/>
          <p:cNvCxnSpPr>
            <a:stCxn id="27678" idx="2"/>
          </p:cNvCxnSpPr>
          <p:nvPr/>
        </p:nvCxnSpPr>
        <p:spPr>
          <a:xfrm rot="16200000" flipH="1">
            <a:off x="5942807" y="3963193"/>
            <a:ext cx="1828800" cy="150813"/>
          </a:xfrm>
          <a:prstGeom prst="straightConnector1">
            <a:avLst/>
          </a:prstGeom>
          <a:ln w="31750">
            <a:solidFill>
              <a:srgbClr val="CC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rot="5400000">
            <a:off x="6591300" y="3771900"/>
            <a:ext cx="1828800" cy="533400"/>
          </a:xfrm>
          <a:prstGeom prst="straightConnector1">
            <a:avLst/>
          </a:prstGeom>
          <a:ln w="31750">
            <a:solidFill>
              <a:srgbClr val="CC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7" name="TextBox 76"/>
          <p:cNvSpPr txBox="1">
            <a:spLocks noChangeArrowheads="1"/>
          </p:cNvSpPr>
          <p:nvPr/>
        </p:nvSpPr>
        <p:spPr bwMode="auto">
          <a:xfrm>
            <a:off x="1828800" y="4962525"/>
            <a:ext cx="617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Approximate Distance Query </a:t>
            </a:r>
            <a:r>
              <a:rPr lang="en-US" sz="2800" b="1"/>
              <a:t>≈ d’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2209800" y="2057400"/>
            <a:ext cx="762000" cy="614362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115" name="Straight Connector 114"/>
          <p:cNvCxnSpPr>
            <a:stCxn id="39" idx="3"/>
            <a:endCxn id="41" idx="0"/>
          </p:cNvCxnSpPr>
          <p:nvPr/>
        </p:nvCxnSpPr>
        <p:spPr>
          <a:xfrm rot="5400000">
            <a:off x="2352675" y="3068638"/>
            <a:ext cx="466725" cy="447675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117" name="Straight Connector 116"/>
          <p:cNvCxnSpPr>
            <a:stCxn id="41" idx="4"/>
            <a:endCxn id="50" idx="0"/>
          </p:cNvCxnSpPr>
          <p:nvPr/>
        </p:nvCxnSpPr>
        <p:spPr>
          <a:xfrm rot="5400000">
            <a:off x="2051843" y="4129882"/>
            <a:ext cx="468313" cy="1524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119" name="Straight Connector 118"/>
          <p:cNvCxnSpPr>
            <a:stCxn id="45" idx="2"/>
            <a:endCxn id="50" idx="0"/>
          </p:cNvCxnSpPr>
          <p:nvPr/>
        </p:nvCxnSpPr>
        <p:spPr>
          <a:xfrm rot="10800000" flipV="1">
            <a:off x="2209800" y="3805238"/>
            <a:ext cx="1066800" cy="635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92" name="TextBox 76"/>
          <p:cNvSpPr txBox="1">
            <a:spLocks noChangeArrowheads="1"/>
          </p:cNvSpPr>
          <p:nvPr/>
        </p:nvSpPr>
        <p:spPr bwMode="auto">
          <a:xfrm>
            <a:off x="2667000" y="39624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7693" name="TextBox 76"/>
          <p:cNvSpPr txBox="1">
            <a:spLocks noChangeArrowheads="1"/>
          </p:cNvSpPr>
          <p:nvPr/>
        </p:nvSpPr>
        <p:spPr bwMode="auto">
          <a:xfrm>
            <a:off x="2667000" y="35052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695" name="TextBox 76"/>
          <p:cNvSpPr txBox="1">
            <a:spLocks noChangeArrowheads="1"/>
          </p:cNvSpPr>
          <p:nvPr/>
        </p:nvSpPr>
        <p:spPr bwMode="auto">
          <a:xfrm>
            <a:off x="1752600" y="5522913"/>
            <a:ext cx="7696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We require that </a:t>
            </a:r>
            <a:r>
              <a:rPr lang="en-US" sz="2800" b="1">
                <a:solidFill>
                  <a:srgbClr val="0099FF"/>
                </a:solidFill>
              </a:rPr>
              <a:t>d’</a:t>
            </a:r>
            <a:r>
              <a:rPr lang="en-US" sz="2800" b="1"/>
              <a:t>  satisfy:</a:t>
            </a:r>
          </a:p>
          <a:p>
            <a:r>
              <a:rPr lang="en-US" sz="2800" b="1">
                <a:solidFill>
                  <a:srgbClr val="0099FF"/>
                </a:solidFill>
              </a:rPr>
              <a:t>d</a:t>
            </a:r>
            <a:r>
              <a:rPr lang="en-US" sz="2800" b="1" baseline="-25000">
                <a:solidFill>
                  <a:srgbClr val="0099FF"/>
                </a:solidFill>
              </a:rPr>
              <a:t>G</a:t>
            </a:r>
            <a:r>
              <a:rPr lang="en-US" sz="2800" b="1">
                <a:solidFill>
                  <a:srgbClr val="0099FF"/>
                </a:solidFill>
              </a:rPr>
              <a:t>(x,y) ≤ d’ ≤ (1+</a:t>
            </a:r>
            <a:r>
              <a:rPr lang="el-GR" sz="2800" b="1">
                <a:solidFill>
                  <a:srgbClr val="0099FF"/>
                </a:solidFill>
              </a:rPr>
              <a:t>ε</a:t>
            </a:r>
            <a:r>
              <a:rPr lang="en-US" sz="2800" b="1">
                <a:solidFill>
                  <a:srgbClr val="0099FF"/>
                </a:solidFill>
              </a:rPr>
              <a:t>)d</a:t>
            </a:r>
            <a:r>
              <a:rPr lang="en-US" sz="2800" b="1" baseline="-25000">
                <a:solidFill>
                  <a:srgbClr val="0099FF"/>
                </a:solidFill>
              </a:rPr>
              <a:t>G</a:t>
            </a:r>
            <a:r>
              <a:rPr lang="en-US" sz="2800" b="1">
                <a:solidFill>
                  <a:srgbClr val="0099FF"/>
                </a:solidFill>
              </a:rPr>
              <a:t>(x,y)</a:t>
            </a:r>
          </a:p>
        </p:txBody>
      </p:sp>
      <p:sp>
        <p:nvSpPr>
          <p:cNvPr id="51" name="TextBox 76"/>
          <p:cNvSpPr txBox="1">
            <a:spLocks noChangeArrowheads="1"/>
          </p:cNvSpPr>
          <p:nvPr/>
        </p:nvSpPr>
        <p:spPr bwMode="auto">
          <a:xfrm>
            <a:off x="1447800" y="1843087"/>
            <a:ext cx="45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5" name="TextBox 76"/>
          <p:cNvSpPr txBox="1">
            <a:spLocks noChangeArrowheads="1"/>
          </p:cNvSpPr>
          <p:nvPr/>
        </p:nvSpPr>
        <p:spPr bwMode="auto">
          <a:xfrm>
            <a:off x="1676400" y="4343400"/>
            <a:ext cx="452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Compact Routing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Oval 32"/>
          <p:cNvSpPr>
            <a:spLocks noChangeArrowheads="1"/>
          </p:cNvSpPr>
          <p:nvPr/>
        </p:nvSpPr>
        <p:spPr bwMode="auto">
          <a:xfrm>
            <a:off x="1219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Oval 32"/>
          <p:cNvSpPr>
            <a:spLocks noChangeArrowheads="1"/>
          </p:cNvSpPr>
          <p:nvPr/>
        </p:nvSpPr>
        <p:spPr bwMode="auto">
          <a:xfrm>
            <a:off x="2743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Oval 32"/>
          <p:cNvSpPr>
            <a:spLocks noChangeArrowheads="1"/>
          </p:cNvSpPr>
          <p:nvPr/>
        </p:nvSpPr>
        <p:spPr bwMode="auto">
          <a:xfrm>
            <a:off x="2133600" y="35258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Oval 32"/>
          <p:cNvSpPr>
            <a:spLocks noChangeArrowheads="1"/>
          </p:cNvSpPr>
          <p:nvPr/>
        </p:nvSpPr>
        <p:spPr bwMode="auto">
          <a:xfrm>
            <a:off x="3276600" y="3581400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Oval 32"/>
          <p:cNvSpPr>
            <a:spLocks noChangeArrowheads="1"/>
          </p:cNvSpPr>
          <p:nvPr/>
        </p:nvSpPr>
        <p:spPr bwMode="auto">
          <a:xfrm>
            <a:off x="31242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" name="Oval 32"/>
          <p:cNvSpPr>
            <a:spLocks noChangeArrowheads="1"/>
          </p:cNvSpPr>
          <p:nvPr/>
        </p:nvSpPr>
        <p:spPr bwMode="auto">
          <a:xfrm>
            <a:off x="3962400" y="28289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Oval 32"/>
          <p:cNvSpPr>
            <a:spLocks noChangeArrowheads="1"/>
          </p:cNvSpPr>
          <p:nvPr/>
        </p:nvSpPr>
        <p:spPr bwMode="auto">
          <a:xfrm>
            <a:off x="17526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32"/>
          <p:cNvSpPr>
            <a:spLocks noChangeArrowheads="1"/>
          </p:cNvSpPr>
          <p:nvPr/>
        </p:nvSpPr>
        <p:spPr bwMode="auto">
          <a:xfrm>
            <a:off x="1981200" y="44402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14" name="Straight Connector 13"/>
          <p:cNvCxnSpPr>
            <a:stCxn id="13" idx="0"/>
            <a:endCxn id="8" idx="4"/>
          </p:cNvCxnSpPr>
          <p:nvPr/>
        </p:nvCxnSpPr>
        <p:spPr>
          <a:xfrm rot="5400000" flipH="1" flipV="1">
            <a:off x="2051843" y="4129882"/>
            <a:ext cx="468313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6"/>
            <a:endCxn id="9" idx="2"/>
          </p:cNvCxnSpPr>
          <p:nvPr/>
        </p:nvCxnSpPr>
        <p:spPr>
          <a:xfrm>
            <a:off x="2590800" y="3749675"/>
            <a:ext cx="685800" cy="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0"/>
            <a:endCxn id="11" idx="4"/>
          </p:cNvCxnSpPr>
          <p:nvPr/>
        </p:nvCxnSpPr>
        <p:spPr>
          <a:xfrm rot="5400000" flipH="1" flipV="1">
            <a:off x="3695700" y="3086100"/>
            <a:ext cx="304800" cy="685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2"/>
            <a:endCxn id="7" idx="6"/>
          </p:cNvCxnSpPr>
          <p:nvPr/>
        </p:nvCxnSpPr>
        <p:spPr>
          <a:xfrm rot="10800000">
            <a:off x="3200400" y="2900363"/>
            <a:ext cx="76200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3"/>
            <a:endCxn id="8" idx="0"/>
          </p:cNvCxnSpPr>
          <p:nvPr/>
        </p:nvCxnSpPr>
        <p:spPr>
          <a:xfrm rot="5400000">
            <a:off x="2352675" y="3068638"/>
            <a:ext cx="466725" cy="4476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2"/>
            <a:endCxn id="4" idx="6"/>
          </p:cNvCxnSpPr>
          <p:nvPr/>
        </p:nvCxnSpPr>
        <p:spPr>
          <a:xfrm rot="10800000">
            <a:off x="1676400" y="2900363"/>
            <a:ext cx="10668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0"/>
            <a:endCxn id="10" idx="4"/>
          </p:cNvCxnSpPr>
          <p:nvPr/>
        </p:nvCxnSpPr>
        <p:spPr>
          <a:xfrm rot="5400000" flipH="1" flipV="1">
            <a:off x="2967037" y="2290763"/>
            <a:ext cx="39052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2"/>
            <a:endCxn id="12" idx="6"/>
          </p:cNvCxnSpPr>
          <p:nvPr/>
        </p:nvCxnSpPr>
        <p:spPr>
          <a:xfrm rot="10800000">
            <a:off x="2209800" y="2062163"/>
            <a:ext cx="914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2" idx="6"/>
            <a:endCxn id="7" idx="0"/>
          </p:cNvCxnSpPr>
          <p:nvPr/>
        </p:nvCxnSpPr>
        <p:spPr>
          <a:xfrm>
            <a:off x="2209800" y="2062163"/>
            <a:ext cx="762000" cy="6143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17" name="TextBox 76"/>
          <p:cNvSpPr txBox="1">
            <a:spLocks noChangeArrowheads="1"/>
          </p:cNvSpPr>
          <p:nvPr/>
        </p:nvSpPr>
        <p:spPr bwMode="auto">
          <a:xfrm>
            <a:off x="2519363" y="17748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9718" name="TextBox 76"/>
          <p:cNvSpPr txBox="1">
            <a:spLocks noChangeArrowheads="1"/>
          </p:cNvSpPr>
          <p:nvPr/>
        </p:nvSpPr>
        <p:spPr bwMode="auto">
          <a:xfrm>
            <a:off x="2286000" y="2219325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9719" name="TextBox 76"/>
          <p:cNvSpPr txBox="1">
            <a:spLocks noChangeArrowheads="1"/>
          </p:cNvSpPr>
          <p:nvPr/>
        </p:nvSpPr>
        <p:spPr bwMode="auto">
          <a:xfrm>
            <a:off x="3205163" y="23082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9720" name="TextBox 76"/>
          <p:cNvSpPr txBox="1">
            <a:spLocks noChangeArrowheads="1"/>
          </p:cNvSpPr>
          <p:nvPr/>
        </p:nvSpPr>
        <p:spPr bwMode="auto">
          <a:xfrm>
            <a:off x="2290763" y="3962400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9721" name="TextBox 76"/>
          <p:cNvSpPr txBox="1">
            <a:spLocks noChangeArrowheads="1"/>
          </p:cNvSpPr>
          <p:nvPr/>
        </p:nvSpPr>
        <p:spPr bwMode="auto">
          <a:xfrm>
            <a:off x="2590800" y="31464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9722" name="TextBox 76"/>
          <p:cNvSpPr txBox="1">
            <a:spLocks noChangeArrowheads="1"/>
          </p:cNvSpPr>
          <p:nvPr/>
        </p:nvSpPr>
        <p:spPr bwMode="auto">
          <a:xfrm>
            <a:off x="3586163" y="26765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9723" name="TextBox 76"/>
          <p:cNvSpPr txBox="1">
            <a:spLocks noChangeArrowheads="1"/>
          </p:cNvSpPr>
          <p:nvPr/>
        </p:nvSpPr>
        <p:spPr bwMode="auto">
          <a:xfrm>
            <a:off x="3662363" y="33623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9724" name="TextBox 76"/>
          <p:cNvSpPr txBox="1">
            <a:spLocks noChangeArrowheads="1"/>
          </p:cNvSpPr>
          <p:nvPr/>
        </p:nvSpPr>
        <p:spPr bwMode="auto">
          <a:xfrm>
            <a:off x="1828800" y="25368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29725" name="TextBox 76"/>
          <p:cNvSpPr txBox="1">
            <a:spLocks noChangeArrowheads="1"/>
          </p:cNvSpPr>
          <p:nvPr/>
        </p:nvSpPr>
        <p:spPr bwMode="auto">
          <a:xfrm>
            <a:off x="1905000" y="1295400"/>
            <a:ext cx="1519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Graph</a:t>
            </a:r>
          </a:p>
        </p:txBody>
      </p:sp>
      <p:cxnSp>
        <p:nvCxnSpPr>
          <p:cNvPr id="32" name="Straight Connector 31"/>
          <p:cNvCxnSpPr>
            <a:stCxn id="12" idx="6"/>
            <a:endCxn id="7" idx="0"/>
          </p:cNvCxnSpPr>
          <p:nvPr/>
        </p:nvCxnSpPr>
        <p:spPr>
          <a:xfrm>
            <a:off x="2209800" y="2062163"/>
            <a:ext cx="762000" cy="614362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33" name="Straight Connector 32"/>
          <p:cNvCxnSpPr>
            <a:stCxn id="7" idx="3"/>
            <a:endCxn id="8" idx="0"/>
          </p:cNvCxnSpPr>
          <p:nvPr/>
        </p:nvCxnSpPr>
        <p:spPr>
          <a:xfrm rot="5400000">
            <a:off x="2352675" y="3068638"/>
            <a:ext cx="466725" cy="447675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34" name="Straight Connector 33"/>
          <p:cNvCxnSpPr>
            <a:stCxn id="8" idx="4"/>
            <a:endCxn id="13" idx="0"/>
          </p:cNvCxnSpPr>
          <p:nvPr/>
        </p:nvCxnSpPr>
        <p:spPr>
          <a:xfrm rot="5400000">
            <a:off x="2051843" y="4129882"/>
            <a:ext cx="468313" cy="1524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35" name="Straight Connector 34"/>
          <p:cNvCxnSpPr>
            <a:stCxn id="9" idx="2"/>
            <a:endCxn id="13" idx="0"/>
          </p:cNvCxnSpPr>
          <p:nvPr/>
        </p:nvCxnSpPr>
        <p:spPr>
          <a:xfrm rot="10800000" flipV="1">
            <a:off x="2209800" y="3805238"/>
            <a:ext cx="1066800" cy="635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30" name="TextBox 76"/>
          <p:cNvSpPr txBox="1">
            <a:spLocks noChangeArrowheads="1"/>
          </p:cNvSpPr>
          <p:nvPr/>
        </p:nvSpPr>
        <p:spPr bwMode="auto">
          <a:xfrm>
            <a:off x="2667000" y="39624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9731" name="TextBox 76"/>
          <p:cNvSpPr txBox="1">
            <a:spLocks noChangeArrowheads="1"/>
          </p:cNvSpPr>
          <p:nvPr/>
        </p:nvSpPr>
        <p:spPr bwMode="auto">
          <a:xfrm>
            <a:off x="2667000" y="35052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127250"/>
            <a:ext cx="4667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6475" y="2895600"/>
            <a:ext cx="4667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9275" y="3886200"/>
            <a:ext cx="4667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TextBox 76"/>
          <p:cNvSpPr txBox="1">
            <a:spLocks noChangeArrowheads="1"/>
          </p:cNvSpPr>
          <p:nvPr/>
        </p:nvSpPr>
        <p:spPr bwMode="auto">
          <a:xfrm>
            <a:off x="1447800" y="1828800"/>
            <a:ext cx="45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4" name="TextBox 76"/>
          <p:cNvSpPr txBox="1">
            <a:spLocks noChangeArrowheads="1"/>
          </p:cNvSpPr>
          <p:nvPr/>
        </p:nvSpPr>
        <p:spPr bwMode="auto">
          <a:xfrm>
            <a:off x="1676400" y="4343400"/>
            <a:ext cx="452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Compact Routing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situation is similar for compact routing: 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Ω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(n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1/2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400" dirty="0" smtClean="0"/>
              <a:t>-bit routing tables are required for shortest path routing in bounded growth networks  </a:t>
            </a:r>
            <a:r>
              <a:rPr lang="en-US" sz="2400" dirty="0" smtClean="0">
                <a:solidFill>
                  <a:srgbClr val="C00000"/>
                </a:solidFill>
              </a:rPr>
              <a:t>([Abraham et al. 2006]) </a:t>
            </a:r>
            <a:r>
              <a:rPr lang="en-US" sz="2400" dirty="0" smtClean="0"/>
              <a:t>or planar graphs. </a:t>
            </a:r>
          </a:p>
          <a:p>
            <a:pPr eaLnBrk="1" hangingPunct="1"/>
            <a:r>
              <a:rPr lang="en-US" sz="2400" dirty="0" smtClean="0"/>
              <a:t>Routing tables of size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(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ε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-1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logn)</a:t>
            </a:r>
            <a:r>
              <a:rPr lang="en-US" sz="2400" b="1" baseline="30000" dirty="0" smtClean="0">
                <a:solidFill>
                  <a:srgbClr val="0099FF"/>
                </a:solidFill>
                <a:cs typeface="Aharoni" pitchFamily="2" charset="-79"/>
              </a:rPr>
              <a:t>O(1)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 </a:t>
            </a:r>
            <a:r>
              <a:rPr lang="en-US" sz="2400" dirty="0" smtClean="0"/>
              <a:t>suffice for 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(1+</a:t>
            </a:r>
            <a:r>
              <a:rPr lang="el-GR" sz="2400" b="1" dirty="0" smtClean="0">
                <a:solidFill>
                  <a:srgbClr val="0099FF"/>
                </a:solidFill>
                <a:cs typeface="Aharoni" pitchFamily="2" charset="-79"/>
              </a:rPr>
              <a:t> ε</a:t>
            </a:r>
            <a:r>
              <a:rPr lang="en-US" sz="2400" b="1" dirty="0" smtClean="0">
                <a:solidFill>
                  <a:srgbClr val="0099FF"/>
                </a:solidFill>
                <a:cs typeface="Aharoni" pitchFamily="2" charset="-79"/>
              </a:rPr>
              <a:t>)</a:t>
            </a:r>
            <a:r>
              <a:rPr lang="en-US" sz="2400" dirty="0" smtClean="0"/>
              <a:t>-stretch routing scheme in bounded doubling dimension graphs (</a:t>
            </a:r>
            <a:r>
              <a:rPr lang="en-US" sz="2400" dirty="0" smtClean="0">
                <a:solidFill>
                  <a:srgbClr val="C00000"/>
                </a:solidFill>
              </a:rPr>
              <a:t>[Abraham et al. 06, , </a:t>
            </a:r>
            <a:r>
              <a:rPr lang="en-US" sz="2400" dirty="0" err="1" smtClean="0">
                <a:solidFill>
                  <a:srgbClr val="C00000"/>
                </a:solidFill>
              </a:rPr>
              <a:t>Konjevod</a:t>
            </a:r>
            <a:r>
              <a:rPr lang="en-US" sz="2400" dirty="0" smtClean="0">
                <a:solidFill>
                  <a:srgbClr val="C00000"/>
                </a:solidFill>
              </a:rPr>
              <a:t> et al. 07, , </a:t>
            </a:r>
            <a:r>
              <a:rPr lang="en-US" sz="2400" dirty="0" err="1" smtClean="0">
                <a:solidFill>
                  <a:srgbClr val="C00000"/>
                </a:solidFill>
              </a:rPr>
              <a:t>Konjevod</a:t>
            </a:r>
            <a:r>
              <a:rPr lang="en-US" sz="2400" dirty="0" smtClean="0">
                <a:solidFill>
                  <a:srgbClr val="C00000"/>
                </a:solidFill>
              </a:rPr>
              <a:t> et al. 08, </a:t>
            </a:r>
            <a:r>
              <a:rPr lang="en-US" sz="2400" dirty="0" err="1" smtClean="0">
                <a:solidFill>
                  <a:srgbClr val="C00000"/>
                </a:solidFill>
              </a:rPr>
              <a:t>Slivkins</a:t>
            </a:r>
            <a:r>
              <a:rPr lang="en-US" sz="2400" dirty="0" smtClean="0">
                <a:solidFill>
                  <a:srgbClr val="C00000"/>
                </a:solidFill>
              </a:rPr>
              <a:t> 05, </a:t>
            </a:r>
            <a:r>
              <a:rPr lang="en-US" sz="2400" dirty="0" err="1" smtClean="0">
                <a:solidFill>
                  <a:srgbClr val="C00000"/>
                </a:solidFill>
              </a:rPr>
              <a:t>Slivkins</a:t>
            </a:r>
            <a:r>
              <a:rPr lang="en-US" sz="2400" dirty="0" smtClean="0">
                <a:solidFill>
                  <a:srgbClr val="C00000"/>
                </a:solidFill>
              </a:rPr>
              <a:t> 07]</a:t>
            </a:r>
            <a:r>
              <a:rPr lang="en-US" sz="2400" dirty="0" smtClean="0"/>
              <a:t> or in</a:t>
            </a:r>
          </a:p>
          <a:p>
            <a:pPr eaLnBrk="1" hangingPunct="1">
              <a:buNone/>
            </a:pPr>
            <a:r>
              <a:rPr lang="en-US" sz="2400" dirty="0" smtClean="0"/>
              <a:t>minor-free graphs (</a:t>
            </a:r>
            <a:r>
              <a:rPr lang="en-US" sz="2400" dirty="0" smtClean="0">
                <a:solidFill>
                  <a:srgbClr val="C00000"/>
                </a:solidFill>
              </a:rPr>
              <a:t>[Abraham and </a:t>
            </a:r>
            <a:r>
              <a:rPr lang="en-US" sz="2400" dirty="0" err="1" smtClean="0">
                <a:solidFill>
                  <a:srgbClr val="C00000"/>
                </a:solidFill>
              </a:rPr>
              <a:t>Gavoille</a:t>
            </a:r>
            <a:r>
              <a:rPr lang="en-US" sz="2400" dirty="0" smtClean="0">
                <a:solidFill>
                  <a:srgbClr val="C00000"/>
                </a:solidFill>
              </a:rPr>
              <a:t> 06]</a:t>
            </a:r>
            <a:r>
              <a:rPr lang="en-US" sz="2400" dirty="0" smtClean="0"/>
              <a:t>).</a:t>
            </a:r>
          </a:p>
          <a:p>
            <a:pPr eaLnBrk="1" hangingPunct="1">
              <a:buFont typeface="Wingdings 2" pitchFamily="18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7089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/>
              <a:t>Forbidden-Set Approx. Distance Labeling</a:t>
            </a:r>
            <a:endParaRPr lang="en-US" sz="3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1219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Oval 32"/>
          <p:cNvSpPr>
            <a:spLocks noChangeArrowheads="1"/>
          </p:cNvSpPr>
          <p:nvPr/>
        </p:nvSpPr>
        <p:spPr bwMode="auto">
          <a:xfrm>
            <a:off x="2743200" y="2676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2133600" y="35258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276600" y="3581400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31242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8" name="Oval 32"/>
          <p:cNvSpPr>
            <a:spLocks noChangeArrowheads="1"/>
          </p:cNvSpPr>
          <p:nvPr/>
        </p:nvSpPr>
        <p:spPr bwMode="auto">
          <a:xfrm>
            <a:off x="3962400" y="28289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9" name="Oval 32"/>
          <p:cNvSpPr>
            <a:spLocks noChangeArrowheads="1"/>
          </p:cNvSpPr>
          <p:nvPr/>
        </p:nvSpPr>
        <p:spPr bwMode="auto">
          <a:xfrm>
            <a:off x="1752600" y="1838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0" name="Oval 32"/>
          <p:cNvSpPr>
            <a:spLocks noChangeArrowheads="1"/>
          </p:cNvSpPr>
          <p:nvPr/>
        </p:nvSpPr>
        <p:spPr bwMode="auto">
          <a:xfrm>
            <a:off x="1981200" y="44402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52" name="Straight Connector 51"/>
          <p:cNvCxnSpPr>
            <a:stCxn id="50" idx="0"/>
            <a:endCxn id="41" idx="4"/>
          </p:cNvCxnSpPr>
          <p:nvPr/>
        </p:nvCxnSpPr>
        <p:spPr>
          <a:xfrm rot="5400000" flipH="1" flipV="1">
            <a:off x="2051843" y="4129882"/>
            <a:ext cx="468313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1" idx="6"/>
            <a:endCxn id="45" idx="2"/>
          </p:cNvCxnSpPr>
          <p:nvPr/>
        </p:nvCxnSpPr>
        <p:spPr>
          <a:xfrm>
            <a:off x="2590800" y="3749675"/>
            <a:ext cx="685800" cy="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5" idx="0"/>
            <a:endCxn id="48" idx="4"/>
          </p:cNvCxnSpPr>
          <p:nvPr/>
        </p:nvCxnSpPr>
        <p:spPr>
          <a:xfrm rot="5400000" flipH="1" flipV="1">
            <a:off x="3695700" y="3086100"/>
            <a:ext cx="304800" cy="685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8" idx="2"/>
            <a:endCxn id="39" idx="6"/>
          </p:cNvCxnSpPr>
          <p:nvPr/>
        </p:nvCxnSpPr>
        <p:spPr>
          <a:xfrm rot="10800000">
            <a:off x="3200400" y="2900363"/>
            <a:ext cx="76200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39" idx="3"/>
            <a:endCxn id="41" idx="0"/>
          </p:cNvCxnSpPr>
          <p:nvPr/>
        </p:nvCxnSpPr>
        <p:spPr>
          <a:xfrm rot="5400000">
            <a:off x="2352675" y="3068638"/>
            <a:ext cx="466725" cy="4476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39" idx="2"/>
            <a:endCxn id="25" idx="6"/>
          </p:cNvCxnSpPr>
          <p:nvPr/>
        </p:nvCxnSpPr>
        <p:spPr>
          <a:xfrm rot="10800000">
            <a:off x="1676400" y="2900363"/>
            <a:ext cx="10668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39" idx="0"/>
            <a:endCxn id="47" idx="4"/>
          </p:cNvCxnSpPr>
          <p:nvPr/>
        </p:nvCxnSpPr>
        <p:spPr>
          <a:xfrm rot="5400000" flipH="1" flipV="1">
            <a:off x="2967037" y="2290763"/>
            <a:ext cx="39052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7" idx="2"/>
            <a:endCxn id="49" idx="6"/>
          </p:cNvCxnSpPr>
          <p:nvPr/>
        </p:nvCxnSpPr>
        <p:spPr>
          <a:xfrm rot="10800000">
            <a:off x="2209800" y="2062163"/>
            <a:ext cx="914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9" idx="6"/>
            <a:endCxn id="39" idx="0"/>
          </p:cNvCxnSpPr>
          <p:nvPr/>
        </p:nvCxnSpPr>
        <p:spPr>
          <a:xfrm>
            <a:off x="2209800" y="2062163"/>
            <a:ext cx="762000" cy="6143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3" name="TextBox 76"/>
          <p:cNvSpPr txBox="1">
            <a:spLocks noChangeArrowheads="1"/>
          </p:cNvSpPr>
          <p:nvPr/>
        </p:nvSpPr>
        <p:spPr bwMode="auto">
          <a:xfrm>
            <a:off x="2519363" y="17748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3814" name="TextBox 76"/>
          <p:cNvSpPr txBox="1">
            <a:spLocks noChangeArrowheads="1"/>
          </p:cNvSpPr>
          <p:nvPr/>
        </p:nvSpPr>
        <p:spPr bwMode="auto">
          <a:xfrm>
            <a:off x="2286000" y="2219325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3815" name="TextBox 76"/>
          <p:cNvSpPr txBox="1">
            <a:spLocks noChangeArrowheads="1"/>
          </p:cNvSpPr>
          <p:nvPr/>
        </p:nvSpPr>
        <p:spPr bwMode="auto">
          <a:xfrm>
            <a:off x="3205163" y="23082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3816" name="TextBox 76"/>
          <p:cNvSpPr txBox="1">
            <a:spLocks noChangeArrowheads="1"/>
          </p:cNvSpPr>
          <p:nvPr/>
        </p:nvSpPr>
        <p:spPr bwMode="auto">
          <a:xfrm>
            <a:off x="2062163" y="3962400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3817" name="TextBox 76"/>
          <p:cNvSpPr txBox="1">
            <a:spLocks noChangeArrowheads="1"/>
          </p:cNvSpPr>
          <p:nvPr/>
        </p:nvSpPr>
        <p:spPr bwMode="auto">
          <a:xfrm>
            <a:off x="2590800" y="31464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3818" name="TextBox 76"/>
          <p:cNvSpPr txBox="1">
            <a:spLocks noChangeArrowheads="1"/>
          </p:cNvSpPr>
          <p:nvPr/>
        </p:nvSpPr>
        <p:spPr bwMode="auto">
          <a:xfrm>
            <a:off x="3586163" y="26765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33819" name="TextBox 76"/>
          <p:cNvSpPr txBox="1">
            <a:spLocks noChangeArrowheads="1"/>
          </p:cNvSpPr>
          <p:nvPr/>
        </p:nvSpPr>
        <p:spPr bwMode="auto">
          <a:xfrm>
            <a:off x="3662363" y="33623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3820" name="TextBox 76"/>
          <p:cNvSpPr txBox="1">
            <a:spLocks noChangeArrowheads="1"/>
          </p:cNvSpPr>
          <p:nvPr/>
        </p:nvSpPr>
        <p:spPr bwMode="auto">
          <a:xfrm>
            <a:off x="1828800" y="25368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33827" name="TextBox 76"/>
          <p:cNvSpPr txBox="1">
            <a:spLocks noChangeArrowheads="1"/>
          </p:cNvSpPr>
          <p:nvPr/>
        </p:nvSpPr>
        <p:spPr bwMode="auto">
          <a:xfrm>
            <a:off x="1905000" y="1295400"/>
            <a:ext cx="1519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Graph</a:t>
            </a:r>
          </a:p>
        </p:txBody>
      </p:sp>
      <p:cxnSp>
        <p:nvCxnSpPr>
          <p:cNvPr id="119" name="Straight Connector 118"/>
          <p:cNvCxnSpPr>
            <a:stCxn id="45" idx="2"/>
            <a:endCxn id="50" idx="0"/>
          </p:cNvCxnSpPr>
          <p:nvPr/>
        </p:nvCxnSpPr>
        <p:spPr>
          <a:xfrm rot="10800000" flipV="1">
            <a:off x="2209800" y="3805238"/>
            <a:ext cx="1066800" cy="635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34" name="TextBox 76"/>
          <p:cNvSpPr txBox="1">
            <a:spLocks noChangeArrowheads="1"/>
          </p:cNvSpPr>
          <p:nvPr/>
        </p:nvSpPr>
        <p:spPr bwMode="auto">
          <a:xfrm>
            <a:off x="2667000" y="39624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3835" name="TextBox 76"/>
          <p:cNvSpPr txBox="1">
            <a:spLocks noChangeArrowheads="1"/>
          </p:cNvSpPr>
          <p:nvPr/>
        </p:nvSpPr>
        <p:spPr bwMode="auto">
          <a:xfrm>
            <a:off x="2667000" y="35052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cxnSp>
        <p:nvCxnSpPr>
          <p:cNvPr id="53" name="Straight Connector 52"/>
          <p:cNvCxnSpPr/>
          <p:nvPr/>
        </p:nvCxnSpPr>
        <p:spPr>
          <a:xfrm rot="10800000" flipV="1">
            <a:off x="2057400" y="3581400"/>
            <a:ext cx="6096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3581400"/>
            <a:ext cx="5334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38" name="TextBox 76"/>
          <p:cNvSpPr txBox="1">
            <a:spLocks noChangeArrowheads="1"/>
          </p:cNvSpPr>
          <p:nvPr/>
        </p:nvSpPr>
        <p:spPr bwMode="auto">
          <a:xfrm>
            <a:off x="1757363" y="3514725"/>
            <a:ext cx="452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z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2209800" y="2057400"/>
            <a:ext cx="762000" cy="614363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63" name="Straight Connector 62"/>
          <p:cNvCxnSpPr>
            <a:stCxn id="39" idx="6"/>
          </p:cNvCxnSpPr>
          <p:nvPr/>
        </p:nvCxnSpPr>
        <p:spPr>
          <a:xfrm>
            <a:off x="3200400" y="2900363"/>
            <a:ext cx="762000" cy="147637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67" name="Straight Connector 66"/>
          <p:cNvCxnSpPr>
            <a:stCxn id="48" idx="4"/>
            <a:endCxn id="45" idx="0"/>
          </p:cNvCxnSpPr>
          <p:nvPr/>
        </p:nvCxnSpPr>
        <p:spPr>
          <a:xfrm rot="5400000">
            <a:off x="3695700" y="3086100"/>
            <a:ext cx="304800" cy="6858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71" name="Straight Connector 70"/>
          <p:cNvCxnSpPr>
            <a:stCxn id="45" idx="2"/>
            <a:endCxn id="50" idx="0"/>
          </p:cNvCxnSpPr>
          <p:nvPr/>
        </p:nvCxnSpPr>
        <p:spPr>
          <a:xfrm rot="10800000" flipV="1">
            <a:off x="2209800" y="3805238"/>
            <a:ext cx="1066800" cy="6350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grpSp>
        <p:nvGrpSpPr>
          <p:cNvPr id="59" name="Group 58"/>
          <p:cNvGrpSpPr/>
          <p:nvPr/>
        </p:nvGrpSpPr>
        <p:grpSpPr>
          <a:xfrm>
            <a:off x="4724400" y="1371600"/>
            <a:ext cx="4419600" cy="1828800"/>
            <a:chOff x="4724400" y="1371600"/>
            <a:chExt cx="4419600" cy="1828800"/>
          </a:xfrm>
        </p:grpSpPr>
        <p:sp>
          <p:nvSpPr>
            <p:cNvPr id="33821" name="AutoShape 52"/>
            <p:cNvSpPr>
              <a:spLocks noChangeArrowheads="1"/>
            </p:cNvSpPr>
            <p:nvPr/>
          </p:nvSpPr>
          <p:spPr bwMode="auto">
            <a:xfrm>
              <a:off x="4724400" y="2851150"/>
              <a:ext cx="838200" cy="349250"/>
            </a:xfrm>
            <a:prstGeom prst="rightArrow">
              <a:avLst>
                <a:gd name="adj1" fmla="val 50000"/>
                <a:gd name="adj2" fmla="val 102256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2" name="TextBox 76"/>
            <p:cNvSpPr txBox="1">
              <a:spLocks noChangeArrowheads="1"/>
            </p:cNvSpPr>
            <p:nvPr/>
          </p:nvSpPr>
          <p:spPr bwMode="auto">
            <a:xfrm>
              <a:off x="6477000" y="2600325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 smtClean="0"/>
                <a:t>L</a:t>
              </a:r>
              <a:r>
                <a:rPr lang="en-US" sz="2800" baseline="-25000" dirty="0" smtClean="0"/>
                <a:t>s</a:t>
              </a:r>
              <a:endParaRPr lang="en-US" sz="2800" baseline="-25000" dirty="0"/>
            </a:p>
          </p:txBody>
        </p:sp>
        <p:sp>
          <p:nvSpPr>
            <p:cNvPr id="33823" name="TextBox 76"/>
            <p:cNvSpPr txBox="1">
              <a:spLocks noChangeArrowheads="1"/>
            </p:cNvSpPr>
            <p:nvPr/>
          </p:nvSpPr>
          <p:spPr bwMode="auto">
            <a:xfrm>
              <a:off x="8229600" y="2600325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 smtClean="0"/>
                <a:t>L</a:t>
              </a:r>
              <a:r>
                <a:rPr lang="en-US" sz="2800" baseline="-25000" dirty="0" smtClean="0"/>
                <a:t>t</a:t>
              </a:r>
              <a:endParaRPr lang="en-US" sz="2800" baseline="-25000" dirty="0"/>
            </a:p>
          </p:txBody>
        </p:sp>
        <p:sp>
          <p:nvSpPr>
            <p:cNvPr id="33824" name="TextBox 76"/>
            <p:cNvSpPr txBox="1">
              <a:spLocks noChangeArrowheads="1"/>
            </p:cNvSpPr>
            <p:nvPr/>
          </p:nvSpPr>
          <p:spPr bwMode="auto">
            <a:xfrm>
              <a:off x="59436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33825" name="TextBox 76"/>
            <p:cNvSpPr txBox="1">
              <a:spLocks noChangeArrowheads="1"/>
            </p:cNvSpPr>
            <p:nvPr/>
          </p:nvSpPr>
          <p:spPr bwMode="auto">
            <a:xfrm>
              <a:off x="68580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33826" name="TextBox 76"/>
            <p:cNvSpPr txBox="1">
              <a:spLocks noChangeArrowheads="1"/>
            </p:cNvSpPr>
            <p:nvPr/>
          </p:nvSpPr>
          <p:spPr bwMode="auto">
            <a:xfrm>
              <a:off x="85344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33828" name="TextBox 76"/>
            <p:cNvSpPr txBox="1">
              <a:spLocks noChangeArrowheads="1"/>
            </p:cNvSpPr>
            <p:nvPr/>
          </p:nvSpPr>
          <p:spPr bwMode="auto">
            <a:xfrm>
              <a:off x="6481763" y="1371600"/>
              <a:ext cx="1519237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Labels</a:t>
              </a:r>
            </a:p>
          </p:txBody>
        </p:sp>
        <p:sp>
          <p:nvSpPr>
            <p:cNvPr id="33843" name="TextBox 76"/>
            <p:cNvSpPr txBox="1">
              <a:spLocks noChangeArrowheads="1"/>
            </p:cNvSpPr>
            <p:nvPr/>
          </p:nvSpPr>
          <p:spPr bwMode="auto">
            <a:xfrm>
              <a:off x="73914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L</a:t>
              </a:r>
              <a:r>
                <a:rPr lang="en-US" sz="2800" baseline="-25000"/>
                <a:t>z</a:t>
              </a:r>
            </a:p>
          </p:txBody>
        </p:sp>
        <p:sp>
          <p:nvSpPr>
            <p:cNvPr id="33844" name="TextBox 76"/>
            <p:cNvSpPr txBox="1">
              <a:spLocks noChangeArrowheads="1"/>
            </p:cNvSpPr>
            <p:nvPr/>
          </p:nvSpPr>
          <p:spPr bwMode="auto">
            <a:xfrm>
              <a:off x="7848600" y="2600325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267200" y="3114675"/>
            <a:ext cx="4191000" cy="1838325"/>
            <a:chOff x="4267200" y="3114675"/>
            <a:chExt cx="4191000" cy="1838325"/>
          </a:xfrm>
        </p:grpSpPr>
        <p:cxnSp>
          <p:nvCxnSpPr>
            <p:cNvPr id="101" name="Straight Arrow Connector 100"/>
            <p:cNvCxnSpPr/>
            <p:nvPr/>
          </p:nvCxnSpPr>
          <p:spPr>
            <a:xfrm rot="16200000" flipH="1">
              <a:off x="6325394" y="3505994"/>
              <a:ext cx="1066800" cy="303212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rot="10800000" flipV="1">
              <a:off x="7162800" y="3124200"/>
              <a:ext cx="1295400" cy="1066800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831" name="TextBox 76"/>
            <p:cNvSpPr txBox="1">
              <a:spLocks noChangeArrowheads="1"/>
            </p:cNvSpPr>
            <p:nvPr/>
          </p:nvSpPr>
          <p:spPr bwMode="auto">
            <a:xfrm>
              <a:off x="4267200" y="4429125"/>
              <a:ext cx="3048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Distance Query</a:t>
              </a:r>
            </a:p>
          </p:txBody>
        </p:sp>
        <p:sp>
          <p:nvSpPr>
            <p:cNvPr id="33832" name="TextBox 76"/>
            <p:cNvSpPr txBox="1">
              <a:spLocks noChangeArrowheads="1"/>
            </p:cNvSpPr>
            <p:nvPr/>
          </p:nvSpPr>
          <p:spPr bwMode="auto">
            <a:xfrm>
              <a:off x="7086600" y="4429125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/>
                <a:t>≈ 11</a:t>
              </a:r>
            </a:p>
          </p:txBody>
        </p:sp>
        <p:cxnSp>
          <p:nvCxnSpPr>
            <p:cNvPr id="88" name="Straight Arrow Connector 87"/>
            <p:cNvCxnSpPr>
              <a:stCxn id="33843" idx="2"/>
            </p:cNvCxnSpPr>
            <p:nvPr/>
          </p:nvCxnSpPr>
          <p:spPr>
            <a:xfrm rot="5400000">
              <a:off x="6853237" y="3348038"/>
              <a:ext cx="1076325" cy="609600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76"/>
          <p:cNvSpPr txBox="1">
            <a:spLocks noChangeArrowheads="1"/>
          </p:cNvSpPr>
          <p:nvPr/>
        </p:nvSpPr>
        <p:spPr bwMode="auto">
          <a:xfrm>
            <a:off x="1447800" y="1828800"/>
            <a:ext cx="45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7" name="TextBox 76"/>
          <p:cNvSpPr txBox="1">
            <a:spLocks noChangeArrowheads="1"/>
          </p:cNvSpPr>
          <p:nvPr/>
        </p:nvSpPr>
        <p:spPr bwMode="auto">
          <a:xfrm>
            <a:off x="1676400" y="4343400"/>
            <a:ext cx="452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Forbidden-Set Distance Labeling</a:t>
            </a:r>
            <a:endParaRPr lang="en-US" sz="3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dirty="0" smtClean="0"/>
              <a:t>Preprocessing Phase:</a:t>
            </a:r>
            <a:r>
              <a:rPr lang="en-US" dirty="0" smtClean="0"/>
              <a:t>  preprocess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dirty="0" smtClean="0"/>
              <a:t> and assign to each vertex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dirty="0" smtClean="0"/>
              <a:t> of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G</a:t>
            </a:r>
            <a:r>
              <a:rPr lang="en-US" dirty="0" smtClean="0"/>
              <a:t> a label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L(v)</a:t>
            </a:r>
            <a:r>
              <a:rPr lang="en-US" dirty="0" smtClean="0"/>
              <a:t>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b="1" dirty="0" smtClean="0"/>
              <a:t>Query Phase: </a:t>
            </a:r>
            <a:r>
              <a:rPr lang="en-US" u="sng" dirty="0" smtClean="0"/>
              <a:t>given the set of labels </a:t>
            </a:r>
            <a:br>
              <a:rPr lang="en-US" u="sng" dirty="0" smtClean="0"/>
            </a:br>
            <a:r>
              <a:rPr lang="en-US" b="1" u="sng" dirty="0" smtClean="0">
                <a:solidFill>
                  <a:srgbClr val="0099FF"/>
                </a:solidFill>
                <a:cs typeface="Aharoni" pitchFamily="2" charset="-79"/>
              </a:rPr>
              <a:t>{L(f) : f </a:t>
            </a:r>
            <a:r>
              <a:rPr lang="en-US" b="1" u="sng" dirty="0" smtClean="0">
                <a:solidFill>
                  <a:srgbClr val="0099FF"/>
                </a:solidFill>
                <a:cs typeface="Aharoni" pitchFamily="2" charset="-79"/>
                <a:sym typeface="Symbol" pitchFamily="18" charset="2"/>
              </a:rPr>
              <a:t> </a:t>
            </a:r>
            <a:r>
              <a:rPr lang="en-US" b="1" u="sng" dirty="0" smtClean="0">
                <a:solidFill>
                  <a:srgbClr val="0099FF"/>
                </a:solidFill>
                <a:cs typeface="Aharoni" pitchFamily="2" charset="-79"/>
              </a:rPr>
              <a:t>F}</a:t>
            </a:r>
            <a:r>
              <a:rPr lang="en-US" dirty="0" smtClean="0"/>
              <a:t>, and the two labels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L(u)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L(v)</a:t>
            </a:r>
            <a:r>
              <a:rPr lang="en-US" dirty="0" smtClean="0"/>
              <a:t>, answer a query concerning the distance between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u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v</a:t>
            </a:r>
            <a:r>
              <a:rPr lang="en-US" dirty="0" smtClean="0"/>
              <a:t> in </a:t>
            </a:r>
            <a:r>
              <a:rPr lang="en-US" b="1" dirty="0" smtClean="0">
                <a:solidFill>
                  <a:srgbClr val="0099FF"/>
                </a:solidFill>
                <a:cs typeface="Aharoni" pitchFamily="2" charset="-79"/>
              </a:rPr>
              <a:t>G\F</a:t>
            </a:r>
            <a:r>
              <a:rPr lang="en-US" dirty="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1_Solstice 1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FFFFFF"/>
      </a:accent3>
      <a:accent4>
        <a:srgbClr val="000000"/>
      </a:accent4>
      <a:accent5>
        <a:srgbClr val="AEC7D0"/>
      </a:accent5>
      <a:accent6>
        <a:srgbClr val="E6A608"/>
      </a:accent6>
      <a:hlink>
        <a:srgbClr val="8DC765"/>
      </a:hlink>
      <a:folHlink>
        <a:srgbClr val="AA8A14"/>
      </a:folHlink>
    </a:clrScheme>
    <a:fontScheme name="1_Solst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olstice 1">
        <a:dk1>
          <a:srgbClr val="000000"/>
        </a:dk1>
        <a:lt1>
          <a:srgbClr val="FFFFFF"/>
        </a:lt1>
        <a:dk2>
          <a:srgbClr val="4F271C"/>
        </a:dk2>
        <a:lt2>
          <a:srgbClr val="E7DEC9"/>
        </a:lt2>
        <a:accent1>
          <a:srgbClr val="3891A7"/>
        </a:accent1>
        <a:accent2>
          <a:srgbClr val="FEB80A"/>
        </a:accent2>
        <a:accent3>
          <a:srgbClr val="FFFFFF"/>
        </a:accent3>
        <a:accent4>
          <a:srgbClr val="000000"/>
        </a:accent4>
        <a:accent5>
          <a:srgbClr val="AEC7D0"/>
        </a:accent5>
        <a:accent6>
          <a:srgbClr val="E6A608"/>
        </a:accent6>
        <a:hlink>
          <a:srgbClr val="8DC765"/>
        </a:hlink>
        <a:folHlink>
          <a:srgbClr val="AA8A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27986</TotalTime>
  <Words>940</Words>
  <Application>Microsoft Office PowerPoint</Application>
  <PresentationFormat>On-screen Show (4:3)</PresentationFormat>
  <Paragraphs>225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Solstice</vt:lpstr>
      <vt:lpstr>1_Solstice</vt:lpstr>
      <vt:lpstr>  Forbidden-Set Distance Labels for Graphs of Bounded Doubling Dimension</vt:lpstr>
      <vt:lpstr>Distance Labeling</vt:lpstr>
      <vt:lpstr>Distance Labeling</vt:lpstr>
      <vt:lpstr>Distance Labeling</vt:lpstr>
      <vt:lpstr>Approximate Distance Labeling</vt:lpstr>
      <vt:lpstr>Compact Routing</vt:lpstr>
      <vt:lpstr>Compact Routing</vt:lpstr>
      <vt:lpstr>Forbidden-Set Approx. Distance Labeling</vt:lpstr>
      <vt:lpstr>Forbidden-Set Distance Labeling</vt:lpstr>
      <vt:lpstr>Related Work</vt:lpstr>
      <vt:lpstr>Related Work</vt:lpstr>
      <vt:lpstr>Related Work</vt:lpstr>
      <vt:lpstr>Related Work</vt:lpstr>
      <vt:lpstr>Results - Forbidden-Set Distance Labeling</vt:lpstr>
      <vt:lpstr>Results - Forbidden-Set Routing</vt:lpstr>
      <vt:lpstr>Results – Lower Bound</vt:lpstr>
      <vt:lpstr>Doubling Dimension</vt:lpstr>
      <vt:lpstr>Doubling Dimension</vt:lpstr>
      <vt:lpstr>Hierarchy of Nets</vt:lpstr>
      <vt:lpstr>Hierarchy of Nets</vt:lpstr>
      <vt:lpstr>Failure-free case: Preprocessing</vt:lpstr>
      <vt:lpstr>Failure-free case: Query phase</vt:lpstr>
      <vt:lpstr>Failure-free case</vt:lpstr>
      <vt:lpstr>Forbidden-Set Distance Labeling</vt:lpstr>
      <vt:lpstr>Forbidden-Set Distance Labeling</vt:lpstr>
      <vt:lpstr>Forbidden-Set Distance Labeling</vt:lpstr>
      <vt:lpstr>Forbidden-Set Distance Labeling</vt:lpstr>
      <vt:lpstr>Forbidden-Set Distance Labeling</vt:lpstr>
      <vt:lpstr>Forbidden-Set Distance Labeling</vt:lpstr>
      <vt:lpstr>Results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Fault Tolerant Spanners</dc:title>
  <dc:creator>shiri</dc:creator>
  <cp:lastModifiedBy>User</cp:lastModifiedBy>
  <cp:revision>1718</cp:revision>
  <dcterms:created xsi:type="dcterms:W3CDTF">2008-11-24T10:29:50Z</dcterms:created>
  <dcterms:modified xsi:type="dcterms:W3CDTF">2010-07-30T04:30:46Z</dcterms:modified>
</cp:coreProperties>
</file>