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  <p:sldMasterId id="2147484093" r:id="rId2"/>
    <p:sldMasterId id="2147484112" r:id="rId3"/>
  </p:sldMasterIdLst>
  <p:notesMasterIdLst>
    <p:notesMasterId r:id="rId36"/>
  </p:notesMasterIdLst>
  <p:sldIdLst>
    <p:sldId id="256" r:id="rId4"/>
    <p:sldId id="542" r:id="rId5"/>
    <p:sldId id="527" r:id="rId6"/>
    <p:sldId id="596" r:id="rId7"/>
    <p:sldId id="529" r:id="rId8"/>
    <p:sldId id="530" r:id="rId9"/>
    <p:sldId id="552" r:id="rId10"/>
    <p:sldId id="649" r:id="rId11"/>
    <p:sldId id="597" r:id="rId12"/>
    <p:sldId id="660" r:id="rId13"/>
    <p:sldId id="661" r:id="rId14"/>
    <p:sldId id="658" r:id="rId15"/>
    <p:sldId id="574" r:id="rId16"/>
    <p:sldId id="576" r:id="rId17"/>
    <p:sldId id="624" r:id="rId18"/>
    <p:sldId id="577" r:id="rId19"/>
    <p:sldId id="659" r:id="rId20"/>
    <p:sldId id="602" r:id="rId21"/>
    <p:sldId id="662" r:id="rId22"/>
    <p:sldId id="663" r:id="rId23"/>
    <p:sldId id="627" r:id="rId24"/>
    <p:sldId id="628" r:id="rId25"/>
    <p:sldId id="647" r:id="rId26"/>
    <p:sldId id="648" r:id="rId27"/>
    <p:sldId id="665" r:id="rId28"/>
    <p:sldId id="669" r:id="rId29"/>
    <p:sldId id="664" r:id="rId30"/>
    <p:sldId id="666" r:id="rId31"/>
    <p:sldId id="667" r:id="rId32"/>
    <p:sldId id="668" r:id="rId33"/>
    <p:sldId id="616" r:id="rId34"/>
    <p:sldId id="570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00FF"/>
    <a:srgbClr val="006600"/>
    <a:srgbClr val="FF3300"/>
    <a:srgbClr val="CC00FF"/>
    <a:srgbClr val="66FF33"/>
    <a:srgbClr val="0099FF"/>
    <a:srgbClr val="FF0000"/>
    <a:srgbClr val="0033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7601" autoAdjust="0"/>
    <p:restoredTop sz="81727" autoAdjust="0"/>
  </p:normalViewPr>
  <p:slideViewPr>
    <p:cSldViewPr>
      <p:cViewPr varScale="1">
        <p:scale>
          <a:sx n="92" d="100"/>
          <a:sy n="92" d="100"/>
        </p:scale>
        <p:origin x="-12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AA7DD9-B3F9-4B8B-992F-E67D965753AF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20C94C86-A80C-48F2-9E52-ED0DD32C443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b="0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b="1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38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7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7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7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7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7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38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baseline="0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38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EFBB2-4390-4849-8D72-76189A8B3F0B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BEC16-6409-401A-A302-CC87F88B35F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34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60975" y="1447800"/>
            <a:ext cx="36734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63D48-D99E-41FF-B503-BC27C7B04A1B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A5638-BD92-4549-90B1-B70A2325B9EF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C4D42-FD3D-47DA-8F18-EA7798DA4644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8C0E2-49B4-4F3A-AA2B-8F58A20ACAE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014C7-764E-41D1-A5FF-D281A1E65BB8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CD0AA-8B37-48EE-9115-AEF7D153E510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950FF-4627-4589-8693-234DD9F1F11B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25DFD-122C-4F36-8636-44417E1EDBD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0B940-DD45-4C4A-9D83-556DFEC2A674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9A9F5-0773-40FA-B343-27B5D17B4CEF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6EE47-29EB-4245-9F6E-FF11E9585048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2D1CC-27F4-436A-B9C5-D125EEF6082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BD6CB-DEEC-43DB-9F90-B2FEFE42DDCE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CFDB9-0ECD-443C-BC3D-6A42A3665BDF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4837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7BF4C-6DB9-4936-9F2F-18DD7B1ADEA7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A8AD6-67E0-4726-B345-4184D9428DE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8F9EFBB2-4390-4849-8D72-76189A8B3F0B}" type="datetimeFigureOut">
              <a:rPr lang="en-US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5/16/2012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fld id="{4AABEC16-6409-401A-A302-CC87F88B35FD}" type="slidenum">
              <a:rPr lang="he-IL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D4D0CF92-AE5E-46FE-837F-318A5459EBA4}" type="datetimeFigureOut">
              <a:rPr lang="en-US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5/16/2012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fld id="{068E268E-0647-4222-98A0-3BD1A09142D3}" type="slidenum">
              <a:rPr lang="he-IL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0CF92-AE5E-46FE-837F-318A5459EBA4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E268E-0647-4222-98A0-3BD1A09142D3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4FCB569C-F480-4E84-92C3-881BC6354573}" type="datetimeFigureOut">
              <a:rPr lang="en-US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5/16/2012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fld id="{733D538A-570E-4FBE-A3DD-5ABB96CD83D6}" type="slidenum">
              <a:rPr lang="he-IL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B0A4C427-0FC6-40F8-9947-F54B6AFDE3D5}" type="datetimeFigureOut">
              <a:rPr lang="en-US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5/16/2012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fld id="{B5A3FA3F-C178-45C8-99F8-A1259226E105}" type="slidenum">
              <a:rPr lang="he-IL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37F1CEEF-1299-407D-B5D2-27903A12EC5F}" type="datetimeFigureOut">
              <a:rPr lang="en-US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5/16/2012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fld id="{14031AFC-7E1E-4B1F-A1DD-64F4550664D5}" type="slidenum">
              <a:rPr lang="he-IL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452947A2-E334-4961-801F-487BAF20D851}" type="datetimeFigureOut">
              <a:rPr lang="en-US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5/16/2012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fld id="{4A666515-BB1B-4FF2-B321-5703F7470D27}" type="slidenum">
              <a:rPr lang="he-IL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prstClr val="black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prstClr val="black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68A3E469-9526-4D27-BB38-CB7A95BA2223}" type="datetimeFigureOut">
              <a:rPr lang="en-US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5/16/2012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fld id="{8D2C51CF-D6FF-48FB-8B85-3FF51081880E}" type="slidenum">
              <a:rPr lang="he-IL" sz="1200" kern="1200">
                <a:solidFill>
                  <a:srgbClr val="E7DEC9">
                    <a:shade val="50000"/>
                    <a:satMod val="200000"/>
                  </a:srgbClr>
                </a:solidFill>
                <a:latin typeface="Arial" charset="0"/>
                <a:ea typeface="+mn-ea"/>
                <a:cs typeface="Arial" charset="0"/>
              </a:rPr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kern="1200">
              <a:solidFill>
                <a:srgbClr val="E7DEC9">
                  <a:shade val="50000"/>
                  <a:satMod val="200000"/>
                </a:srgbClr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B569C-F480-4E84-92C3-881BC6354573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D538A-570E-4FBE-A3DD-5ABB96CD83D6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4C427-0FC6-40F8-9947-F54B6AFDE3D5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3FA3F-C178-45C8-99F8-A1259226E105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1CEEF-1299-407D-B5D2-27903A12EC5F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31AFC-7E1E-4B1F-A1DD-64F4550664D5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947A2-E334-4961-801F-487BAF20D851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66515-BB1B-4FF2-B321-5703F7470D2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7BBFB-7AA7-443F-8D35-52E71313D4FC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19F1D-6463-4436-81B9-EA8C4A4009D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A9338-3A28-4254-929C-A92D6DFFB19B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E528-FBBC-4BEC-9A1C-57DE58929D0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44669-394E-4DF4-83B2-03AD8C47BACD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53410-E41E-49A5-B2BE-DC4E1421D89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BC55B9FE-D5C3-4D93-B044-BB64AF89F406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59CCC47F-3B4F-40D2-89C6-70D45728C514}" type="slidenum">
              <a:rPr lang="he-IL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9" r:id="rId1"/>
    <p:sldLayoutId id="2147484098" r:id="rId2"/>
    <p:sldLayoutId id="2147484097" r:id="rId3"/>
    <p:sldLayoutId id="2147484096" r:id="rId4"/>
    <p:sldLayoutId id="2147484095" r:id="rId5"/>
    <p:sldLayoutId id="2147484094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Comic Sans MS" pitchFamily="66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200" name="Title Placeholder 4"/>
          <p:cNvSpPr>
            <a:spLocks noGrp="1"/>
          </p:cNvSpPr>
          <p:nvPr>
            <p:ph type="title"/>
          </p:nvPr>
        </p:nvSpPr>
        <p:spPr bwMode="auto">
          <a:xfrm>
            <a:off x="1435100" y="274638"/>
            <a:ext cx="7499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84B54A4F-A3D7-491A-89F4-9C340BB85087}" type="datetimeFigureOut">
              <a:rPr lang="en-US"/>
              <a:pPr>
                <a:defRPr/>
              </a:pPr>
              <a:t>5/16/2012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F509EE5D-BE1F-439F-9FA1-1A871BCC741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109" r:id="rId2"/>
    <p:sldLayoutId id="2147484108" r:id="rId3"/>
    <p:sldLayoutId id="2147484107" r:id="rId4"/>
    <p:sldLayoutId id="2147484106" r:id="rId5"/>
    <p:sldLayoutId id="2147484105" r:id="rId6"/>
    <p:sldLayoutId id="2147484104" r:id="rId7"/>
    <p:sldLayoutId id="2147484103" r:id="rId8"/>
    <p:sldLayoutId id="2147484102" r:id="rId9"/>
    <p:sldLayoutId id="2147484101" r:id="rId10"/>
    <p:sldLayoutId id="21474841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>
          <a:solidFill>
            <a:schemeClr val="tx1"/>
          </a:solidFill>
          <a:latin typeface="+mn-lt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>
          <a:solidFill>
            <a:schemeClr val="tx1"/>
          </a:solidFill>
          <a:latin typeface="+mn-lt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5pPr>
      <a:lvl6pPr marL="17541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6pPr>
      <a:lvl7pPr marL="22113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7pPr>
      <a:lvl8pPr marL="26685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8pPr>
      <a:lvl9pPr marL="31257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prstClr val="white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prstClr val="white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prstClr val="white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prstClr val="white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Arial" charset="0"/>
              </a:defRPr>
            </a:lvl1pPr>
            <a:extLst/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BC55B9FE-D5C3-4D93-B044-BB64AF89F406}" type="datetimeFigureOut">
              <a:rPr lang="en-US" kern="1200">
                <a:solidFill>
                  <a:srgbClr val="E7DEC9">
                    <a:shade val="50000"/>
                    <a:satMod val="200000"/>
                  </a:srgbClr>
                </a:solidFill>
                <a:ea typeface="+mn-ea"/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5/16/2012</a:t>
            </a:fld>
            <a:endParaRPr lang="en-US" kern="1200">
              <a:solidFill>
                <a:srgbClr val="E7DEC9">
                  <a:shade val="50000"/>
                  <a:satMod val="200000"/>
                </a:srgbClr>
              </a:solidFill>
              <a:ea typeface="+mn-ea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Arial" charset="0"/>
              </a:defRPr>
            </a:lvl1pPr>
            <a:extLst/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srgbClr val="E7DEC9">
                  <a:shade val="50000"/>
                  <a:satMod val="200000"/>
                </a:srgbClr>
              </a:solidFill>
              <a:ea typeface="+mn-ea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Arial" charset="0"/>
              </a:defRPr>
            </a:lvl1pPr>
            <a:extLst/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59CCC47F-3B4F-40D2-89C6-70D45728C514}" type="slidenum">
              <a:rPr lang="he-IL" kern="1200">
                <a:solidFill>
                  <a:srgbClr val="E7DEC9">
                    <a:shade val="50000"/>
                    <a:satMod val="200000"/>
                  </a:srgbClr>
                </a:solidFill>
                <a:ea typeface="+mn-ea"/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kern="1200">
              <a:solidFill>
                <a:srgbClr val="E7DEC9">
                  <a:shade val="50000"/>
                  <a:satMod val="200000"/>
                </a:srgbClr>
              </a:solidFill>
              <a:ea typeface="+mn-ea"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prstClr val="white"/>
              </a:solidFill>
              <a:latin typeface="Gill Sans M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3" r:id="rId1"/>
    <p:sldLayoutId id="2147484114" r:id="rId2"/>
    <p:sldLayoutId id="2147484115" r:id="rId3"/>
    <p:sldLayoutId id="2147484116" r:id="rId4"/>
    <p:sldLayoutId id="2147484117" r:id="rId5"/>
    <p:sldLayoutId id="2147484118" r:id="rId6"/>
    <p:sldLayoutId id="2147484119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Comic Sans MS" pitchFamily="66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 idx="4294967295"/>
          </p:nvPr>
        </p:nvSpPr>
        <p:spPr>
          <a:xfrm>
            <a:off x="457200" y="1828800"/>
            <a:ext cx="7772400" cy="1905000"/>
          </a:xfrm>
        </p:spPr>
        <p:txBody>
          <a:bodyPr anchor="b">
            <a:noAutofit/>
          </a:bodyPr>
          <a:lstStyle/>
          <a:p>
            <a:pPr eaLnBrk="1" hangingPunct="1">
              <a:defRPr/>
            </a:pP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b="1" dirty="0" smtClean="0">
                <a:solidFill>
                  <a:srgbClr val="0000FF"/>
                </a:solidFill>
              </a:rPr>
              <a:t>Fully Dynamic Approximate Distance Oracles for Planar    Graphs via Forbidden-Set Distance Labels</a:t>
            </a:r>
            <a:r>
              <a:rPr lang="en-US" b="1" dirty="0" smtClean="0">
                <a:solidFill>
                  <a:srgbClr val="0000FF"/>
                </a:solidFill>
                <a:effectLst/>
              </a:rPr>
              <a:t/>
            </a:r>
            <a:br>
              <a:rPr lang="en-US" b="1" dirty="0" smtClean="0">
                <a:solidFill>
                  <a:srgbClr val="0000FF"/>
                </a:solidFill>
                <a:effectLst/>
              </a:rPr>
            </a:br>
            <a:endParaRPr lang="en-US" b="1" dirty="0" smtClean="0">
              <a:solidFill>
                <a:srgbClr val="0000FF"/>
              </a:solidFill>
              <a:effectLst/>
            </a:endParaRPr>
          </a:p>
        </p:txBody>
      </p:sp>
      <p:sp>
        <p:nvSpPr>
          <p:cNvPr id="3" name="Title 1"/>
          <p:cNvSpPr>
            <a:spLocks/>
          </p:cNvSpPr>
          <p:nvPr/>
        </p:nvSpPr>
        <p:spPr bwMode="auto">
          <a:xfrm>
            <a:off x="1905000" y="61722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3600" b="1" dirty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r>
              <a:rPr lang="en-US" sz="3600" b="1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en-US" sz="3600" b="1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endParaRPr lang="en-US" sz="4300" b="1" dirty="0">
              <a:solidFill>
                <a:srgbClr val="320E04"/>
              </a:solidFill>
              <a:latin typeface="Comic Sans MS" pitchFamily="66" charset="0"/>
            </a:endParaRPr>
          </a:p>
        </p:txBody>
      </p:sp>
      <p:sp>
        <p:nvSpPr>
          <p:cNvPr id="8" name="Title 1"/>
          <p:cNvSpPr>
            <a:spLocks/>
          </p:cNvSpPr>
          <p:nvPr/>
        </p:nvSpPr>
        <p:spPr bwMode="auto">
          <a:xfrm>
            <a:off x="457200" y="5181600"/>
            <a:ext cx="9448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3600" b="1" dirty="0" smtClean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en-US" sz="3600" b="1" dirty="0" smtClean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en-US" sz="3600" b="1" dirty="0" smtClean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en-US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en-US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en-US" sz="36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en-US" sz="36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r>
              <a:rPr lang="en-US" sz="3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Presented by: </a:t>
            </a:r>
            <a:br>
              <a:rPr lang="en-US" sz="3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n-US" sz="34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Shiri</a:t>
            </a:r>
            <a:r>
              <a:rPr lang="en-US" sz="3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sz="34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Chechik</a:t>
            </a:r>
            <a:r>
              <a:rPr lang="en-US" sz="3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(Weizmann Institute)</a:t>
            </a:r>
            <a:r>
              <a:rPr lang="en-US" sz="3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en-US" sz="3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n-US" sz="3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Joint with: </a:t>
            </a:r>
            <a:br>
              <a:rPr lang="en-US" sz="3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n-US" sz="34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Ittai</a:t>
            </a:r>
            <a:r>
              <a:rPr lang="en-US" sz="3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Abraham 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(Microsoft Research SVC)</a:t>
            </a:r>
            <a:r>
              <a:rPr lang="en-US" sz="3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br>
              <a:rPr lang="en-US" sz="3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n-US" sz="3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Cyril </a:t>
            </a:r>
            <a:r>
              <a:rPr lang="en-US" sz="3400" b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Gavoille</a:t>
            </a:r>
            <a:r>
              <a:rPr lang="en-US" sz="3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(University of Bordeaux)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en-US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endParaRPr lang="en-US" sz="36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r>
              <a:rPr lang="en-US" sz="3600" b="1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en-US" sz="3600" b="1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endParaRPr lang="en-US" sz="4300" b="1" dirty="0">
              <a:solidFill>
                <a:srgbClr val="320E04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ea typeface="+mn-ea"/>
                <a:cs typeface="Arial" charset="0"/>
              </a:rPr>
              <a:t>Dynamic Distance Oracles</a:t>
            </a:r>
          </a:p>
        </p:txBody>
      </p:sp>
      <p:grpSp>
        <p:nvGrpSpPr>
          <p:cNvPr id="2" name="Group 33"/>
          <p:cNvGrpSpPr>
            <a:grpSpLocks noChangeAspect="1"/>
          </p:cNvGrpSpPr>
          <p:nvPr/>
        </p:nvGrpSpPr>
        <p:grpSpPr bwMode="auto">
          <a:xfrm>
            <a:off x="3678237" y="1447800"/>
            <a:ext cx="2265363" cy="1214438"/>
            <a:chOff x="1267" y="1409"/>
            <a:chExt cx="3312" cy="1776"/>
          </a:xfrm>
        </p:grpSpPr>
        <p:sp>
          <p:nvSpPr>
            <p:cNvPr id="5" name="Oval 34"/>
            <p:cNvSpPr>
              <a:spLocks noChangeAspect="1" noChangeArrowheads="1"/>
            </p:cNvSpPr>
            <p:nvPr/>
          </p:nvSpPr>
          <p:spPr bwMode="auto">
            <a:xfrm>
              <a:off x="1699" y="1409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Oval 35"/>
            <p:cNvSpPr>
              <a:spLocks noChangeAspect="1" noChangeArrowheads="1"/>
            </p:cNvSpPr>
            <p:nvPr/>
          </p:nvSpPr>
          <p:spPr bwMode="auto">
            <a:xfrm>
              <a:off x="1267" y="2705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36"/>
            <p:cNvSpPr>
              <a:spLocks noChangeAspect="1" noChangeArrowheads="1"/>
            </p:cNvSpPr>
            <p:nvPr/>
          </p:nvSpPr>
          <p:spPr bwMode="auto">
            <a:xfrm>
              <a:off x="2851" y="1505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37"/>
            <p:cNvSpPr>
              <a:spLocks noChangeAspect="1" noChangeArrowheads="1"/>
            </p:cNvSpPr>
            <p:nvPr/>
          </p:nvSpPr>
          <p:spPr bwMode="auto">
            <a:xfrm>
              <a:off x="2323" y="2369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38"/>
            <p:cNvSpPr>
              <a:spLocks noChangeAspect="1" noChangeArrowheads="1"/>
            </p:cNvSpPr>
            <p:nvPr/>
          </p:nvSpPr>
          <p:spPr bwMode="auto">
            <a:xfrm>
              <a:off x="3091" y="3041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39"/>
            <p:cNvSpPr>
              <a:spLocks noChangeAspect="1" noChangeArrowheads="1"/>
            </p:cNvSpPr>
            <p:nvPr/>
          </p:nvSpPr>
          <p:spPr bwMode="auto">
            <a:xfrm>
              <a:off x="4435" y="2321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40"/>
            <p:cNvSpPr>
              <a:spLocks noChangeAspect="1"/>
            </p:cNvSpPr>
            <p:nvPr/>
          </p:nvSpPr>
          <p:spPr bwMode="auto">
            <a:xfrm>
              <a:off x="1411" y="2513"/>
              <a:ext cx="960" cy="280"/>
            </a:xfrm>
            <a:custGeom>
              <a:avLst/>
              <a:gdLst>
                <a:gd name="T0" fmla="*/ 0 w 960"/>
                <a:gd name="T1" fmla="*/ 240 h 280"/>
                <a:gd name="T2" fmla="*/ 528 w 960"/>
                <a:gd name="T3" fmla="*/ 240 h 280"/>
                <a:gd name="T4" fmla="*/ 960 w 960"/>
                <a:gd name="T5" fmla="*/ 0 h 280"/>
                <a:gd name="T6" fmla="*/ 0 60000 65536"/>
                <a:gd name="T7" fmla="*/ 0 60000 65536"/>
                <a:gd name="T8" fmla="*/ 0 60000 65536"/>
                <a:gd name="T9" fmla="*/ 0 w 960"/>
                <a:gd name="T10" fmla="*/ 0 h 280"/>
                <a:gd name="T11" fmla="*/ 960 w 960"/>
                <a:gd name="T12" fmla="*/ 280 h 2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0" h="280">
                  <a:moveTo>
                    <a:pt x="0" y="240"/>
                  </a:moveTo>
                  <a:cubicBezTo>
                    <a:pt x="184" y="260"/>
                    <a:pt x="368" y="280"/>
                    <a:pt x="528" y="240"/>
                  </a:cubicBezTo>
                  <a:cubicBezTo>
                    <a:pt x="688" y="200"/>
                    <a:pt x="824" y="100"/>
                    <a:pt x="96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2" name="AutoShape 41"/>
            <p:cNvCxnSpPr>
              <a:cxnSpLocks noChangeAspect="1" noChangeShapeType="1"/>
              <a:stCxn id="8" idx="6"/>
              <a:endCxn id="9" idx="0"/>
            </p:cNvCxnSpPr>
            <p:nvPr/>
          </p:nvCxnSpPr>
          <p:spPr bwMode="auto">
            <a:xfrm>
              <a:off x="2467" y="2441"/>
              <a:ext cx="696" cy="600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" name="AutoShape 42"/>
            <p:cNvCxnSpPr>
              <a:cxnSpLocks noChangeAspect="1" noChangeShapeType="1"/>
              <a:stCxn id="5" idx="6"/>
              <a:endCxn id="9" idx="7"/>
            </p:cNvCxnSpPr>
            <p:nvPr/>
          </p:nvCxnSpPr>
          <p:spPr bwMode="auto">
            <a:xfrm>
              <a:off x="1843" y="1481"/>
              <a:ext cx="1371" cy="1581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" name="AutoShape 43"/>
            <p:cNvCxnSpPr>
              <a:cxnSpLocks noChangeAspect="1" noChangeShapeType="1"/>
              <a:stCxn id="6" idx="0"/>
              <a:endCxn id="7" idx="4"/>
            </p:cNvCxnSpPr>
            <p:nvPr/>
          </p:nvCxnSpPr>
          <p:spPr bwMode="auto">
            <a:xfrm rot="-5400000">
              <a:off x="1603" y="1385"/>
              <a:ext cx="1056" cy="1584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" name="AutoShape 44"/>
            <p:cNvCxnSpPr>
              <a:cxnSpLocks noChangeAspect="1" noChangeShapeType="1"/>
              <a:stCxn id="5" idx="5"/>
              <a:endCxn id="8" idx="0"/>
            </p:cNvCxnSpPr>
            <p:nvPr/>
          </p:nvCxnSpPr>
          <p:spPr bwMode="auto">
            <a:xfrm rot="16200000" flipH="1">
              <a:off x="1690" y="1664"/>
              <a:ext cx="837" cy="573"/>
            </a:xfrm>
            <a:prstGeom prst="curvedConnector3">
              <a:avLst>
                <a:gd name="adj1" fmla="val 51255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6" name="AutoShape 45"/>
            <p:cNvCxnSpPr>
              <a:cxnSpLocks noChangeAspect="1" noChangeShapeType="1"/>
              <a:stCxn id="6" idx="5"/>
              <a:endCxn id="9" idx="3"/>
            </p:cNvCxnSpPr>
            <p:nvPr/>
          </p:nvCxnSpPr>
          <p:spPr bwMode="auto">
            <a:xfrm rot="16200000" flipH="1">
              <a:off x="2083" y="2135"/>
              <a:ext cx="336" cy="1722"/>
            </a:xfrm>
            <a:prstGeom prst="curvedConnector3">
              <a:avLst>
                <a:gd name="adj1" fmla="val 14910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" name="AutoShape 46"/>
            <p:cNvCxnSpPr>
              <a:cxnSpLocks noChangeAspect="1" noChangeShapeType="1"/>
              <a:stCxn id="5" idx="0"/>
              <a:endCxn id="7" idx="1"/>
            </p:cNvCxnSpPr>
            <p:nvPr/>
          </p:nvCxnSpPr>
          <p:spPr bwMode="auto">
            <a:xfrm rot="5400000" flipV="1">
              <a:off x="2263" y="917"/>
              <a:ext cx="117" cy="1101"/>
            </a:xfrm>
            <a:prstGeom prst="curvedConnector3">
              <a:avLst>
                <a:gd name="adj1" fmla="val -123079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8" name="AutoShape 47"/>
            <p:cNvCxnSpPr>
              <a:cxnSpLocks noChangeAspect="1" noChangeShapeType="1"/>
              <a:stCxn id="7" idx="6"/>
              <a:endCxn id="10" idx="0"/>
            </p:cNvCxnSpPr>
            <p:nvPr/>
          </p:nvCxnSpPr>
          <p:spPr bwMode="auto">
            <a:xfrm>
              <a:off x="2995" y="1577"/>
              <a:ext cx="1512" cy="744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" name="AutoShape 48"/>
            <p:cNvCxnSpPr>
              <a:cxnSpLocks noChangeAspect="1" noChangeShapeType="1"/>
              <a:stCxn id="6" idx="2"/>
              <a:endCxn id="5" idx="3"/>
            </p:cNvCxnSpPr>
            <p:nvPr/>
          </p:nvCxnSpPr>
          <p:spPr bwMode="auto">
            <a:xfrm rot="10800000" flipH="1">
              <a:off x="1267" y="1532"/>
              <a:ext cx="453" cy="1245"/>
            </a:xfrm>
            <a:prstGeom prst="curvedConnector4">
              <a:avLst>
                <a:gd name="adj1" fmla="val -31787"/>
                <a:gd name="adj2" fmla="val 5204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" name="AutoShape 49"/>
            <p:cNvCxnSpPr>
              <a:cxnSpLocks noChangeAspect="1" noChangeShapeType="1"/>
              <a:stCxn id="10" idx="4"/>
              <a:endCxn id="9" idx="6"/>
            </p:cNvCxnSpPr>
            <p:nvPr/>
          </p:nvCxnSpPr>
          <p:spPr bwMode="auto">
            <a:xfrm rot="5400000">
              <a:off x="3547" y="2153"/>
              <a:ext cx="648" cy="1272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1" name="AutoShape 50"/>
            <p:cNvCxnSpPr>
              <a:cxnSpLocks noChangeAspect="1" noChangeShapeType="1"/>
              <a:stCxn id="8" idx="7"/>
              <a:endCxn id="10" idx="1"/>
            </p:cNvCxnSpPr>
            <p:nvPr/>
          </p:nvCxnSpPr>
          <p:spPr bwMode="auto">
            <a:xfrm rot="-5400000">
              <a:off x="3427" y="1361"/>
              <a:ext cx="48" cy="2010"/>
            </a:xfrm>
            <a:prstGeom prst="curvedConnector3">
              <a:avLst>
                <a:gd name="adj1" fmla="val 44375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1828800" y="1600200"/>
            <a:ext cx="1773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rtl="0"/>
            <a:r>
              <a:rPr lang="en-US" sz="4000" dirty="0" smtClean="0">
                <a:solidFill>
                  <a:srgbClr val="FF0000"/>
                </a:solidFill>
                <a:latin typeface="Comic Sans MS" pitchFamily="66" charset="0"/>
              </a:rPr>
              <a:t>Graph</a:t>
            </a:r>
            <a:endParaRPr lang="en-US" sz="4000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25" name="Oval 58"/>
          <p:cNvSpPr>
            <a:spLocks noChangeArrowheads="1"/>
          </p:cNvSpPr>
          <p:nvPr/>
        </p:nvSpPr>
        <p:spPr bwMode="auto">
          <a:xfrm>
            <a:off x="3525837" y="4419600"/>
            <a:ext cx="2306637" cy="1292225"/>
          </a:xfrm>
          <a:prstGeom prst="ellipse">
            <a:avLst/>
          </a:prstGeom>
          <a:solidFill>
            <a:srgbClr val="FFFF99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/>
            <a:r>
              <a:rPr lang="en-US" dirty="0" smtClean="0"/>
              <a:t>Data-structure</a:t>
            </a:r>
            <a:endParaRPr lang="en-US" dirty="0"/>
          </a:p>
        </p:txBody>
      </p:sp>
      <p:sp>
        <p:nvSpPr>
          <p:cNvPr id="28" name="AutoShape 63"/>
          <p:cNvSpPr>
            <a:spLocks noChangeArrowheads="1"/>
          </p:cNvSpPr>
          <p:nvPr/>
        </p:nvSpPr>
        <p:spPr bwMode="auto">
          <a:xfrm rot="5400000">
            <a:off x="4072929" y="3337520"/>
            <a:ext cx="1210865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64"/>
          <p:cNvSpPr txBox="1">
            <a:spLocks noChangeArrowheads="1"/>
          </p:cNvSpPr>
          <p:nvPr/>
        </p:nvSpPr>
        <p:spPr bwMode="auto">
          <a:xfrm>
            <a:off x="1087437" y="4919663"/>
            <a:ext cx="2714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rtl="0">
              <a:spcBef>
                <a:spcPct val="50000"/>
              </a:spcBef>
            </a:pPr>
            <a:endParaRPr lang="en-US" b="0">
              <a:latin typeface="Symbol" pitchFamily="18" charset="2"/>
            </a:endParaRPr>
          </a:p>
        </p:txBody>
      </p:sp>
      <p:sp>
        <p:nvSpPr>
          <p:cNvPr id="31" name="Rectangle 54"/>
          <p:cNvSpPr>
            <a:spLocks noChangeArrowheads="1"/>
          </p:cNvSpPr>
          <p:nvPr/>
        </p:nvSpPr>
        <p:spPr bwMode="auto">
          <a:xfrm>
            <a:off x="2459037" y="6140450"/>
            <a:ext cx="2916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000" dirty="0" smtClean="0">
                <a:solidFill>
                  <a:srgbClr val="0000FF"/>
                </a:solidFill>
                <a:latin typeface="Comic Sans MS" pitchFamily="66" charset="0"/>
              </a:rPr>
              <a:t>            </a:t>
            </a:r>
            <a:r>
              <a:rPr lang="en-US" sz="4000" dirty="0" err="1" smtClean="0">
                <a:solidFill>
                  <a:srgbClr val="0000FF"/>
                </a:solidFill>
                <a:latin typeface="Comic Sans MS" pitchFamily="66" charset="0"/>
              </a:rPr>
              <a:t>s,t</a:t>
            </a:r>
            <a:endParaRPr lang="en-US" sz="4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2" name="AutoShape 63"/>
          <p:cNvSpPr>
            <a:spLocks noChangeArrowheads="1"/>
          </p:cNvSpPr>
          <p:nvPr/>
        </p:nvSpPr>
        <p:spPr bwMode="auto">
          <a:xfrm>
            <a:off x="2611437" y="5083175"/>
            <a:ext cx="914400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63"/>
          <p:cNvSpPr>
            <a:spLocks noChangeArrowheads="1"/>
          </p:cNvSpPr>
          <p:nvPr/>
        </p:nvSpPr>
        <p:spPr bwMode="auto">
          <a:xfrm>
            <a:off x="6116637" y="4953000"/>
            <a:ext cx="914400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54"/>
          <p:cNvSpPr>
            <a:spLocks noChangeArrowheads="1"/>
          </p:cNvSpPr>
          <p:nvPr/>
        </p:nvSpPr>
        <p:spPr bwMode="auto">
          <a:xfrm>
            <a:off x="7031037" y="4464050"/>
            <a:ext cx="2916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000" dirty="0" smtClean="0">
                <a:solidFill>
                  <a:srgbClr val="0000FF"/>
                </a:solidFill>
                <a:latin typeface="Comic Sans MS" pitchFamily="66" charset="0"/>
              </a:rPr>
              <a:t>            dist(</a:t>
            </a:r>
            <a:r>
              <a:rPr lang="en-US" sz="4000" dirty="0" err="1" smtClean="0">
                <a:solidFill>
                  <a:srgbClr val="0000FF"/>
                </a:solidFill>
                <a:latin typeface="Comic Sans MS" pitchFamily="66" charset="0"/>
              </a:rPr>
              <a:t>s,t</a:t>
            </a:r>
            <a:r>
              <a:rPr lang="en-US" sz="4000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  <a:endParaRPr lang="en-US" sz="4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0" name="Rectangle 54"/>
          <p:cNvSpPr>
            <a:spLocks noChangeArrowheads="1"/>
          </p:cNvSpPr>
          <p:nvPr/>
        </p:nvSpPr>
        <p:spPr bwMode="auto">
          <a:xfrm>
            <a:off x="630237" y="3352800"/>
            <a:ext cx="2916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rtl="0"/>
            <a:r>
              <a:rPr lang="en-US" sz="4000" dirty="0" smtClean="0">
                <a:solidFill>
                  <a:srgbClr val="0000FF"/>
                </a:solidFill>
              </a:rPr>
              <a:t>           </a:t>
            </a:r>
            <a:r>
              <a:rPr lang="en-US" sz="4000" dirty="0" smtClean="0">
                <a:solidFill>
                  <a:srgbClr val="0000FF"/>
                </a:solidFill>
                <a:latin typeface="Comic Sans MS" pitchFamily="66" charset="0"/>
              </a:rPr>
              <a:t>delete v</a:t>
            </a:r>
            <a:endParaRPr lang="en-US" sz="4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5" name="Rectangle 54"/>
          <p:cNvSpPr>
            <a:spLocks noChangeArrowheads="1"/>
          </p:cNvSpPr>
          <p:nvPr/>
        </p:nvSpPr>
        <p:spPr bwMode="auto">
          <a:xfrm>
            <a:off x="609600" y="3962400"/>
            <a:ext cx="2916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rtl="0"/>
            <a:r>
              <a:rPr lang="en-US" sz="4000" dirty="0" smtClean="0">
                <a:solidFill>
                  <a:srgbClr val="0000FF"/>
                </a:solidFill>
              </a:rPr>
              <a:t>           </a:t>
            </a:r>
          </a:p>
          <a:p>
            <a:r>
              <a:rPr lang="en-US" sz="4000" dirty="0" smtClean="0">
                <a:solidFill>
                  <a:srgbClr val="0000FF"/>
                </a:solidFill>
                <a:latin typeface="Comic Sans MS" pitchFamily="66" charset="0"/>
              </a:rPr>
              <a:t>add v</a:t>
            </a:r>
            <a:endParaRPr lang="en-US" sz="4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6" name="Rectangle 54"/>
          <p:cNvSpPr>
            <a:spLocks noChangeArrowheads="1"/>
          </p:cNvSpPr>
          <p:nvPr/>
        </p:nvSpPr>
        <p:spPr bwMode="auto">
          <a:xfrm>
            <a:off x="533400" y="4540250"/>
            <a:ext cx="2916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000" dirty="0" smtClean="0">
                <a:solidFill>
                  <a:srgbClr val="0000FF"/>
                </a:solidFill>
                <a:latin typeface="Comic Sans MS" pitchFamily="66" charset="0"/>
              </a:rPr>
              <a:t>           delete e</a:t>
            </a:r>
            <a:endParaRPr lang="en-US" sz="4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7" name="Rectangle 54"/>
          <p:cNvSpPr>
            <a:spLocks noChangeArrowheads="1"/>
          </p:cNvSpPr>
          <p:nvPr/>
        </p:nvSpPr>
        <p:spPr bwMode="auto">
          <a:xfrm>
            <a:off x="554037" y="5149850"/>
            <a:ext cx="2916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rtl="0"/>
            <a:r>
              <a:rPr lang="en-US" sz="4000" dirty="0" smtClean="0">
                <a:solidFill>
                  <a:srgbClr val="0000FF"/>
                </a:solidFill>
              </a:rPr>
              <a:t>           </a:t>
            </a:r>
          </a:p>
          <a:p>
            <a:r>
              <a:rPr lang="en-US" sz="4000" dirty="0" smtClean="0">
                <a:solidFill>
                  <a:srgbClr val="0000FF"/>
                </a:solidFill>
                <a:latin typeface="Comic Sans MS" pitchFamily="66" charset="0"/>
              </a:rPr>
              <a:t>add e</a:t>
            </a:r>
            <a:endParaRPr lang="en-US" sz="4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8" name="AutoShape 63"/>
          <p:cNvSpPr>
            <a:spLocks noChangeArrowheads="1"/>
          </p:cNvSpPr>
          <p:nvPr/>
        </p:nvSpPr>
        <p:spPr bwMode="auto">
          <a:xfrm rot="1866962">
            <a:off x="2700259" y="4139084"/>
            <a:ext cx="838200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AutoShape 63"/>
          <p:cNvSpPr>
            <a:spLocks noChangeArrowheads="1"/>
          </p:cNvSpPr>
          <p:nvPr/>
        </p:nvSpPr>
        <p:spPr bwMode="auto">
          <a:xfrm rot="435894">
            <a:off x="2459037" y="4570083"/>
            <a:ext cx="914400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AutoShape 63"/>
          <p:cNvSpPr>
            <a:spLocks noChangeArrowheads="1"/>
          </p:cNvSpPr>
          <p:nvPr/>
        </p:nvSpPr>
        <p:spPr bwMode="auto">
          <a:xfrm rot="20728484">
            <a:off x="2579361" y="5581985"/>
            <a:ext cx="823312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AutoShape 63"/>
          <p:cNvSpPr>
            <a:spLocks noChangeArrowheads="1"/>
          </p:cNvSpPr>
          <p:nvPr/>
        </p:nvSpPr>
        <p:spPr bwMode="auto">
          <a:xfrm rot="15990495">
            <a:off x="4362082" y="5809105"/>
            <a:ext cx="676019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/>
      <p:bldP spid="32" grpId="0" animBg="1"/>
      <p:bldP spid="33" grpId="0" animBg="1"/>
      <p:bldP spid="34" grpId="0"/>
      <p:bldP spid="30" grpId="0"/>
      <p:bldP spid="35" grpId="0"/>
      <p:bldP spid="36" grpId="0"/>
      <p:bldP spid="37" grpId="0"/>
      <p:bldP spid="38" grpId="0" animBg="1"/>
      <p:bldP spid="39" grpId="0" animBg="1"/>
      <p:bldP spid="40" grpId="0" animBg="1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3" name="Text Box 3"/>
          <p:cNvSpPr txBox="1">
            <a:spLocks noChangeArrowheads="1"/>
          </p:cNvSpPr>
          <p:nvPr/>
        </p:nvSpPr>
        <p:spPr bwMode="auto">
          <a:xfrm>
            <a:off x="228600" y="1828800"/>
            <a:ext cx="8686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General scheme for transforming 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ft-labeling scheme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into a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fully dynamic distance oracle</a:t>
            </a:r>
            <a:r>
              <a:rPr lang="en-US" sz="2800" b="1" dirty="0" smtClean="0">
                <a:latin typeface="Comic Sans MS" pitchFamily="66" charset="0"/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Gives non-trivial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fully dynamic distance oracles</a:t>
            </a:r>
            <a:r>
              <a:rPr lang="en-US" sz="2800" b="1" dirty="0" smtClean="0">
                <a:latin typeface="Comic Sans MS" pitchFamily="66" charset="0"/>
              </a:rPr>
              <a:t>: </a:t>
            </a:r>
          </a:p>
          <a:p>
            <a:pPr lvl="2">
              <a:buFont typeface="Arial" pitchFamily="34" charset="0"/>
              <a:buChar char="•"/>
            </a:pPr>
            <a:r>
              <a:rPr lang="en-US" sz="2800" dirty="0" smtClean="0">
                <a:latin typeface="Comic Sans MS" pitchFamily="66" charset="0"/>
              </a:rPr>
              <a:t> Bounded tree-width</a:t>
            </a:r>
            <a:endParaRPr lang="en-US" sz="2800" b="1" dirty="0" smtClean="0">
              <a:latin typeface="Comic Sans MS" pitchFamily="66" charset="0"/>
            </a:endParaRPr>
          </a:p>
          <a:p>
            <a:pPr lvl="2">
              <a:buFont typeface="Arial" pitchFamily="34" charset="0"/>
              <a:buChar char="•"/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Bounded doubling dimension</a:t>
            </a:r>
          </a:p>
          <a:p>
            <a:pPr lvl="2">
              <a:buFont typeface="Arial" pitchFamily="34" charset="0"/>
              <a:buChar char="•"/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Planar graphs</a:t>
            </a:r>
          </a:p>
        </p:txBody>
      </p:sp>
      <p:sp>
        <p:nvSpPr>
          <p:cNvPr id="6" name="Rectangular Callout 5"/>
          <p:cNvSpPr/>
          <p:nvPr/>
        </p:nvSpPr>
        <p:spPr bwMode="auto">
          <a:xfrm>
            <a:off x="3124200" y="1575955"/>
            <a:ext cx="4876800" cy="2919845"/>
          </a:xfrm>
          <a:prstGeom prst="wedgeRectCallout">
            <a:avLst>
              <a:gd name="adj1" fmla="val -36655"/>
              <a:gd name="adj2" fmla="val 84408"/>
            </a:avLst>
          </a:prstGeom>
          <a:solidFill>
            <a:srgbClr val="FFC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mic Sans MS" pitchFamily="66" charset="0"/>
                <a:cs typeface="Arial" charset="0"/>
              </a:rPr>
              <a:t>Pervious:</a:t>
            </a:r>
            <a:r>
              <a:rPr lang="en-US" sz="2000" b="1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000" b="1" dirty="0" smtClean="0">
                <a:latin typeface="Comic Sans MS" pitchFamily="66" charset="0"/>
              </a:rPr>
              <a:t>[Klein, Subramanian 98] </a:t>
            </a:r>
          </a:p>
          <a:p>
            <a:r>
              <a:rPr lang="en-US" sz="2200" b="1" dirty="0" smtClean="0">
                <a:latin typeface="Comic Sans MS" pitchFamily="66" charset="0"/>
              </a:rPr>
              <a:t>Worst case query time </a:t>
            </a:r>
            <a:r>
              <a:rPr lang="en-US" sz="2400" b="1" dirty="0" smtClean="0">
                <a:latin typeface="Comic Sans MS" pitchFamily="66" charset="0"/>
              </a:rPr>
              <a:t>- </a:t>
            </a:r>
            <a:r>
              <a:rPr lang="en-US" sz="2200" b="1" dirty="0" smtClean="0">
                <a:cs typeface="Aharoni" pitchFamily="2" charset="-79"/>
              </a:rPr>
              <a:t>Õ</a:t>
            </a:r>
            <a:r>
              <a:rPr lang="en-US" sz="2200" b="1" dirty="0" smtClean="0">
                <a:latin typeface="Comic Sans MS" pitchFamily="66" charset="0"/>
              </a:rPr>
              <a:t>(n</a:t>
            </a:r>
            <a:r>
              <a:rPr lang="en-US" sz="2200" b="1" baseline="30000" dirty="0" smtClean="0">
                <a:latin typeface="Comic Sans MS" pitchFamily="66" charset="0"/>
              </a:rPr>
              <a:t>2/3</a:t>
            </a:r>
            <a:r>
              <a:rPr lang="en-US" sz="2200" b="1" dirty="0" smtClean="0">
                <a:latin typeface="Comic Sans MS" pitchFamily="66" charset="0"/>
              </a:rPr>
              <a:t>)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charset="0"/>
            </a:endParaRPr>
          </a:p>
          <a:p>
            <a:r>
              <a:rPr lang="en-US" sz="2200" b="1" dirty="0" smtClean="0">
                <a:latin typeface="Comic Sans MS" pitchFamily="66" charset="0"/>
              </a:rPr>
              <a:t>Amortized update time </a:t>
            </a:r>
            <a:r>
              <a:rPr lang="en-US" sz="2000" b="1" dirty="0" smtClean="0">
                <a:latin typeface="Comic Sans MS" pitchFamily="66" charset="0"/>
              </a:rPr>
              <a:t>- </a:t>
            </a:r>
            <a:r>
              <a:rPr lang="en-US" sz="2200" b="1" dirty="0" smtClean="0">
                <a:cs typeface="Aharoni" pitchFamily="2" charset="-79"/>
              </a:rPr>
              <a:t>Õ</a:t>
            </a:r>
            <a:r>
              <a:rPr lang="en-US" sz="2200" b="1" dirty="0" smtClean="0">
                <a:latin typeface="Comic Sans MS" pitchFamily="66" charset="0"/>
              </a:rPr>
              <a:t>(n</a:t>
            </a:r>
            <a:r>
              <a:rPr lang="en-US" sz="2200" b="1" baseline="30000" dirty="0" smtClean="0">
                <a:latin typeface="Comic Sans MS" pitchFamily="66" charset="0"/>
              </a:rPr>
              <a:t>2/3</a:t>
            </a:r>
            <a:r>
              <a:rPr lang="en-US" sz="2200" b="1" dirty="0" smtClean="0">
                <a:latin typeface="Comic Sans MS" pitchFamily="66" charset="0"/>
              </a:rPr>
              <a:t>)</a:t>
            </a: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 smtClean="0">
              <a:latin typeface="Comic Sans MS" pitchFamily="66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0000FF"/>
                </a:solidFill>
                <a:latin typeface="Comic Sans MS" pitchFamily="66" charset="0"/>
              </a:rPr>
              <a:t>New: </a:t>
            </a:r>
          </a:p>
          <a:p>
            <a:r>
              <a:rPr lang="en-US" sz="2200" b="1" dirty="0" smtClean="0">
                <a:latin typeface="Comic Sans MS" pitchFamily="66" charset="0"/>
              </a:rPr>
              <a:t>Worst case query time</a:t>
            </a:r>
            <a:r>
              <a:rPr lang="en-US" sz="2400" b="1" dirty="0" smtClean="0">
                <a:latin typeface="Comic Sans MS" pitchFamily="66" charset="0"/>
              </a:rPr>
              <a:t>  - </a:t>
            </a:r>
            <a:r>
              <a:rPr lang="en-US" sz="2200" b="1" dirty="0" smtClean="0">
                <a:cs typeface="Aharoni" pitchFamily="2" charset="-79"/>
              </a:rPr>
              <a:t>Õ</a:t>
            </a:r>
            <a:r>
              <a:rPr lang="en-US" sz="2200" b="1" dirty="0" smtClean="0">
                <a:latin typeface="Comic Sans MS" pitchFamily="66" charset="0"/>
              </a:rPr>
              <a:t>(n</a:t>
            </a:r>
            <a:r>
              <a:rPr lang="en-US" sz="2200" b="1" baseline="30000" dirty="0" smtClean="0">
                <a:latin typeface="Comic Sans MS" pitchFamily="66" charset="0"/>
              </a:rPr>
              <a:t>1/2</a:t>
            </a:r>
            <a:r>
              <a:rPr lang="en-US" sz="2200" b="1" dirty="0" smtClean="0">
                <a:latin typeface="Comic Sans MS" pitchFamily="66" charset="0"/>
              </a:rPr>
              <a:t>)</a:t>
            </a:r>
            <a:r>
              <a:rPr lang="en-US" sz="2000" b="1" dirty="0" smtClean="0">
                <a:latin typeface="Comic Sans MS" pitchFamily="66" charset="0"/>
              </a:rPr>
              <a:t> </a:t>
            </a:r>
          </a:p>
          <a:p>
            <a:r>
              <a:rPr lang="en-US" sz="2200" b="1" dirty="0" smtClean="0">
                <a:latin typeface="Comic Sans MS" pitchFamily="66" charset="0"/>
              </a:rPr>
              <a:t>Worst case update time </a:t>
            </a:r>
            <a:r>
              <a:rPr lang="en-US" sz="2400" b="1" dirty="0" smtClean="0">
                <a:latin typeface="Comic Sans MS" pitchFamily="66" charset="0"/>
              </a:rPr>
              <a:t>- </a:t>
            </a:r>
            <a:r>
              <a:rPr lang="en-US" sz="2200" b="1" dirty="0" smtClean="0">
                <a:cs typeface="Aharoni" pitchFamily="2" charset="-79"/>
              </a:rPr>
              <a:t>Õ</a:t>
            </a:r>
            <a:r>
              <a:rPr lang="en-US" sz="2200" b="1" dirty="0" smtClean="0">
                <a:latin typeface="Comic Sans MS" pitchFamily="66" charset="0"/>
              </a:rPr>
              <a:t>(n</a:t>
            </a:r>
            <a:r>
              <a:rPr lang="en-US" sz="2200" b="1" baseline="30000" dirty="0" smtClean="0">
                <a:latin typeface="Comic Sans MS" pitchFamily="66" charset="0"/>
              </a:rPr>
              <a:t>1/2</a:t>
            </a:r>
            <a:r>
              <a:rPr lang="en-US" sz="2200" b="1" dirty="0" smtClean="0">
                <a:latin typeface="Comic Sans MS" pitchFamily="66" charset="0"/>
              </a:rPr>
              <a:t>)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35100" y="457200"/>
            <a:ext cx="7499350" cy="1143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 charset="0"/>
              </a:rPr>
              <a:t>Dynamic Distance Oracles</a:t>
            </a:r>
          </a:p>
          <a:p>
            <a:pPr lvl="0">
              <a:defRPr/>
            </a:pPr>
            <a:r>
              <a:rPr lang="en-US" sz="4400" b="1" dirty="0" smtClean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Results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>
              <a:buNone/>
            </a:pPr>
            <a:r>
              <a:rPr lang="en-US" b="1" dirty="0" smtClean="0">
                <a:solidFill>
                  <a:srgbClr val="0000FF"/>
                </a:solidFill>
                <a:cs typeface="Arial" charset="0"/>
              </a:rPr>
              <a:t>FT Routing Scheme </a:t>
            </a:r>
          </a:p>
          <a:p>
            <a:pPr eaLnBrk="1" hangingPunct="1"/>
            <a:r>
              <a:rPr lang="en-US" sz="2800" dirty="0" smtClean="0">
                <a:solidFill>
                  <a:srgbClr val="0000FF"/>
                </a:solidFill>
                <a:cs typeface="Arial" charset="0"/>
                <a:sym typeface="Symbol"/>
              </a:rPr>
              <a:t>1+</a:t>
            </a:r>
            <a:r>
              <a:rPr lang="el-GR" sz="2800" dirty="0" smtClean="0">
                <a:solidFill>
                  <a:srgbClr val="0000FF"/>
                </a:solidFill>
                <a:cs typeface="Arial" charset="0"/>
                <a:sym typeface="Symbol"/>
              </a:rPr>
              <a:t>ε</a:t>
            </a:r>
            <a:r>
              <a:rPr lang="en-US" sz="2800" dirty="0" smtClean="0"/>
              <a:t> stretch</a:t>
            </a:r>
          </a:p>
          <a:p>
            <a:pPr eaLnBrk="1" hangingPunct="1"/>
            <a:r>
              <a:rPr lang="en-US" sz="2800" dirty="0" smtClean="0"/>
              <a:t>Table\Label size:  </a:t>
            </a:r>
            <a:r>
              <a:rPr lang="en-US" sz="2800" dirty="0" smtClean="0">
                <a:solidFill>
                  <a:srgbClr val="0000FF"/>
                </a:solidFill>
                <a:cs typeface="Arial" charset="0"/>
                <a:sym typeface="Symbol"/>
              </a:rPr>
              <a:t>O(log</a:t>
            </a:r>
            <a:r>
              <a:rPr lang="en-US" sz="2800" baseline="30000" dirty="0" smtClean="0">
                <a:solidFill>
                  <a:srgbClr val="0000FF"/>
                </a:solidFill>
                <a:cs typeface="Arial" charset="0"/>
                <a:sym typeface="Symbol"/>
              </a:rPr>
              <a:t>5</a:t>
            </a:r>
            <a:r>
              <a:rPr lang="en-US" sz="2800" dirty="0" smtClean="0">
                <a:solidFill>
                  <a:srgbClr val="0000FF"/>
                </a:solidFill>
                <a:cs typeface="Arial" charset="0"/>
                <a:sym typeface="Symbol"/>
              </a:rPr>
              <a:t>n/</a:t>
            </a:r>
            <a:r>
              <a:rPr lang="el-GR" sz="2800" dirty="0" smtClean="0">
                <a:solidFill>
                  <a:srgbClr val="0000FF"/>
                </a:solidFill>
                <a:cs typeface="Arial" charset="0"/>
                <a:sym typeface="Symbol"/>
              </a:rPr>
              <a:t>ε</a:t>
            </a:r>
            <a:r>
              <a:rPr lang="en-US" sz="2800" baseline="30000" dirty="0" smtClean="0">
                <a:solidFill>
                  <a:srgbClr val="0000FF"/>
                </a:solidFill>
                <a:cs typeface="Arial" charset="0"/>
                <a:sym typeface="Symbol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cs typeface="Arial" charset="0"/>
                <a:sym typeface="Symbol"/>
              </a:rPr>
              <a:t>)</a:t>
            </a:r>
          </a:p>
          <a:p>
            <a:pPr>
              <a:buNone/>
            </a:pPr>
            <a:endParaRPr lang="en-US" sz="2800" dirty="0" smtClean="0">
              <a:solidFill>
                <a:srgbClr val="0000FF"/>
              </a:solidFill>
              <a:cs typeface="Arial" charset="0"/>
              <a:sym typeface="Symbol"/>
            </a:endParaRPr>
          </a:p>
          <a:p>
            <a:pPr eaLnBrk="1" hangingPunct="1"/>
            <a:endParaRPr lang="en-US" sz="2800" dirty="0" smtClean="0"/>
          </a:p>
          <a:p>
            <a:pPr eaLnBrk="1" hangingPunct="1">
              <a:buNone/>
            </a:pPr>
            <a:endParaRPr lang="en-US" sz="2800" dirty="0" smtClean="0"/>
          </a:p>
          <a:p>
            <a:pPr eaLnBrk="1" hangingPunct="1">
              <a:buNone/>
            </a:pPr>
            <a:endParaRPr lang="en-US" sz="2800" b="1" dirty="0" smtClean="0">
              <a:solidFill>
                <a:srgbClr val="0099FF"/>
              </a:solidFill>
              <a:cs typeface="Aharoni" pitchFamily="2" charset="-79"/>
            </a:endParaRPr>
          </a:p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17245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cs typeface="Arial" charset="0"/>
              </a:rPr>
              <a:t>Results</a:t>
            </a:r>
            <a:endParaRPr lang="en-US" sz="4000" b="1" dirty="0" smtClean="0">
              <a:solidFill>
                <a:srgbClr val="0000FF"/>
              </a:solidFill>
              <a:ea typeface="+mn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ea typeface="+mn-ea"/>
                <a:cs typeface="Arial" charset="0"/>
              </a:rPr>
              <a:t>Planar Graphs</a:t>
            </a:r>
            <a:endParaRPr lang="en-US" sz="4000" b="1" dirty="0" smtClean="0">
              <a:solidFill>
                <a:srgbClr val="0000FF"/>
              </a:solidFill>
              <a:ea typeface="+mn-ea"/>
              <a:cs typeface="Arial" charset="0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5241" y="2371725"/>
            <a:ext cx="3912959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838200" y="1752600"/>
            <a:ext cx="3657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omic Sans MS" pitchFamily="66" charset="0"/>
              </a:rPr>
              <a:t>Graphs that </a:t>
            </a:r>
            <a:r>
              <a:rPr lang="en-US" sz="3200" b="1" dirty="0" smtClean="0">
                <a:latin typeface="Comic Sans MS" pitchFamily="66" charset="0"/>
              </a:rPr>
              <a:t>can</a:t>
            </a:r>
            <a:r>
              <a:rPr lang="en-US" sz="3200" dirty="0" smtClean="0">
                <a:latin typeface="Comic Sans MS" pitchFamily="66" charset="0"/>
              </a:rPr>
              <a:t> be drawn in the plane without crossing edges.</a:t>
            </a:r>
            <a:endParaRPr lang="en-US" sz="3200" dirty="0">
              <a:latin typeface="Comic Sans MS" pitchFamily="66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4267200"/>
            <a:ext cx="1676400" cy="1451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flipH="1">
            <a:off x="2133600" y="4038600"/>
            <a:ext cx="1905000" cy="16764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62200" y="4114800"/>
            <a:ext cx="1524000" cy="16764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5" name="Text Box 3"/>
          <p:cNvSpPr txBox="1">
            <a:spLocks noChangeArrowheads="1"/>
          </p:cNvSpPr>
          <p:nvPr/>
        </p:nvSpPr>
        <p:spPr bwMode="auto">
          <a:xfrm>
            <a:off x="228600" y="1828800"/>
            <a:ext cx="49530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200" dirty="0" err="1">
                <a:solidFill>
                  <a:srgbClr val="FF3300"/>
                </a:solidFill>
                <a:latin typeface="Comic Sans MS" pitchFamily="66" charset="0"/>
                <a:ea typeface="+mn-ea"/>
                <a:cs typeface="Arial" charset="0"/>
              </a:rPr>
              <a:t>Thm</a:t>
            </a:r>
            <a:r>
              <a:rPr lang="en-US" sz="3200" b="1" kern="1200" dirty="0">
                <a:solidFill>
                  <a:srgbClr val="FF3300"/>
                </a:solidFill>
                <a:latin typeface="Comic Sans MS" pitchFamily="66" charset="0"/>
                <a:ea typeface="+mn-ea"/>
                <a:cs typeface="Arial" charset="0"/>
              </a:rPr>
              <a:t>: </a:t>
            </a:r>
          </a:p>
          <a:p>
            <a:r>
              <a:rPr lang="en-US" sz="2800" dirty="0" smtClean="0">
                <a:latin typeface="Comic Sans MS" pitchFamily="66" charset="0"/>
              </a:rPr>
              <a:t>For any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SSSP</a:t>
            </a:r>
            <a:r>
              <a:rPr lang="en-US" sz="2800" dirty="0" smtClean="0">
                <a:latin typeface="Comic Sans MS" pitchFamily="66" charset="0"/>
              </a:rPr>
              <a:t> tree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T</a:t>
            </a:r>
            <a:r>
              <a:rPr lang="en-US" sz="2800" dirty="0" smtClean="0">
                <a:latin typeface="Comic Sans MS" pitchFamily="66" charset="0"/>
              </a:rPr>
              <a:t>, there is a non-tree edge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e</a:t>
            </a:r>
            <a:r>
              <a:rPr lang="en-US" sz="2800" dirty="0" smtClean="0">
                <a:latin typeface="Comic Sans MS" pitchFamily="66" charset="0"/>
              </a:rPr>
              <a:t> such that the unique simple cycle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C</a:t>
            </a:r>
            <a:r>
              <a:rPr lang="en-US" sz="2800" dirty="0" smtClean="0">
                <a:latin typeface="Comic Sans MS" pitchFamily="66" charset="0"/>
              </a:rPr>
              <a:t> in 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</a:rPr>
              <a:t>T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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</a:rPr>
              <a:t>e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separates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G </a:t>
            </a:r>
            <a:r>
              <a:rPr lang="en-US" sz="2800" dirty="0" smtClean="0">
                <a:latin typeface="Comic Sans MS" pitchFamily="66" charset="0"/>
              </a:rPr>
              <a:t>into two parts of at most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2/3∙n</a:t>
            </a:r>
            <a:r>
              <a:rPr lang="en-US" sz="2800" dirty="0" smtClean="0">
                <a:latin typeface="Comic Sans MS" pitchFamily="66" charset="0"/>
              </a:rPr>
              <a:t> vertices.</a:t>
            </a:r>
            <a:endParaRPr lang="en-US" sz="2800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endParaRPr lang="en-US" sz="3200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52400" y="5943600"/>
            <a:ext cx="8305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5125" indent="-282575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en-US" sz="3200" kern="1200" dirty="0" smtClean="0">
                <a:solidFill>
                  <a:srgbClr val="CC3300"/>
                </a:solidFill>
                <a:latin typeface="Comic Sans MS" pitchFamily="66" charset="0"/>
                <a:ea typeface="+mn-ea"/>
                <a:cs typeface="Arial" charset="0"/>
              </a:rPr>
              <a:t>[</a:t>
            </a:r>
            <a:r>
              <a:rPr lang="en-US" sz="3200" dirty="0" smtClean="0">
                <a:solidFill>
                  <a:srgbClr val="CC3300"/>
                </a:solidFill>
                <a:latin typeface="Comic Sans MS" pitchFamily="66" charset="0"/>
              </a:rPr>
              <a:t>Lipton and </a:t>
            </a:r>
            <a:r>
              <a:rPr lang="en-US" sz="3200" dirty="0" err="1" smtClean="0">
                <a:solidFill>
                  <a:srgbClr val="CC3300"/>
                </a:solidFill>
                <a:latin typeface="Comic Sans MS" pitchFamily="66" charset="0"/>
              </a:rPr>
              <a:t>Tarjan</a:t>
            </a:r>
            <a:r>
              <a:rPr lang="en-US" sz="3200" dirty="0" smtClean="0"/>
              <a:t> </a:t>
            </a:r>
            <a:r>
              <a:rPr lang="en-US" sz="3200" kern="1200" dirty="0" smtClean="0">
                <a:solidFill>
                  <a:srgbClr val="CC3300"/>
                </a:solidFill>
                <a:latin typeface="Comic Sans MS" pitchFamily="66" charset="0"/>
                <a:ea typeface="+mn-ea"/>
                <a:cs typeface="Arial" charset="0"/>
              </a:rPr>
              <a:t>79]</a:t>
            </a:r>
            <a:endParaRPr lang="en-US" sz="3200" kern="1200" dirty="0">
              <a:solidFill>
                <a:srgbClr val="CC3300"/>
              </a:solidFill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6200" y="-381000"/>
            <a:ext cx="8305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kern="1200" dirty="0">
              <a:solidFill>
                <a:prstClr val="black">
                  <a:lumMod val="75000"/>
                  <a:lumOff val="25000"/>
                </a:prstClr>
              </a:solidFill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35100" y="457200"/>
            <a:ext cx="749935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n-US" sz="4400" b="1" dirty="0" smtClean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Planar Graphs</a:t>
            </a:r>
            <a:endParaRPr lang="en-US" sz="4400" b="1" dirty="0">
              <a:solidFill>
                <a:srgbClr val="0000FF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2" name="Picture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990088"/>
            <a:ext cx="3730752" cy="272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52400" y="5943600"/>
            <a:ext cx="8305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5125" indent="-282575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en-US" sz="3200" kern="1200" dirty="0" smtClean="0">
                <a:solidFill>
                  <a:srgbClr val="CC3300"/>
                </a:solidFill>
                <a:latin typeface="Comic Sans MS" pitchFamily="66" charset="0"/>
                <a:ea typeface="+mn-ea"/>
                <a:cs typeface="Arial" charset="0"/>
              </a:rPr>
              <a:t>[</a:t>
            </a:r>
            <a:r>
              <a:rPr lang="en-US" sz="3200" dirty="0" smtClean="0">
                <a:solidFill>
                  <a:srgbClr val="CC3300"/>
                </a:solidFill>
                <a:latin typeface="Comic Sans MS" pitchFamily="66" charset="0"/>
              </a:rPr>
              <a:t>Lipton and </a:t>
            </a:r>
            <a:r>
              <a:rPr lang="en-US" sz="3200" dirty="0" err="1" smtClean="0">
                <a:solidFill>
                  <a:srgbClr val="CC3300"/>
                </a:solidFill>
                <a:latin typeface="Comic Sans MS" pitchFamily="66" charset="0"/>
              </a:rPr>
              <a:t>Tarjan</a:t>
            </a:r>
            <a:r>
              <a:rPr lang="en-US" sz="3200" dirty="0" smtClean="0"/>
              <a:t> </a:t>
            </a:r>
            <a:r>
              <a:rPr lang="en-US" sz="3200" kern="1200" dirty="0" smtClean="0">
                <a:solidFill>
                  <a:srgbClr val="CC3300"/>
                </a:solidFill>
                <a:latin typeface="Comic Sans MS" pitchFamily="66" charset="0"/>
                <a:ea typeface="+mn-ea"/>
                <a:cs typeface="Arial" charset="0"/>
              </a:rPr>
              <a:t>79]</a:t>
            </a:r>
            <a:endParaRPr lang="en-US" sz="3200" kern="1200" dirty="0">
              <a:solidFill>
                <a:srgbClr val="CC3300"/>
              </a:solidFill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6200" y="-381000"/>
            <a:ext cx="8305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kern="1200" dirty="0">
              <a:solidFill>
                <a:prstClr val="black">
                  <a:lumMod val="75000"/>
                  <a:lumOff val="25000"/>
                </a:prstClr>
              </a:solidFill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35100" y="457200"/>
            <a:ext cx="749935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n-US" sz="4400" b="1" dirty="0" smtClean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Planar Graphs</a:t>
            </a:r>
            <a:endParaRPr lang="en-US" sz="4400" b="1" dirty="0">
              <a:solidFill>
                <a:srgbClr val="0000FF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2914650"/>
            <a:ext cx="37338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Straight Connector 11"/>
          <p:cNvCxnSpPr/>
          <p:nvPr/>
        </p:nvCxnSpPr>
        <p:spPr>
          <a:xfrm rot="10800000" flipV="1">
            <a:off x="6858000" y="4343400"/>
            <a:ext cx="685800" cy="38100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6553200" y="3200400"/>
            <a:ext cx="762000" cy="1524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6172200" y="3352800"/>
            <a:ext cx="381000" cy="2286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019403" y="3657997"/>
            <a:ext cx="229394" cy="76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6019800" y="3886200"/>
            <a:ext cx="228600" cy="76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6096794" y="4191794"/>
            <a:ext cx="227806" cy="75406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248400" y="4343400"/>
            <a:ext cx="228600" cy="1524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6553200" y="4495800"/>
            <a:ext cx="228600" cy="2286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391400" y="3200400"/>
            <a:ext cx="457200" cy="2286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848600" y="3429000"/>
            <a:ext cx="685800" cy="2286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8229600" y="3733800"/>
            <a:ext cx="304800" cy="3048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7924800" y="4114800"/>
            <a:ext cx="228600" cy="2286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>
            <a:off x="7620000" y="4267200"/>
            <a:ext cx="304800" cy="76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228600" y="1828800"/>
            <a:ext cx="49530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200" dirty="0" err="1">
                <a:solidFill>
                  <a:srgbClr val="FF3300"/>
                </a:solidFill>
                <a:latin typeface="Comic Sans MS" pitchFamily="66" charset="0"/>
                <a:ea typeface="+mn-ea"/>
                <a:cs typeface="Arial" charset="0"/>
              </a:rPr>
              <a:t>Thm</a:t>
            </a:r>
            <a:r>
              <a:rPr lang="en-US" sz="3200" b="1" kern="1200" dirty="0">
                <a:solidFill>
                  <a:srgbClr val="FF3300"/>
                </a:solidFill>
                <a:latin typeface="Comic Sans MS" pitchFamily="66" charset="0"/>
                <a:ea typeface="+mn-ea"/>
                <a:cs typeface="Arial" charset="0"/>
              </a:rPr>
              <a:t>: </a:t>
            </a:r>
          </a:p>
          <a:p>
            <a:r>
              <a:rPr lang="en-US" sz="2800" dirty="0" smtClean="0">
                <a:latin typeface="Comic Sans MS" pitchFamily="66" charset="0"/>
              </a:rPr>
              <a:t>For any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SSSP</a:t>
            </a:r>
            <a:r>
              <a:rPr lang="en-US" sz="2800" dirty="0" smtClean="0">
                <a:latin typeface="Comic Sans MS" pitchFamily="66" charset="0"/>
              </a:rPr>
              <a:t> tree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T</a:t>
            </a:r>
            <a:r>
              <a:rPr lang="en-US" sz="2800" dirty="0" smtClean="0">
                <a:latin typeface="Comic Sans MS" pitchFamily="66" charset="0"/>
              </a:rPr>
              <a:t>, there is a non-tree edge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e</a:t>
            </a:r>
            <a:r>
              <a:rPr lang="en-US" sz="2800" dirty="0" smtClean="0">
                <a:latin typeface="Comic Sans MS" pitchFamily="66" charset="0"/>
              </a:rPr>
              <a:t> such that the unique simple cycle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C</a:t>
            </a:r>
            <a:r>
              <a:rPr lang="en-US" sz="2800" dirty="0" smtClean="0">
                <a:latin typeface="Comic Sans MS" pitchFamily="66" charset="0"/>
              </a:rPr>
              <a:t> in 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</a:rPr>
              <a:t>T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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</a:rPr>
              <a:t>e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</a:rPr>
              <a:t>separates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G </a:t>
            </a:r>
            <a:r>
              <a:rPr lang="en-US" sz="2800" dirty="0" smtClean="0">
                <a:latin typeface="Comic Sans MS" pitchFamily="66" charset="0"/>
              </a:rPr>
              <a:t>into two parts of at most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2/3∙n</a:t>
            </a:r>
            <a:r>
              <a:rPr lang="en-US" sz="2800" dirty="0" smtClean="0">
                <a:latin typeface="Comic Sans MS" pitchFamily="66" charset="0"/>
              </a:rPr>
              <a:t> vertices.</a:t>
            </a:r>
            <a:endParaRPr lang="en-US" sz="2800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76200" y="-381000"/>
            <a:ext cx="8305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kern="1200" dirty="0">
              <a:solidFill>
                <a:prstClr val="black">
                  <a:lumMod val="75000"/>
                  <a:lumOff val="25000"/>
                </a:prstClr>
              </a:solidFill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35100" y="457200"/>
            <a:ext cx="749935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n-US" sz="4400" b="1" dirty="0" smtClean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Tree of Separators</a:t>
            </a:r>
            <a:endParaRPr lang="en-US" sz="4400" b="1" dirty="0">
              <a:solidFill>
                <a:srgbClr val="0000FF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Comic Sans MS" pitchFamily="66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10800000" flipV="1">
            <a:off x="3962400" y="3352799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H="1">
            <a:off x="5029200" y="33528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6172200" y="48768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5334001" y="4876799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5400000">
            <a:off x="4119930" y="532887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</a:t>
            </a:r>
            <a:endParaRPr lang="en-US" sz="4000" dirty="0"/>
          </a:p>
        </p:txBody>
      </p:sp>
      <p:grpSp>
        <p:nvGrpSpPr>
          <p:cNvPr id="58" name="Group 37"/>
          <p:cNvGrpSpPr/>
          <p:nvPr/>
        </p:nvGrpSpPr>
        <p:grpSpPr>
          <a:xfrm>
            <a:off x="3505200" y="1295400"/>
            <a:ext cx="2743200" cy="2057400"/>
            <a:chOff x="3124200" y="1447800"/>
            <a:chExt cx="3733800" cy="2724150"/>
          </a:xfrm>
        </p:grpSpPr>
        <p:pic>
          <p:nvPicPr>
            <p:cNvPr id="5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24200" y="1447800"/>
              <a:ext cx="3733800" cy="272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72" name="Straight Connector 71"/>
            <p:cNvCxnSpPr/>
            <p:nvPr/>
          </p:nvCxnSpPr>
          <p:spPr>
            <a:xfrm rot="10800000">
              <a:off x="5486400" y="2800350"/>
              <a:ext cx="304800" cy="762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0800000" flipV="1">
              <a:off x="4724400" y="2876550"/>
              <a:ext cx="685800" cy="381000"/>
            </a:xfrm>
            <a:prstGeom prst="line">
              <a:avLst/>
            </a:prstGeom>
            <a:ln w="317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0800000" flipV="1">
              <a:off x="4419600" y="1733550"/>
              <a:ext cx="762000" cy="1524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0800000" flipV="1">
              <a:off x="4038600" y="1885950"/>
              <a:ext cx="3810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3885803" y="2191147"/>
              <a:ext cx="229394" cy="762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3886200" y="2419350"/>
              <a:ext cx="228600" cy="762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 flipH="1">
              <a:off x="3963194" y="2724944"/>
              <a:ext cx="227806" cy="75406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4114800" y="2876550"/>
              <a:ext cx="228600" cy="1524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16200000" flipH="1">
              <a:off x="4419600" y="302895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5257800" y="1733550"/>
              <a:ext cx="4572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5715000" y="1962150"/>
              <a:ext cx="6858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6096000" y="2266950"/>
              <a:ext cx="304800" cy="3048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>
              <a:off x="5791200" y="264795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381000" y="1219200"/>
            <a:ext cx="3081738" cy="2133600"/>
            <a:chOff x="6062262" y="3962400"/>
            <a:chExt cx="3081738" cy="2133600"/>
          </a:xfrm>
        </p:grpSpPr>
        <p:pic>
          <p:nvPicPr>
            <p:cNvPr id="51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62262" y="4114800"/>
              <a:ext cx="3081738" cy="1828800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3" name="Rectangular Callout 52"/>
            <p:cNvSpPr/>
            <p:nvPr/>
          </p:nvSpPr>
          <p:spPr bwMode="auto">
            <a:xfrm>
              <a:off x="6248400" y="3962400"/>
              <a:ext cx="2895600" cy="2133600"/>
            </a:xfrm>
            <a:prstGeom prst="wedgeRectCallout">
              <a:avLst>
                <a:gd name="adj1" fmla="val 61591"/>
                <a:gd name="adj2" fmla="val 34408"/>
              </a:avLst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endParaRPr lang="en-US" sz="2200" b="1" dirty="0" smtClean="0">
                <a:latin typeface="Comic Sans MS" pitchFamily="66" charset="0"/>
              </a:endParaRPr>
            </a:p>
          </p:txBody>
        </p:sp>
      </p:grpSp>
      <p:pic>
        <p:nvPicPr>
          <p:cNvPr id="7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1295400"/>
            <a:ext cx="180244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" y="1905000"/>
            <a:ext cx="2304626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7" name="Straight Arrow Connector 26"/>
          <p:cNvCxnSpPr/>
          <p:nvPr/>
        </p:nvCxnSpPr>
        <p:spPr>
          <a:xfrm rot="16200000" flipH="1">
            <a:off x="3124200" y="4876801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V="1">
            <a:off x="2286001" y="4876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11111E-6 L 0.4099 0.3722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" y="18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33333E-6 L 0.06563 0.2465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12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76200" y="-381000"/>
            <a:ext cx="8305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kern="1200" dirty="0">
              <a:solidFill>
                <a:prstClr val="black">
                  <a:lumMod val="75000"/>
                  <a:lumOff val="25000"/>
                </a:prstClr>
              </a:solidFill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35100" y="457200"/>
            <a:ext cx="749935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n-US" sz="4400" b="1" dirty="0" smtClean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Tree of Separators</a:t>
            </a:r>
            <a:endParaRPr lang="en-US" sz="4400" b="1" dirty="0">
              <a:solidFill>
                <a:srgbClr val="0000FF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Comic Sans MS" pitchFamily="66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10800000" flipV="1">
            <a:off x="3962400" y="3352799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H="1">
            <a:off x="5029200" y="33528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6172200" y="48768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5334001" y="4876799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5400000">
            <a:off x="4119930" y="532887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</a:t>
            </a:r>
            <a:endParaRPr lang="en-US" sz="4000" dirty="0"/>
          </a:p>
        </p:txBody>
      </p:sp>
      <p:grpSp>
        <p:nvGrpSpPr>
          <p:cNvPr id="2" name="Group 37"/>
          <p:cNvGrpSpPr/>
          <p:nvPr/>
        </p:nvGrpSpPr>
        <p:grpSpPr>
          <a:xfrm>
            <a:off x="3505200" y="1295400"/>
            <a:ext cx="2743200" cy="2057400"/>
            <a:chOff x="3124200" y="1447800"/>
            <a:chExt cx="3733800" cy="2724150"/>
          </a:xfrm>
        </p:grpSpPr>
        <p:pic>
          <p:nvPicPr>
            <p:cNvPr id="5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24200" y="1447800"/>
              <a:ext cx="3733800" cy="272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72" name="Straight Connector 71"/>
            <p:cNvCxnSpPr/>
            <p:nvPr/>
          </p:nvCxnSpPr>
          <p:spPr>
            <a:xfrm rot="10800000">
              <a:off x="5486400" y="2800350"/>
              <a:ext cx="304800" cy="762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0800000" flipV="1">
              <a:off x="4724400" y="2876550"/>
              <a:ext cx="685800" cy="381000"/>
            </a:xfrm>
            <a:prstGeom prst="line">
              <a:avLst/>
            </a:prstGeom>
            <a:ln w="317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0800000" flipV="1">
              <a:off x="4419600" y="1733550"/>
              <a:ext cx="762000" cy="1524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0800000" flipV="1">
              <a:off x="4038600" y="1885950"/>
              <a:ext cx="3810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3885803" y="2191147"/>
              <a:ext cx="229394" cy="762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3886200" y="2419350"/>
              <a:ext cx="228600" cy="762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 flipH="1">
              <a:off x="3963194" y="2724944"/>
              <a:ext cx="227806" cy="75406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4114800" y="2876550"/>
              <a:ext cx="228600" cy="1524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16200000" flipH="1">
              <a:off x="4419600" y="302895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5257800" y="1733550"/>
              <a:ext cx="4572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5715000" y="1962150"/>
              <a:ext cx="6858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6096000" y="2266950"/>
              <a:ext cx="304800" cy="3048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>
              <a:off x="5791200" y="264795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07955" y="3810000"/>
            <a:ext cx="180244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00200" y="3581400"/>
            <a:ext cx="2304626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7" name="Straight Arrow Connector 26"/>
          <p:cNvCxnSpPr/>
          <p:nvPr/>
        </p:nvCxnSpPr>
        <p:spPr>
          <a:xfrm rot="16200000" flipH="1">
            <a:off x="3124200" y="4876801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V="1">
            <a:off x="2286001" y="4876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943600" y="4419600"/>
            <a:ext cx="457200" cy="76200"/>
          </a:xfrm>
          <a:prstGeom prst="line">
            <a:avLst/>
          </a:prstGeom>
          <a:ln w="317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36" idx="0"/>
          </p:cNvCxnSpPr>
          <p:nvPr/>
        </p:nvCxnSpPr>
        <p:spPr>
          <a:xfrm>
            <a:off x="5631873" y="3990109"/>
            <a:ext cx="235527" cy="353291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5829300" y="4381500"/>
            <a:ext cx="152400" cy="7620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6249194" y="4266406"/>
            <a:ext cx="304800" cy="1588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reeform 35"/>
          <p:cNvSpPr/>
          <p:nvPr/>
        </p:nvSpPr>
        <p:spPr>
          <a:xfrm>
            <a:off x="5448301" y="3162300"/>
            <a:ext cx="1208808" cy="962891"/>
          </a:xfrm>
          <a:custGeom>
            <a:avLst/>
            <a:gdLst>
              <a:gd name="connsiteX0" fmla="*/ 183572 w 1208808"/>
              <a:gd name="connsiteY0" fmla="*/ 827809 h 962891"/>
              <a:gd name="connsiteX1" fmla="*/ 90054 w 1208808"/>
              <a:gd name="connsiteY1" fmla="*/ 422564 h 962891"/>
              <a:gd name="connsiteX2" fmla="*/ 723899 w 1208808"/>
              <a:gd name="connsiteY2" fmla="*/ 6927 h 962891"/>
              <a:gd name="connsiteX3" fmla="*/ 1170708 w 1208808"/>
              <a:gd name="connsiteY3" fmla="*/ 464127 h 962891"/>
              <a:gd name="connsiteX4" fmla="*/ 952499 w 1208808"/>
              <a:gd name="connsiteY4" fmla="*/ 962891 h 962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8808" h="962891">
                <a:moveTo>
                  <a:pt x="183572" y="827809"/>
                </a:moveTo>
                <a:cubicBezTo>
                  <a:pt x="91786" y="693593"/>
                  <a:pt x="0" y="559378"/>
                  <a:pt x="90054" y="422564"/>
                </a:cubicBezTo>
                <a:cubicBezTo>
                  <a:pt x="180108" y="285750"/>
                  <a:pt x="543790" y="0"/>
                  <a:pt x="723899" y="6927"/>
                </a:cubicBezTo>
                <a:cubicBezTo>
                  <a:pt x="904008" y="13854"/>
                  <a:pt x="1132608" y="304800"/>
                  <a:pt x="1170708" y="464127"/>
                </a:cubicBezTo>
                <a:cubicBezTo>
                  <a:pt x="1208808" y="623454"/>
                  <a:pt x="1080653" y="793172"/>
                  <a:pt x="952499" y="962891"/>
                </a:cubicBezTo>
              </a:path>
            </a:pathLst>
          </a:cu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76200" y="-381000"/>
            <a:ext cx="8305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kern="1200" dirty="0">
              <a:solidFill>
                <a:prstClr val="black">
                  <a:lumMod val="75000"/>
                  <a:lumOff val="25000"/>
                </a:prstClr>
              </a:solidFill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35100" y="457200"/>
            <a:ext cx="749935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en-US" sz="4400" b="1" dirty="0" smtClean="0"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Tree of Separators</a:t>
            </a:r>
            <a:endParaRPr lang="en-US" sz="4400" b="1" dirty="0">
              <a:solidFill>
                <a:srgbClr val="0000FF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Comic Sans MS" pitchFamily="66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10800000" flipV="1">
            <a:off x="6198555" y="3352799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H="1">
            <a:off x="7265355" y="33528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17755" y="3810000"/>
            <a:ext cx="180244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36355" y="3581400"/>
            <a:ext cx="2304626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Straight Arrow Connector 23"/>
          <p:cNvCxnSpPr/>
          <p:nvPr/>
        </p:nvCxnSpPr>
        <p:spPr>
          <a:xfrm rot="16200000" flipH="1">
            <a:off x="8408355" y="48768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7570156" y="4876799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5360355" y="4876801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V="1">
            <a:off x="4522156" y="4876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5400000">
            <a:off x="6356085" y="532887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</a:t>
            </a:r>
            <a:endParaRPr lang="en-US" sz="4000" dirty="0"/>
          </a:p>
        </p:txBody>
      </p:sp>
      <p:grpSp>
        <p:nvGrpSpPr>
          <p:cNvPr id="31" name="Group 37"/>
          <p:cNvGrpSpPr/>
          <p:nvPr/>
        </p:nvGrpSpPr>
        <p:grpSpPr>
          <a:xfrm>
            <a:off x="5741355" y="1295400"/>
            <a:ext cx="2743200" cy="2057400"/>
            <a:chOff x="3124200" y="1447800"/>
            <a:chExt cx="3733800" cy="2724150"/>
          </a:xfrm>
        </p:grpSpPr>
        <p:pic>
          <p:nvPicPr>
            <p:cNvPr id="32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124200" y="1447800"/>
              <a:ext cx="3733800" cy="2724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33" name="Straight Connector 32"/>
            <p:cNvCxnSpPr/>
            <p:nvPr/>
          </p:nvCxnSpPr>
          <p:spPr>
            <a:xfrm rot="10800000">
              <a:off x="5486400" y="2800350"/>
              <a:ext cx="304800" cy="762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0800000" flipV="1">
              <a:off x="4724400" y="2876550"/>
              <a:ext cx="685800" cy="381000"/>
            </a:xfrm>
            <a:prstGeom prst="line">
              <a:avLst/>
            </a:prstGeom>
            <a:ln w="317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0800000" flipV="1">
              <a:off x="4419600" y="1733550"/>
              <a:ext cx="762000" cy="1524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0800000" flipV="1">
              <a:off x="4038600" y="1885950"/>
              <a:ext cx="3810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3885803" y="2191147"/>
              <a:ext cx="229394" cy="762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H="1">
              <a:off x="3886200" y="2419350"/>
              <a:ext cx="228600" cy="762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6200000" flipH="1">
              <a:off x="3963194" y="2724944"/>
              <a:ext cx="227806" cy="75406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4114800" y="2876550"/>
              <a:ext cx="228600" cy="1524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4419600" y="302895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5257800" y="1733550"/>
              <a:ext cx="4572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5715000" y="1962150"/>
              <a:ext cx="6858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>
              <a:off x="6096000" y="2266950"/>
              <a:ext cx="304800" cy="3048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5791200" y="2647950"/>
              <a:ext cx="228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 Box 3"/>
          <p:cNvSpPr txBox="1">
            <a:spLocks noChangeArrowheads="1"/>
          </p:cNvSpPr>
          <p:nvPr/>
        </p:nvSpPr>
        <p:spPr bwMode="auto">
          <a:xfrm>
            <a:off x="228600" y="1828800"/>
            <a:ext cx="3810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200" dirty="0" smtClean="0">
                <a:solidFill>
                  <a:srgbClr val="FF3300"/>
                </a:solidFill>
                <a:latin typeface="Comic Sans MS" pitchFamily="66" charset="0"/>
                <a:ea typeface="+mn-ea"/>
                <a:cs typeface="Arial" charset="0"/>
              </a:rPr>
              <a:t>Properties: </a:t>
            </a:r>
            <a:endParaRPr lang="en-US" sz="3200" b="1" kern="1200" dirty="0">
              <a:solidFill>
                <a:srgbClr val="FF3300"/>
              </a:solidFill>
              <a:latin typeface="Comic Sans MS" pitchFamily="66" charset="0"/>
              <a:ea typeface="+mn-ea"/>
              <a:cs typeface="Arial" charset="0"/>
            </a:endParaRPr>
          </a:p>
          <a:p>
            <a:pPr marL="514350" indent="-514350">
              <a:buAutoNum type="arabicPeriod"/>
            </a:pPr>
            <a:r>
              <a:rPr lang="en-US" sz="2800" dirty="0" smtClean="0">
                <a:latin typeface="Comic Sans MS" pitchFamily="66" charset="0"/>
              </a:rPr>
              <a:t>The depth of the tree is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O(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</a:rPr>
              <a:t>logn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2800" dirty="0" smtClean="0">
                <a:latin typeface="Comic Sans MS" pitchFamily="66" charset="0"/>
              </a:rPr>
              <a:t>Each vertex belongs to 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O(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</a:rPr>
              <a:t>logn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</a:rPr>
              <a:t>) </a:t>
            </a:r>
            <a:r>
              <a:rPr lang="en-US" sz="2800" dirty="0" smtClean="0">
                <a:latin typeface="Comic Sans MS" pitchFamily="66" charset="0"/>
              </a:rPr>
              <a:t>clusters</a:t>
            </a:r>
          </a:p>
          <a:p>
            <a:pPr marL="514350" indent="-514350">
              <a:buAutoNum type="arabicPeriod"/>
            </a:pPr>
            <a:endParaRPr lang="en-US" sz="2800" dirty="0" smtClean="0">
              <a:latin typeface="Comic Sans MS" pitchFamily="66" charset="0"/>
            </a:endParaRPr>
          </a:p>
          <a:p>
            <a:pPr marL="514350" indent="-514350">
              <a:buAutoNum type="arabicPeriod"/>
            </a:pPr>
            <a:endParaRPr lang="en-US" sz="2800" dirty="0" smtClean="0">
              <a:latin typeface="Comic Sans MS" pitchFamily="66" charset="0"/>
            </a:endParaRPr>
          </a:p>
          <a:p>
            <a:pPr marL="514350" indent="-514350">
              <a:buAutoNum type="arabicPeriod"/>
            </a:pPr>
            <a:endParaRPr lang="en-US" sz="2800" dirty="0" smtClean="0"/>
          </a:p>
        </p:txBody>
      </p:sp>
      <p:cxnSp>
        <p:nvCxnSpPr>
          <p:cNvPr id="76" name="Straight Connector 75"/>
          <p:cNvCxnSpPr/>
          <p:nvPr/>
        </p:nvCxnSpPr>
        <p:spPr>
          <a:xfrm flipV="1">
            <a:off x="8153400" y="4419600"/>
            <a:ext cx="457200" cy="76200"/>
          </a:xfrm>
          <a:prstGeom prst="line">
            <a:avLst/>
          </a:prstGeom>
          <a:ln w="317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16200000" flipH="1">
            <a:off x="7772400" y="4038600"/>
            <a:ext cx="381000" cy="22860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H="1">
            <a:off x="8039100" y="4381500"/>
            <a:ext cx="152400" cy="7620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>
            <a:off x="8458994" y="4266406"/>
            <a:ext cx="304800" cy="1588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8610600" y="42026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ea typeface="+mn-ea"/>
                <a:cs typeface="Arial" charset="0"/>
              </a:rPr>
              <a:t>L</a:t>
            </a:r>
            <a:r>
              <a:rPr lang="en-US" sz="4000" b="1" dirty="0" smtClean="0">
                <a:solidFill>
                  <a:srgbClr val="0000FF"/>
                </a:solidFill>
                <a:ea typeface="+mn-ea"/>
                <a:cs typeface="Arial" charset="0"/>
              </a:rPr>
              <a:t>abeling Scheme – Failure Free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609600" y="1583829"/>
            <a:ext cx="624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</a:rPr>
              <a:t>The label FFL(v):</a:t>
            </a:r>
          </a:p>
          <a:p>
            <a:r>
              <a:rPr lang="en-US" sz="2800" dirty="0" smtClean="0">
                <a:latin typeface="Comic Sans MS" pitchFamily="66" charset="0"/>
              </a:rPr>
              <a:t>For every cluster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C</a:t>
            </a:r>
            <a:r>
              <a:rPr lang="en-US" sz="2800" dirty="0" smtClean="0">
                <a:latin typeface="Comic Sans MS" pitchFamily="66" charset="0"/>
              </a:rPr>
              <a:t> such that 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</a:rPr>
              <a:t>v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C</a:t>
            </a:r>
            <a:r>
              <a:rPr lang="en-US" sz="2400" dirty="0" smtClean="0">
                <a:latin typeface="Gill Sans MT"/>
                <a:sym typeface="Symbol"/>
              </a:rPr>
              <a:t>, </a:t>
            </a:r>
            <a:r>
              <a:rPr lang="en-US" sz="2800" dirty="0" smtClean="0">
                <a:latin typeface="Comic Sans MS" pitchFamily="66" charset="0"/>
                <a:sym typeface="Symbol"/>
              </a:rPr>
              <a:t>store</a:t>
            </a:r>
            <a:r>
              <a:rPr lang="en-US" sz="2400" dirty="0" smtClean="0">
                <a:latin typeface="Gill Sans MT"/>
                <a:sym typeface="Symbol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N(v,P1), N(v,P2) </a:t>
            </a:r>
          </a:p>
          <a:p>
            <a:r>
              <a:rPr lang="en-US" sz="2800" dirty="0" smtClean="0">
                <a:latin typeface="Comic Sans MS" pitchFamily="66" charset="0"/>
                <a:sym typeface="Symbol"/>
              </a:rPr>
              <a:t>(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P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800" baseline="-25000" dirty="0" smtClean="0">
                <a:solidFill>
                  <a:srgbClr val="0000FF"/>
                </a:solidFill>
                <a:latin typeface="Gill Sans MT"/>
                <a:sym typeface="Symbol"/>
              </a:rPr>
              <a:t> </a:t>
            </a:r>
            <a:r>
              <a:rPr lang="en-US" sz="2800" dirty="0" smtClean="0">
                <a:latin typeface="Comic Sans MS" pitchFamily="66" charset="0"/>
                <a:sym typeface="Symbol"/>
              </a:rPr>
              <a:t>,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P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400" baseline="-25000" dirty="0" smtClean="0">
                <a:solidFill>
                  <a:srgbClr val="0000FF"/>
                </a:solidFill>
                <a:latin typeface="Gill Sans MT"/>
                <a:sym typeface="Symbol"/>
              </a:rPr>
              <a:t>  </a:t>
            </a:r>
            <a:r>
              <a:rPr lang="en-US" sz="2800" dirty="0" smtClean="0">
                <a:latin typeface="Comic Sans MS" pitchFamily="66" charset="0"/>
                <a:sym typeface="Symbol"/>
              </a:rPr>
              <a:t>- the paths separator</a:t>
            </a:r>
            <a:br>
              <a:rPr lang="en-US" sz="2800" dirty="0" smtClean="0">
                <a:latin typeface="Comic Sans MS" pitchFamily="66" charset="0"/>
                <a:sym typeface="Symbol"/>
              </a:rPr>
            </a:br>
            <a:r>
              <a:rPr lang="en-US" sz="2800" dirty="0" smtClean="0">
                <a:latin typeface="Comic Sans MS" pitchFamily="66" charset="0"/>
                <a:sym typeface="Symbol"/>
              </a:rPr>
              <a:t>of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C</a:t>
            </a:r>
            <a:r>
              <a:rPr lang="en-US" sz="2800" dirty="0" smtClean="0">
                <a:latin typeface="Comic Sans MS" pitchFamily="66" charset="0"/>
                <a:sym typeface="Symbol"/>
              </a:rPr>
              <a:t>)</a:t>
            </a:r>
            <a:endParaRPr lang="en-US" sz="2800" dirty="0" smtClean="0">
              <a:solidFill>
                <a:srgbClr val="0000FF"/>
              </a:solidFill>
              <a:latin typeface="Comic Sans MS" pitchFamily="66" charset="0"/>
              <a:sym typeface="Symbo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5257800" y="28956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6781800" y="22860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324600" y="43550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019800" y="42026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v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7118430" y="2326511"/>
            <a:ext cx="1269357" cy="4352081"/>
          </a:xfrm>
          <a:custGeom>
            <a:avLst/>
            <a:gdLst>
              <a:gd name="connsiteX0" fmla="*/ 0 w 1269357"/>
              <a:gd name="connsiteY0" fmla="*/ 0 h 4352081"/>
              <a:gd name="connsiteX1" fmla="*/ 717631 w 1269357"/>
              <a:gd name="connsiteY1" fmla="*/ 1018573 h 4352081"/>
              <a:gd name="connsiteX2" fmla="*/ 1261641 w 1269357"/>
              <a:gd name="connsiteY2" fmla="*/ 2395960 h 4352081"/>
              <a:gd name="connsiteX3" fmla="*/ 763929 w 1269357"/>
              <a:gd name="connsiteY3" fmla="*/ 2986269 h 4352081"/>
              <a:gd name="connsiteX4" fmla="*/ 1099595 w 1269357"/>
              <a:gd name="connsiteY4" fmla="*/ 4097438 h 4352081"/>
              <a:gd name="connsiteX5" fmla="*/ 104173 w 1269357"/>
              <a:gd name="connsiteY5" fmla="*/ 4352081 h 4352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69357" h="4352081">
                <a:moveTo>
                  <a:pt x="0" y="0"/>
                </a:moveTo>
                <a:cubicBezTo>
                  <a:pt x="253679" y="309623"/>
                  <a:pt x="507358" y="619246"/>
                  <a:pt x="717631" y="1018573"/>
                </a:cubicBezTo>
                <a:cubicBezTo>
                  <a:pt x="927904" y="1417900"/>
                  <a:pt x="1253925" y="2068011"/>
                  <a:pt x="1261641" y="2395960"/>
                </a:cubicBezTo>
                <a:cubicBezTo>
                  <a:pt x="1269357" y="2723909"/>
                  <a:pt x="790937" y="2702689"/>
                  <a:pt x="763929" y="2986269"/>
                </a:cubicBezTo>
                <a:cubicBezTo>
                  <a:pt x="736921" y="3269849"/>
                  <a:pt x="1209554" y="3869803"/>
                  <a:pt x="1099595" y="4097438"/>
                </a:cubicBezTo>
                <a:cubicBezTo>
                  <a:pt x="989636" y="4325073"/>
                  <a:pt x="546904" y="4338577"/>
                  <a:pt x="104173" y="4352081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6781800" y="6678592"/>
            <a:ext cx="440803" cy="27008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00FF"/>
                </a:solidFill>
                <a:ea typeface="+mn-ea"/>
                <a:cs typeface="Arial" charset="0"/>
              </a:rPr>
              <a:t>Distance Oracles</a:t>
            </a:r>
            <a:endParaRPr lang="en-US" sz="4400" b="1" dirty="0">
              <a:solidFill>
                <a:srgbClr val="0000FF"/>
              </a:solidFill>
              <a:ea typeface="+mn-ea"/>
              <a:cs typeface="Arial" charset="0"/>
            </a:endParaRPr>
          </a:p>
        </p:txBody>
      </p:sp>
      <p:grpSp>
        <p:nvGrpSpPr>
          <p:cNvPr id="2" name="Group 33"/>
          <p:cNvGrpSpPr>
            <a:grpSpLocks noChangeAspect="1"/>
          </p:cNvGrpSpPr>
          <p:nvPr/>
        </p:nvGrpSpPr>
        <p:grpSpPr bwMode="auto">
          <a:xfrm>
            <a:off x="3144837" y="1524000"/>
            <a:ext cx="2265363" cy="1214438"/>
            <a:chOff x="1267" y="1409"/>
            <a:chExt cx="3312" cy="1776"/>
          </a:xfrm>
        </p:grpSpPr>
        <p:sp>
          <p:nvSpPr>
            <p:cNvPr id="5" name="Oval 34"/>
            <p:cNvSpPr>
              <a:spLocks noChangeAspect="1" noChangeArrowheads="1"/>
            </p:cNvSpPr>
            <p:nvPr/>
          </p:nvSpPr>
          <p:spPr bwMode="auto">
            <a:xfrm>
              <a:off x="1699" y="1409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Oval 35"/>
            <p:cNvSpPr>
              <a:spLocks noChangeAspect="1" noChangeArrowheads="1"/>
            </p:cNvSpPr>
            <p:nvPr/>
          </p:nvSpPr>
          <p:spPr bwMode="auto">
            <a:xfrm>
              <a:off x="1267" y="2705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36"/>
            <p:cNvSpPr>
              <a:spLocks noChangeAspect="1" noChangeArrowheads="1"/>
            </p:cNvSpPr>
            <p:nvPr/>
          </p:nvSpPr>
          <p:spPr bwMode="auto">
            <a:xfrm>
              <a:off x="2851" y="1505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37"/>
            <p:cNvSpPr>
              <a:spLocks noChangeAspect="1" noChangeArrowheads="1"/>
            </p:cNvSpPr>
            <p:nvPr/>
          </p:nvSpPr>
          <p:spPr bwMode="auto">
            <a:xfrm>
              <a:off x="2323" y="2369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38"/>
            <p:cNvSpPr>
              <a:spLocks noChangeAspect="1" noChangeArrowheads="1"/>
            </p:cNvSpPr>
            <p:nvPr/>
          </p:nvSpPr>
          <p:spPr bwMode="auto">
            <a:xfrm>
              <a:off x="3091" y="3041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39"/>
            <p:cNvSpPr>
              <a:spLocks noChangeAspect="1" noChangeArrowheads="1"/>
            </p:cNvSpPr>
            <p:nvPr/>
          </p:nvSpPr>
          <p:spPr bwMode="auto">
            <a:xfrm>
              <a:off x="4435" y="2321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40"/>
            <p:cNvSpPr>
              <a:spLocks noChangeAspect="1"/>
            </p:cNvSpPr>
            <p:nvPr/>
          </p:nvSpPr>
          <p:spPr bwMode="auto">
            <a:xfrm>
              <a:off x="1411" y="2513"/>
              <a:ext cx="960" cy="280"/>
            </a:xfrm>
            <a:custGeom>
              <a:avLst/>
              <a:gdLst>
                <a:gd name="T0" fmla="*/ 0 w 960"/>
                <a:gd name="T1" fmla="*/ 240 h 280"/>
                <a:gd name="T2" fmla="*/ 528 w 960"/>
                <a:gd name="T3" fmla="*/ 240 h 280"/>
                <a:gd name="T4" fmla="*/ 960 w 960"/>
                <a:gd name="T5" fmla="*/ 0 h 280"/>
                <a:gd name="T6" fmla="*/ 0 60000 65536"/>
                <a:gd name="T7" fmla="*/ 0 60000 65536"/>
                <a:gd name="T8" fmla="*/ 0 60000 65536"/>
                <a:gd name="T9" fmla="*/ 0 w 960"/>
                <a:gd name="T10" fmla="*/ 0 h 280"/>
                <a:gd name="T11" fmla="*/ 960 w 960"/>
                <a:gd name="T12" fmla="*/ 280 h 2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0" h="280">
                  <a:moveTo>
                    <a:pt x="0" y="240"/>
                  </a:moveTo>
                  <a:cubicBezTo>
                    <a:pt x="184" y="260"/>
                    <a:pt x="368" y="280"/>
                    <a:pt x="528" y="240"/>
                  </a:cubicBezTo>
                  <a:cubicBezTo>
                    <a:pt x="688" y="200"/>
                    <a:pt x="824" y="100"/>
                    <a:pt x="96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2" name="AutoShape 41"/>
            <p:cNvCxnSpPr>
              <a:cxnSpLocks noChangeAspect="1" noChangeShapeType="1"/>
              <a:stCxn id="8" idx="6"/>
              <a:endCxn id="9" idx="0"/>
            </p:cNvCxnSpPr>
            <p:nvPr/>
          </p:nvCxnSpPr>
          <p:spPr bwMode="auto">
            <a:xfrm>
              <a:off x="2467" y="2441"/>
              <a:ext cx="696" cy="600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" name="AutoShape 42"/>
            <p:cNvCxnSpPr>
              <a:cxnSpLocks noChangeAspect="1" noChangeShapeType="1"/>
              <a:stCxn id="5" idx="6"/>
              <a:endCxn id="9" idx="7"/>
            </p:cNvCxnSpPr>
            <p:nvPr/>
          </p:nvCxnSpPr>
          <p:spPr bwMode="auto">
            <a:xfrm>
              <a:off x="1843" y="1481"/>
              <a:ext cx="1371" cy="1581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" name="AutoShape 43"/>
            <p:cNvCxnSpPr>
              <a:cxnSpLocks noChangeAspect="1" noChangeShapeType="1"/>
              <a:stCxn id="6" idx="0"/>
              <a:endCxn id="7" idx="4"/>
            </p:cNvCxnSpPr>
            <p:nvPr/>
          </p:nvCxnSpPr>
          <p:spPr bwMode="auto">
            <a:xfrm rot="-5400000">
              <a:off x="1603" y="1385"/>
              <a:ext cx="1056" cy="1584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" name="AutoShape 44"/>
            <p:cNvCxnSpPr>
              <a:cxnSpLocks noChangeAspect="1" noChangeShapeType="1"/>
              <a:stCxn id="5" idx="5"/>
              <a:endCxn id="8" idx="0"/>
            </p:cNvCxnSpPr>
            <p:nvPr/>
          </p:nvCxnSpPr>
          <p:spPr bwMode="auto">
            <a:xfrm rot="16200000" flipH="1">
              <a:off x="1690" y="1664"/>
              <a:ext cx="837" cy="573"/>
            </a:xfrm>
            <a:prstGeom prst="curvedConnector3">
              <a:avLst>
                <a:gd name="adj1" fmla="val 51255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6" name="AutoShape 45"/>
            <p:cNvCxnSpPr>
              <a:cxnSpLocks noChangeAspect="1" noChangeShapeType="1"/>
              <a:stCxn id="6" idx="5"/>
              <a:endCxn id="9" idx="3"/>
            </p:cNvCxnSpPr>
            <p:nvPr/>
          </p:nvCxnSpPr>
          <p:spPr bwMode="auto">
            <a:xfrm rot="16200000" flipH="1">
              <a:off x="2083" y="2135"/>
              <a:ext cx="336" cy="1722"/>
            </a:xfrm>
            <a:prstGeom prst="curvedConnector3">
              <a:avLst>
                <a:gd name="adj1" fmla="val 14910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" name="AutoShape 46"/>
            <p:cNvCxnSpPr>
              <a:cxnSpLocks noChangeAspect="1" noChangeShapeType="1"/>
              <a:stCxn id="5" idx="0"/>
              <a:endCxn id="7" idx="1"/>
            </p:cNvCxnSpPr>
            <p:nvPr/>
          </p:nvCxnSpPr>
          <p:spPr bwMode="auto">
            <a:xfrm rot="5400000" flipV="1">
              <a:off x="2263" y="917"/>
              <a:ext cx="117" cy="1101"/>
            </a:xfrm>
            <a:prstGeom prst="curvedConnector3">
              <a:avLst>
                <a:gd name="adj1" fmla="val -123079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8" name="AutoShape 47"/>
            <p:cNvCxnSpPr>
              <a:cxnSpLocks noChangeAspect="1" noChangeShapeType="1"/>
              <a:stCxn id="7" idx="6"/>
              <a:endCxn id="10" idx="0"/>
            </p:cNvCxnSpPr>
            <p:nvPr/>
          </p:nvCxnSpPr>
          <p:spPr bwMode="auto">
            <a:xfrm>
              <a:off x="2995" y="1577"/>
              <a:ext cx="1512" cy="744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" name="AutoShape 48"/>
            <p:cNvCxnSpPr>
              <a:cxnSpLocks noChangeAspect="1" noChangeShapeType="1"/>
              <a:stCxn id="6" idx="2"/>
              <a:endCxn id="5" idx="3"/>
            </p:cNvCxnSpPr>
            <p:nvPr/>
          </p:nvCxnSpPr>
          <p:spPr bwMode="auto">
            <a:xfrm rot="10800000" flipH="1">
              <a:off x="1267" y="1532"/>
              <a:ext cx="453" cy="1245"/>
            </a:xfrm>
            <a:prstGeom prst="curvedConnector4">
              <a:avLst>
                <a:gd name="adj1" fmla="val -31787"/>
                <a:gd name="adj2" fmla="val 5204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" name="AutoShape 49"/>
            <p:cNvCxnSpPr>
              <a:cxnSpLocks noChangeAspect="1" noChangeShapeType="1"/>
              <a:stCxn id="10" idx="4"/>
              <a:endCxn id="9" idx="6"/>
            </p:cNvCxnSpPr>
            <p:nvPr/>
          </p:nvCxnSpPr>
          <p:spPr bwMode="auto">
            <a:xfrm rot="5400000">
              <a:off x="3547" y="2153"/>
              <a:ext cx="648" cy="1272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1" name="AutoShape 50"/>
            <p:cNvCxnSpPr>
              <a:cxnSpLocks noChangeAspect="1" noChangeShapeType="1"/>
              <a:stCxn id="8" idx="7"/>
              <a:endCxn id="10" idx="1"/>
            </p:cNvCxnSpPr>
            <p:nvPr/>
          </p:nvCxnSpPr>
          <p:spPr bwMode="auto">
            <a:xfrm rot="-5400000">
              <a:off x="3427" y="1361"/>
              <a:ext cx="48" cy="2010"/>
            </a:xfrm>
            <a:prstGeom prst="curvedConnector3">
              <a:avLst>
                <a:gd name="adj1" fmla="val 44375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1295400" y="1676400"/>
            <a:ext cx="1773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rtl="0"/>
            <a:r>
              <a:rPr lang="en-US" sz="4000" dirty="0" smtClean="0">
                <a:solidFill>
                  <a:srgbClr val="FF0000"/>
                </a:solidFill>
                <a:latin typeface="Comic Sans MS" pitchFamily="66" charset="0"/>
              </a:rPr>
              <a:t>Graph</a:t>
            </a:r>
            <a:endParaRPr lang="en-US" sz="4000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25" name="Oval 58"/>
          <p:cNvSpPr>
            <a:spLocks noChangeArrowheads="1"/>
          </p:cNvSpPr>
          <p:nvPr/>
        </p:nvSpPr>
        <p:spPr bwMode="auto">
          <a:xfrm>
            <a:off x="3276600" y="4422775"/>
            <a:ext cx="2306637" cy="1292225"/>
          </a:xfrm>
          <a:prstGeom prst="ellipse">
            <a:avLst/>
          </a:prstGeom>
          <a:solidFill>
            <a:srgbClr val="FFFF99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/>
            <a:r>
              <a:rPr lang="en-US" dirty="0" smtClean="0"/>
              <a:t>Data-structure</a:t>
            </a:r>
            <a:endParaRPr lang="en-US" dirty="0"/>
          </a:p>
        </p:txBody>
      </p:sp>
      <p:sp>
        <p:nvSpPr>
          <p:cNvPr id="28" name="AutoShape 63"/>
          <p:cNvSpPr>
            <a:spLocks noChangeArrowheads="1"/>
          </p:cNvSpPr>
          <p:nvPr/>
        </p:nvSpPr>
        <p:spPr bwMode="auto">
          <a:xfrm rot="5400000">
            <a:off x="3823692" y="3413720"/>
            <a:ext cx="1210865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64"/>
          <p:cNvSpPr txBox="1">
            <a:spLocks noChangeArrowheads="1"/>
          </p:cNvSpPr>
          <p:nvPr/>
        </p:nvSpPr>
        <p:spPr bwMode="auto">
          <a:xfrm>
            <a:off x="838200" y="4767263"/>
            <a:ext cx="2714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rtl="0">
              <a:spcBef>
                <a:spcPct val="50000"/>
              </a:spcBef>
            </a:pPr>
            <a:endParaRPr lang="en-US" b="0">
              <a:latin typeface="Symbol" pitchFamily="18" charset="2"/>
            </a:endParaRPr>
          </a:p>
        </p:txBody>
      </p:sp>
      <p:sp>
        <p:nvSpPr>
          <p:cNvPr id="31" name="Rectangle 54"/>
          <p:cNvSpPr>
            <a:spLocks noChangeArrowheads="1"/>
          </p:cNvSpPr>
          <p:nvPr/>
        </p:nvSpPr>
        <p:spPr bwMode="auto">
          <a:xfrm>
            <a:off x="-457200" y="4616450"/>
            <a:ext cx="2916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rtl="0"/>
            <a:r>
              <a:rPr lang="en-US" sz="4000" dirty="0" smtClean="0">
                <a:solidFill>
                  <a:srgbClr val="0000FF"/>
                </a:solidFill>
              </a:rPr>
              <a:t>            </a:t>
            </a:r>
            <a:r>
              <a:rPr lang="en-US" sz="3600" dirty="0" err="1" smtClean="0">
                <a:solidFill>
                  <a:srgbClr val="0000FF"/>
                </a:solidFill>
                <a:latin typeface="Comic Sans MS" pitchFamily="66" charset="0"/>
              </a:rPr>
              <a:t>s,t</a:t>
            </a:r>
            <a:endParaRPr lang="en-US" sz="36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2" name="AutoShape 63"/>
          <p:cNvSpPr>
            <a:spLocks noChangeArrowheads="1"/>
          </p:cNvSpPr>
          <p:nvPr/>
        </p:nvSpPr>
        <p:spPr bwMode="auto">
          <a:xfrm>
            <a:off x="2057400" y="4800600"/>
            <a:ext cx="914400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3" name="AutoShape 63"/>
          <p:cNvSpPr>
            <a:spLocks noChangeArrowheads="1"/>
          </p:cNvSpPr>
          <p:nvPr/>
        </p:nvSpPr>
        <p:spPr bwMode="auto">
          <a:xfrm>
            <a:off x="5867400" y="4800600"/>
            <a:ext cx="914400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6781800" y="4419600"/>
            <a:ext cx="2916237" cy="869950"/>
            <a:chOff x="7315200" y="4464050"/>
            <a:chExt cx="2916237" cy="869950"/>
          </a:xfrm>
        </p:grpSpPr>
        <p:sp>
          <p:nvSpPr>
            <p:cNvPr id="34" name="Rectangle 54"/>
            <p:cNvSpPr>
              <a:spLocks noChangeArrowheads="1"/>
            </p:cNvSpPr>
            <p:nvPr/>
          </p:nvSpPr>
          <p:spPr bwMode="auto">
            <a:xfrm>
              <a:off x="7315200" y="4464050"/>
              <a:ext cx="2916237" cy="869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rtl="0"/>
              <a:r>
                <a:rPr lang="en-US" sz="4000" dirty="0" smtClean="0">
                  <a:solidFill>
                    <a:srgbClr val="0000FF"/>
                  </a:solidFill>
                </a:rPr>
                <a:t>            </a:t>
              </a:r>
              <a:r>
                <a:rPr lang="en-US" sz="3600" dirty="0" smtClean="0">
                  <a:solidFill>
                    <a:srgbClr val="0000FF"/>
                  </a:solidFill>
                  <a:latin typeface="Comic Sans MS" pitchFamily="66" charset="0"/>
                </a:rPr>
                <a:t>dist(</a:t>
              </a:r>
              <a:r>
                <a:rPr lang="en-US" sz="3600" dirty="0" err="1" smtClean="0">
                  <a:solidFill>
                    <a:srgbClr val="0000FF"/>
                  </a:solidFill>
                  <a:latin typeface="Comic Sans MS" pitchFamily="66" charset="0"/>
                </a:rPr>
                <a:t>s,t</a:t>
              </a:r>
              <a:r>
                <a:rPr lang="en-US" sz="3600" dirty="0" smtClean="0">
                  <a:solidFill>
                    <a:srgbClr val="0000FF"/>
                  </a:solidFill>
                  <a:latin typeface="Comic Sans MS" pitchFamily="66" charset="0"/>
                </a:rPr>
                <a:t>)</a:t>
              </a:r>
              <a:endParaRPr lang="en-US" sz="3600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>
            <a:xfrm flipV="1">
              <a:off x="7467600" y="4800600"/>
              <a:ext cx="381000" cy="228600"/>
            </a:xfrm>
            <a:prstGeom prst="line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7848600" y="4800600"/>
              <a:ext cx="381000" cy="228600"/>
            </a:xfrm>
            <a:prstGeom prst="line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76200" y="5921514"/>
            <a:ext cx="2582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Comic Sans MS" pitchFamily="66" charset="0"/>
              </a:rPr>
              <a:t>Stretch k: </a:t>
            </a:r>
          </a:p>
        </p:txBody>
      </p:sp>
      <p:sp>
        <p:nvSpPr>
          <p:cNvPr id="43" name="Rectangle 54"/>
          <p:cNvSpPr>
            <a:spLocks noChangeArrowheads="1"/>
          </p:cNvSpPr>
          <p:nvPr/>
        </p:nvSpPr>
        <p:spPr bwMode="auto">
          <a:xfrm>
            <a:off x="2438400" y="5835650"/>
            <a:ext cx="70866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 smtClean="0">
                <a:solidFill>
                  <a:srgbClr val="0000FF"/>
                </a:solidFill>
                <a:latin typeface="Comic Sans MS" pitchFamily="66" charset="0"/>
              </a:rPr>
              <a:t>dist(s,t) ≤              ≤ k∙dist(s,t)</a:t>
            </a:r>
            <a:endParaRPr lang="en-US" sz="36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4627563" y="5562600"/>
            <a:ext cx="2916237" cy="869950"/>
            <a:chOff x="7315200" y="4464050"/>
            <a:chExt cx="2916237" cy="869950"/>
          </a:xfrm>
        </p:grpSpPr>
        <p:sp>
          <p:nvSpPr>
            <p:cNvPr id="51" name="Rectangle 54"/>
            <p:cNvSpPr>
              <a:spLocks noChangeArrowheads="1"/>
            </p:cNvSpPr>
            <p:nvPr/>
          </p:nvSpPr>
          <p:spPr bwMode="auto">
            <a:xfrm>
              <a:off x="7315200" y="4464050"/>
              <a:ext cx="2916237" cy="869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rtl="0"/>
              <a:r>
                <a:rPr lang="en-US" sz="4000" dirty="0" smtClean="0">
                  <a:solidFill>
                    <a:srgbClr val="0000FF"/>
                  </a:solidFill>
                </a:rPr>
                <a:t>            </a:t>
              </a:r>
              <a:r>
                <a:rPr lang="en-US" sz="3600" dirty="0" smtClean="0">
                  <a:solidFill>
                    <a:srgbClr val="0000FF"/>
                  </a:solidFill>
                  <a:latin typeface="Comic Sans MS" pitchFamily="66" charset="0"/>
                </a:rPr>
                <a:t>dist(</a:t>
              </a:r>
              <a:r>
                <a:rPr lang="en-US" sz="3600" dirty="0" err="1" smtClean="0">
                  <a:solidFill>
                    <a:srgbClr val="0000FF"/>
                  </a:solidFill>
                  <a:latin typeface="Comic Sans MS" pitchFamily="66" charset="0"/>
                </a:rPr>
                <a:t>s,t</a:t>
              </a:r>
              <a:r>
                <a:rPr lang="en-US" sz="3600" dirty="0" smtClean="0">
                  <a:solidFill>
                    <a:srgbClr val="0000FF"/>
                  </a:solidFill>
                  <a:latin typeface="Comic Sans MS" pitchFamily="66" charset="0"/>
                </a:rPr>
                <a:t>)</a:t>
              </a:r>
              <a:endParaRPr lang="en-US" sz="3600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>
            <a:xfrm flipV="1">
              <a:off x="7467600" y="4800600"/>
              <a:ext cx="381000" cy="228600"/>
            </a:xfrm>
            <a:prstGeom prst="line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7848600" y="4800600"/>
              <a:ext cx="381000" cy="228600"/>
            </a:xfrm>
            <a:prstGeom prst="line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/>
      <p:bldP spid="32" grpId="0" animBg="1"/>
      <p:bldP spid="33" grpId="0" animBg="1"/>
      <p:bldP spid="41" grpId="0"/>
      <p:bldP spid="4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ea typeface="+mn-ea"/>
                <a:cs typeface="Arial" charset="0"/>
              </a:rPr>
              <a:t>L</a:t>
            </a:r>
            <a:r>
              <a:rPr lang="en-US" sz="4000" b="1" dirty="0" smtClean="0">
                <a:solidFill>
                  <a:srgbClr val="0000FF"/>
                </a:solidFill>
                <a:ea typeface="+mn-ea"/>
                <a:cs typeface="Arial" charset="0"/>
              </a:rPr>
              <a:t>abeling Scheme – Failure Free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5272693" y="28956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6796693" y="22860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339493" y="43550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034693" y="42026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v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6400800" y="4419600"/>
            <a:ext cx="609600" cy="322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491893" y="4050268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6949093" y="5638800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7030011" y="5486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5800" y="3837563"/>
            <a:ext cx="600700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</a:rPr>
              <a:t>Important Property:</a:t>
            </a:r>
          </a:p>
          <a:p>
            <a:r>
              <a:rPr lang="en-US" sz="2800" dirty="0" smtClean="0">
                <a:latin typeface="Comic Sans MS" pitchFamily="66" charset="0"/>
                <a:sym typeface="Symbol"/>
              </a:rPr>
              <a:t>For every node 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xP</a:t>
            </a:r>
            <a:r>
              <a:rPr lang="en-US" sz="2800" dirty="0" smtClean="0">
                <a:sym typeface="Symbol"/>
              </a:rPr>
              <a:t>,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v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dirty="0" smtClean="0">
                <a:latin typeface="Comic Sans MS" pitchFamily="66" charset="0"/>
                <a:sym typeface="Symbol"/>
              </a:rPr>
              <a:t>has </a:t>
            </a:r>
            <a:br>
              <a:rPr lang="en-US" sz="2800" dirty="0" smtClean="0">
                <a:latin typeface="Comic Sans MS" pitchFamily="66" charset="0"/>
                <a:sym typeface="Symbol"/>
              </a:rPr>
            </a:br>
            <a:r>
              <a:rPr lang="en-US" sz="2800" dirty="0" smtClean="0">
                <a:latin typeface="Comic Sans MS" pitchFamily="66" charset="0"/>
                <a:sym typeface="Symbol"/>
              </a:rPr>
              <a:t>a net-point at distance  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O(∙dist(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v,x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))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1524000"/>
            <a:ext cx="6248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  <a:sym typeface="Symbol"/>
              </a:rPr>
              <a:t>N(</a:t>
            </a:r>
            <a:r>
              <a:rPr lang="en-US" sz="3200" b="1" dirty="0" err="1" smtClean="0">
                <a:solidFill>
                  <a:srgbClr val="FF3300"/>
                </a:solidFill>
                <a:latin typeface="Comic Sans MS" pitchFamily="66" charset="0"/>
                <a:sym typeface="Symbol"/>
              </a:rPr>
              <a:t>v,P</a:t>
            </a:r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  <a:sym typeface="Symbol"/>
              </a:rPr>
              <a:t>):</a:t>
            </a:r>
          </a:p>
          <a:p>
            <a:r>
              <a:rPr lang="en-US" sz="2800" dirty="0" smtClean="0">
                <a:latin typeface="Comic Sans MS" pitchFamily="66" charset="0"/>
                <a:sym typeface="Symbol"/>
              </a:rPr>
              <a:t>Set of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O(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logn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/) </a:t>
            </a:r>
            <a:r>
              <a:rPr lang="en-US" sz="2800" dirty="0" smtClean="0">
                <a:latin typeface="Comic Sans MS" pitchFamily="66" charset="0"/>
                <a:sym typeface="Symbol"/>
              </a:rPr>
              <a:t>net points.</a:t>
            </a:r>
          </a:p>
          <a:p>
            <a:r>
              <a:rPr lang="en-US" sz="2800" dirty="0" smtClean="0">
                <a:latin typeface="Comic Sans MS" pitchFamily="66" charset="0"/>
                <a:sym typeface="Symbol"/>
              </a:rPr>
              <a:t>For each such net point </a:t>
            </a:r>
            <a:br>
              <a:rPr lang="en-US" sz="2800" dirty="0" smtClean="0">
                <a:latin typeface="Comic Sans MS" pitchFamily="66" charset="0"/>
                <a:sym typeface="Symbol"/>
              </a:rPr>
            </a:b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y</a:t>
            </a:r>
            <a:r>
              <a:rPr lang="en-US" sz="2800" dirty="0" smtClean="0">
                <a:latin typeface="Comic Sans MS" pitchFamily="66" charset="0"/>
                <a:sym typeface="Symbol"/>
              </a:rPr>
              <a:t> store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(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v,y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)</a:t>
            </a:r>
          </a:p>
        </p:txBody>
      </p:sp>
      <p:sp>
        <p:nvSpPr>
          <p:cNvPr id="16" name="Oval 15"/>
          <p:cNvSpPr/>
          <p:nvPr/>
        </p:nvSpPr>
        <p:spPr>
          <a:xfrm>
            <a:off x="7010400" y="42672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040881" y="41148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964681" y="43738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934200" y="44958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888481" y="45720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858000" y="47244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781800" y="50596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934200" y="3657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812281" y="32004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858000" y="55168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7117081" y="61264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964681" y="26974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ea typeface="+mn-ea"/>
                <a:cs typeface="Arial" charset="0"/>
              </a:rPr>
              <a:t>L</a:t>
            </a:r>
            <a:r>
              <a:rPr lang="en-US" sz="4000" b="1" dirty="0" smtClean="0">
                <a:solidFill>
                  <a:srgbClr val="0000FF"/>
                </a:solidFill>
                <a:ea typeface="+mn-ea"/>
                <a:cs typeface="Arial" charset="0"/>
              </a:rPr>
              <a:t>abeling Scheme – Failure Free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533400" y="1752600"/>
            <a:ext cx="600700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</a:rPr>
              <a:t>The query phase: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smtClean="0">
                <a:latin typeface="Comic Sans MS" pitchFamily="66" charset="0"/>
              </a:rPr>
              <a:t>Construct a graph 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H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Comic Sans MS" pitchFamily="66" charset="0"/>
              </a:rPr>
              <a:t> Invoke a shortest path 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latin typeface="Comic Sans MS" pitchFamily="66" charset="0"/>
              </a:rPr>
              <a:t>   algorithm from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s</a:t>
            </a:r>
            <a:r>
              <a:rPr lang="en-US" sz="2800" dirty="0" smtClean="0">
                <a:latin typeface="Comic Sans MS" pitchFamily="66" charset="0"/>
              </a:rPr>
              <a:t> to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t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5181600" y="29718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6705600" y="23622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09600" y="4118789"/>
            <a:ext cx="600700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</a:rPr>
              <a:t>Construction of H: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smtClean="0">
                <a:latin typeface="Comic Sans MS" pitchFamily="66" charset="0"/>
              </a:rPr>
              <a:t>Add all edges in 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FFL(s)</a:t>
            </a:r>
            <a:r>
              <a:rPr lang="en-US" sz="2800" dirty="0" smtClean="0">
                <a:latin typeface="Comic Sans MS" pitchFamily="66" charset="0"/>
              </a:rPr>
              <a:t> +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FFL(t)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Comic Sans MS" pitchFamily="66" charset="0"/>
              </a:rPr>
              <a:t> For every two net-points that 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latin typeface="Comic Sans MS" pitchFamily="66" charset="0"/>
              </a:rPr>
              <a:t>belong to the same separator 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latin typeface="Comic Sans MS" pitchFamily="66" charset="0"/>
              </a:rPr>
              <a:t>add an edge between them</a:t>
            </a:r>
          </a:p>
        </p:txBody>
      </p:sp>
      <p:sp>
        <p:nvSpPr>
          <p:cNvPr id="35" name="Oval 34"/>
          <p:cNvSpPr/>
          <p:nvPr/>
        </p:nvSpPr>
        <p:spPr>
          <a:xfrm>
            <a:off x="5715000" y="36692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410200" y="3505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6400800" y="46598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324600" y="47244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5766955" y="3709555"/>
            <a:ext cx="644236" cy="955963"/>
          </a:xfrm>
          <a:custGeom>
            <a:avLst/>
            <a:gdLst>
              <a:gd name="connsiteX0" fmla="*/ 0 w 644236"/>
              <a:gd name="connsiteY0" fmla="*/ 0 h 955963"/>
              <a:gd name="connsiteX1" fmla="*/ 384463 w 644236"/>
              <a:gd name="connsiteY1" fmla="*/ 228600 h 955963"/>
              <a:gd name="connsiteX2" fmla="*/ 155863 w 644236"/>
              <a:gd name="connsiteY2" fmla="*/ 696190 h 955963"/>
              <a:gd name="connsiteX3" fmla="*/ 644236 w 644236"/>
              <a:gd name="connsiteY3" fmla="*/ 955963 h 9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4236" h="955963">
                <a:moveTo>
                  <a:pt x="0" y="0"/>
                </a:moveTo>
                <a:cubicBezTo>
                  <a:pt x="179243" y="56284"/>
                  <a:pt x="358486" y="112568"/>
                  <a:pt x="384463" y="228600"/>
                </a:cubicBezTo>
                <a:cubicBezTo>
                  <a:pt x="410440" y="344632"/>
                  <a:pt x="112568" y="574963"/>
                  <a:pt x="155863" y="696190"/>
                </a:cubicBezTo>
                <a:cubicBezTo>
                  <a:pt x="199158" y="817417"/>
                  <a:pt x="644236" y="955963"/>
                  <a:pt x="644236" y="955963"/>
                </a:cubicBezTo>
              </a:path>
            </a:pathLst>
          </a:cu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934200" y="4267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858000" y="45720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5" idx="7"/>
          </p:cNvCxnSpPr>
          <p:nvPr/>
        </p:nvCxnSpPr>
        <p:spPr>
          <a:xfrm rot="16200000" flipH="1" flipV="1">
            <a:off x="6749280" y="4387079"/>
            <a:ext cx="358682" cy="141241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5" grpId="0" animBg="1"/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/>
          <p:cNvSpPr txBox="1"/>
          <p:nvPr/>
        </p:nvSpPr>
        <p:spPr>
          <a:xfrm>
            <a:off x="381000" y="1577876"/>
            <a:ext cx="6007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</a:rPr>
              <a:t>Analysis:</a:t>
            </a:r>
          </a:p>
        </p:txBody>
      </p:sp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ea typeface="+mn-ea"/>
                <a:cs typeface="Arial" charset="0"/>
              </a:rPr>
              <a:t>L</a:t>
            </a:r>
            <a:r>
              <a:rPr lang="en-US" sz="4000" b="1" dirty="0" smtClean="0">
                <a:solidFill>
                  <a:srgbClr val="0000FF"/>
                </a:solidFill>
                <a:ea typeface="+mn-ea"/>
                <a:cs typeface="Arial" charset="0"/>
              </a:rPr>
              <a:t>abeling Scheme – Failure Free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5181600" y="29718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6705600" y="23622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715000" y="36692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410200" y="3505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6400800" y="46598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324600" y="47244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5766955" y="3709555"/>
            <a:ext cx="644236" cy="955963"/>
          </a:xfrm>
          <a:custGeom>
            <a:avLst/>
            <a:gdLst>
              <a:gd name="connsiteX0" fmla="*/ 0 w 644236"/>
              <a:gd name="connsiteY0" fmla="*/ 0 h 955963"/>
              <a:gd name="connsiteX1" fmla="*/ 384463 w 644236"/>
              <a:gd name="connsiteY1" fmla="*/ 228600 h 955963"/>
              <a:gd name="connsiteX2" fmla="*/ 155863 w 644236"/>
              <a:gd name="connsiteY2" fmla="*/ 696190 h 955963"/>
              <a:gd name="connsiteX3" fmla="*/ 644236 w 644236"/>
              <a:gd name="connsiteY3" fmla="*/ 955963 h 9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4236" h="955963">
                <a:moveTo>
                  <a:pt x="0" y="0"/>
                </a:moveTo>
                <a:cubicBezTo>
                  <a:pt x="179243" y="56284"/>
                  <a:pt x="358486" y="112568"/>
                  <a:pt x="384463" y="228600"/>
                </a:cubicBezTo>
                <a:cubicBezTo>
                  <a:pt x="410440" y="344632"/>
                  <a:pt x="112568" y="574963"/>
                  <a:pt x="155863" y="696190"/>
                </a:cubicBezTo>
                <a:cubicBezTo>
                  <a:pt x="199158" y="817417"/>
                  <a:pt x="644236" y="955963"/>
                  <a:pt x="644236" y="955963"/>
                </a:cubicBezTo>
              </a:path>
            </a:pathLst>
          </a:cu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5612823" y="2369127"/>
            <a:ext cx="1397577" cy="4353791"/>
          </a:xfrm>
          <a:custGeom>
            <a:avLst/>
            <a:gdLst>
              <a:gd name="connsiteX0" fmla="*/ 1397577 w 1397577"/>
              <a:gd name="connsiteY0" fmla="*/ 0 h 4353791"/>
              <a:gd name="connsiteX1" fmla="*/ 618259 w 1397577"/>
              <a:gd name="connsiteY1" fmla="*/ 737755 h 4353791"/>
              <a:gd name="connsiteX2" fmla="*/ 888422 w 1397577"/>
              <a:gd name="connsiteY2" fmla="*/ 1558637 h 4353791"/>
              <a:gd name="connsiteX3" fmla="*/ 25977 w 1397577"/>
              <a:gd name="connsiteY3" fmla="*/ 2431473 h 4353791"/>
              <a:gd name="connsiteX4" fmla="*/ 1044286 w 1397577"/>
              <a:gd name="connsiteY4" fmla="*/ 4353791 h 4353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7577" h="4353791">
                <a:moveTo>
                  <a:pt x="1397577" y="0"/>
                </a:moveTo>
                <a:cubicBezTo>
                  <a:pt x="1050347" y="238991"/>
                  <a:pt x="703118" y="477982"/>
                  <a:pt x="618259" y="737755"/>
                </a:cubicBezTo>
                <a:cubicBezTo>
                  <a:pt x="533400" y="997528"/>
                  <a:pt x="987136" y="1276351"/>
                  <a:pt x="888422" y="1558637"/>
                </a:cubicBezTo>
                <a:cubicBezTo>
                  <a:pt x="789708" y="1840923"/>
                  <a:pt x="0" y="1965614"/>
                  <a:pt x="25977" y="2431473"/>
                </a:cubicBezTo>
                <a:cubicBezTo>
                  <a:pt x="51954" y="2897332"/>
                  <a:pt x="1044286" y="4353791"/>
                  <a:pt x="1044286" y="4353791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5715000" y="3733800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5867400" y="4495800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66" name="TextBox 65"/>
          <p:cNvSpPr txBox="1"/>
          <p:nvPr/>
        </p:nvSpPr>
        <p:spPr>
          <a:xfrm>
            <a:off x="5715000" y="403860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baseline="-25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/>
      <p:bldP spid="51" grpId="0"/>
      <p:bldP spid="6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ea typeface="+mn-ea"/>
                <a:cs typeface="Arial" charset="0"/>
              </a:rPr>
              <a:t>L</a:t>
            </a:r>
            <a:r>
              <a:rPr lang="en-US" sz="4000" b="1" dirty="0" smtClean="0">
                <a:solidFill>
                  <a:srgbClr val="0000FF"/>
                </a:solidFill>
                <a:ea typeface="+mn-ea"/>
                <a:cs typeface="Arial" charset="0"/>
              </a:rPr>
              <a:t>abeling Scheme – Failure Free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5181600" y="29718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6705600" y="23622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715000" y="36692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410200" y="3505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6400800" y="46598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324600" y="47244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5766955" y="3709555"/>
            <a:ext cx="644236" cy="955963"/>
          </a:xfrm>
          <a:custGeom>
            <a:avLst/>
            <a:gdLst>
              <a:gd name="connsiteX0" fmla="*/ 0 w 644236"/>
              <a:gd name="connsiteY0" fmla="*/ 0 h 955963"/>
              <a:gd name="connsiteX1" fmla="*/ 384463 w 644236"/>
              <a:gd name="connsiteY1" fmla="*/ 228600 h 955963"/>
              <a:gd name="connsiteX2" fmla="*/ 155863 w 644236"/>
              <a:gd name="connsiteY2" fmla="*/ 696190 h 955963"/>
              <a:gd name="connsiteX3" fmla="*/ 644236 w 644236"/>
              <a:gd name="connsiteY3" fmla="*/ 955963 h 9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4236" h="955963">
                <a:moveTo>
                  <a:pt x="0" y="0"/>
                </a:moveTo>
                <a:cubicBezTo>
                  <a:pt x="179243" y="56284"/>
                  <a:pt x="358486" y="112568"/>
                  <a:pt x="384463" y="228600"/>
                </a:cubicBezTo>
                <a:cubicBezTo>
                  <a:pt x="410440" y="344632"/>
                  <a:pt x="112568" y="574963"/>
                  <a:pt x="155863" y="696190"/>
                </a:cubicBezTo>
                <a:cubicBezTo>
                  <a:pt x="199158" y="817417"/>
                  <a:pt x="644236" y="955963"/>
                  <a:pt x="644236" y="955963"/>
                </a:cubicBezTo>
              </a:path>
            </a:pathLst>
          </a:cu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5605896" y="2369127"/>
            <a:ext cx="1397577" cy="4353791"/>
          </a:xfrm>
          <a:custGeom>
            <a:avLst/>
            <a:gdLst>
              <a:gd name="connsiteX0" fmla="*/ 1397577 w 1397577"/>
              <a:gd name="connsiteY0" fmla="*/ 0 h 4353791"/>
              <a:gd name="connsiteX1" fmla="*/ 618259 w 1397577"/>
              <a:gd name="connsiteY1" fmla="*/ 737755 h 4353791"/>
              <a:gd name="connsiteX2" fmla="*/ 888422 w 1397577"/>
              <a:gd name="connsiteY2" fmla="*/ 1558637 h 4353791"/>
              <a:gd name="connsiteX3" fmla="*/ 25977 w 1397577"/>
              <a:gd name="connsiteY3" fmla="*/ 2431473 h 4353791"/>
              <a:gd name="connsiteX4" fmla="*/ 1044286 w 1397577"/>
              <a:gd name="connsiteY4" fmla="*/ 4353791 h 4353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7577" h="4353791">
                <a:moveTo>
                  <a:pt x="1397577" y="0"/>
                </a:moveTo>
                <a:cubicBezTo>
                  <a:pt x="1050347" y="238991"/>
                  <a:pt x="703118" y="477982"/>
                  <a:pt x="618259" y="737755"/>
                </a:cubicBezTo>
                <a:cubicBezTo>
                  <a:pt x="533400" y="997528"/>
                  <a:pt x="987136" y="1276351"/>
                  <a:pt x="888422" y="1558637"/>
                </a:cubicBezTo>
                <a:cubicBezTo>
                  <a:pt x="789708" y="1840923"/>
                  <a:pt x="0" y="1965614"/>
                  <a:pt x="25977" y="2431473"/>
                </a:cubicBezTo>
                <a:cubicBezTo>
                  <a:pt x="51954" y="2897332"/>
                  <a:pt x="1044286" y="4353791"/>
                  <a:pt x="1044286" y="4353791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67400" y="4495800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54" name="Oval 53"/>
          <p:cNvSpPr/>
          <p:nvPr/>
        </p:nvSpPr>
        <p:spPr>
          <a:xfrm>
            <a:off x="5791200" y="4419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6096000" y="41910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5486400" y="412646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91958" y="411480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81000" y="1577876"/>
            <a:ext cx="6007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</a:rPr>
              <a:t>Analysis: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403860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5715000" y="3733800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ea typeface="+mn-ea"/>
                <a:cs typeface="Arial" charset="0"/>
              </a:rPr>
              <a:t>L</a:t>
            </a:r>
            <a:r>
              <a:rPr lang="en-US" sz="4000" b="1" dirty="0" smtClean="0">
                <a:solidFill>
                  <a:srgbClr val="0000FF"/>
                </a:solidFill>
                <a:ea typeface="+mn-ea"/>
                <a:cs typeface="Arial" charset="0"/>
              </a:rPr>
              <a:t>abeling Scheme – Failure Free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5181600" y="29718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6705600" y="23622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715000" y="36692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410200" y="3505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6400800" y="46598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324600" y="47244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5766955" y="3709555"/>
            <a:ext cx="644236" cy="955963"/>
          </a:xfrm>
          <a:custGeom>
            <a:avLst/>
            <a:gdLst>
              <a:gd name="connsiteX0" fmla="*/ 0 w 644236"/>
              <a:gd name="connsiteY0" fmla="*/ 0 h 955963"/>
              <a:gd name="connsiteX1" fmla="*/ 384463 w 644236"/>
              <a:gd name="connsiteY1" fmla="*/ 228600 h 955963"/>
              <a:gd name="connsiteX2" fmla="*/ 155863 w 644236"/>
              <a:gd name="connsiteY2" fmla="*/ 696190 h 955963"/>
              <a:gd name="connsiteX3" fmla="*/ 644236 w 644236"/>
              <a:gd name="connsiteY3" fmla="*/ 955963 h 9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4236" h="955963">
                <a:moveTo>
                  <a:pt x="0" y="0"/>
                </a:moveTo>
                <a:cubicBezTo>
                  <a:pt x="179243" y="56284"/>
                  <a:pt x="358486" y="112568"/>
                  <a:pt x="384463" y="228600"/>
                </a:cubicBezTo>
                <a:cubicBezTo>
                  <a:pt x="410440" y="344632"/>
                  <a:pt x="112568" y="574963"/>
                  <a:pt x="155863" y="696190"/>
                </a:cubicBezTo>
                <a:cubicBezTo>
                  <a:pt x="199158" y="817417"/>
                  <a:pt x="644236" y="955963"/>
                  <a:pt x="644236" y="955963"/>
                </a:cubicBezTo>
              </a:path>
            </a:pathLst>
          </a:cu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5605896" y="2369127"/>
            <a:ext cx="1397577" cy="4353791"/>
          </a:xfrm>
          <a:custGeom>
            <a:avLst/>
            <a:gdLst>
              <a:gd name="connsiteX0" fmla="*/ 1397577 w 1397577"/>
              <a:gd name="connsiteY0" fmla="*/ 0 h 4353791"/>
              <a:gd name="connsiteX1" fmla="*/ 618259 w 1397577"/>
              <a:gd name="connsiteY1" fmla="*/ 737755 h 4353791"/>
              <a:gd name="connsiteX2" fmla="*/ 888422 w 1397577"/>
              <a:gd name="connsiteY2" fmla="*/ 1558637 h 4353791"/>
              <a:gd name="connsiteX3" fmla="*/ 25977 w 1397577"/>
              <a:gd name="connsiteY3" fmla="*/ 2431473 h 4353791"/>
              <a:gd name="connsiteX4" fmla="*/ 1044286 w 1397577"/>
              <a:gd name="connsiteY4" fmla="*/ 4353791 h 4353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7577" h="4353791">
                <a:moveTo>
                  <a:pt x="1397577" y="0"/>
                </a:moveTo>
                <a:cubicBezTo>
                  <a:pt x="1050347" y="238991"/>
                  <a:pt x="703118" y="477982"/>
                  <a:pt x="618259" y="737755"/>
                </a:cubicBezTo>
                <a:cubicBezTo>
                  <a:pt x="533400" y="997528"/>
                  <a:pt x="987136" y="1276351"/>
                  <a:pt x="888422" y="1558637"/>
                </a:cubicBezTo>
                <a:cubicBezTo>
                  <a:pt x="789708" y="1840923"/>
                  <a:pt x="0" y="1965614"/>
                  <a:pt x="25977" y="2431473"/>
                </a:cubicBezTo>
                <a:cubicBezTo>
                  <a:pt x="51954" y="2897332"/>
                  <a:pt x="1044286" y="4353791"/>
                  <a:pt x="1044286" y="4353791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67400" y="4495800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54" name="Oval 53"/>
          <p:cNvSpPr/>
          <p:nvPr/>
        </p:nvSpPr>
        <p:spPr>
          <a:xfrm>
            <a:off x="5791200" y="4419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6096000" y="41910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5486400" y="412646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91958" y="411480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81000" y="1577876"/>
            <a:ext cx="600700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</a:rPr>
              <a:t>Analysis: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dist(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s,t,H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)</a:t>
            </a:r>
            <a:r>
              <a:rPr lang="en-US" sz="2800" dirty="0" smtClean="0">
                <a:latin typeface="Comic Sans MS" pitchFamily="66" charset="0"/>
              </a:rPr>
              <a:t> ≤ 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dist(s,x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)</a:t>
            </a:r>
            <a:r>
              <a:rPr lang="en-US" sz="2800" dirty="0" smtClean="0">
                <a:latin typeface="Comic Sans MS" pitchFamily="66" charset="0"/>
              </a:rPr>
              <a:t> +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dist(x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,x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) </a:t>
            </a:r>
            <a:r>
              <a:rPr lang="en-US" sz="2800" dirty="0" smtClean="0">
                <a:latin typeface="Comic Sans MS" pitchFamily="66" charset="0"/>
              </a:rPr>
              <a:t>+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dist(x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,t)</a:t>
            </a:r>
            <a:b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</a:b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 </a:t>
            </a:r>
            <a:r>
              <a:rPr lang="en-US" sz="2800" dirty="0" smtClean="0">
                <a:latin typeface="Comic Sans MS" pitchFamily="66" charset="0"/>
                <a:sym typeface="Symbol"/>
              </a:rPr>
              <a:t> 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(d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800" dirty="0" smtClean="0">
                <a:latin typeface="Comic Sans MS" pitchFamily="66" charset="0"/>
                <a:sym typeface="Symbol"/>
              </a:rPr>
              <a:t> +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d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)</a:t>
            </a:r>
            <a:r>
              <a:rPr lang="en-US" sz="2800" dirty="0" smtClean="0">
                <a:latin typeface="Comic Sans MS" pitchFamily="66" charset="0"/>
                <a:sym typeface="Symbol"/>
              </a:rPr>
              <a:t> +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d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800" dirty="0" smtClean="0">
                <a:latin typeface="Comic Sans MS" pitchFamily="66" charset="0"/>
                <a:sym typeface="Symbol"/>
              </a:rPr>
              <a:t> +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d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800" dirty="0" smtClean="0">
                <a:latin typeface="Comic Sans MS" pitchFamily="66" charset="0"/>
                <a:sym typeface="Symbol"/>
              </a:rPr>
              <a:t> + </a:t>
            </a:r>
            <a:br>
              <a:rPr lang="en-US" sz="2800" dirty="0" smtClean="0">
                <a:latin typeface="Comic Sans MS" pitchFamily="66" charset="0"/>
                <a:sym typeface="Symbol"/>
              </a:rPr>
            </a:b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(d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800" dirty="0" smtClean="0">
                <a:latin typeface="Comic Sans MS" pitchFamily="66" charset="0"/>
                <a:sym typeface="Symbol"/>
              </a:rPr>
              <a:t> +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d</a:t>
            </a:r>
            <a:r>
              <a:rPr lang="en-US" sz="2800" baseline="-250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)</a:t>
            </a:r>
          </a:p>
          <a:p>
            <a:r>
              <a:rPr lang="en-US" sz="2800" dirty="0" smtClean="0">
                <a:latin typeface="Comic Sans MS" pitchFamily="66" charset="0"/>
                <a:sym typeface="Symbol"/>
              </a:rPr>
              <a:t>  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dist(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s,t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) </a:t>
            </a:r>
            <a:r>
              <a:rPr lang="en-US" sz="2800" dirty="0" smtClean="0">
                <a:latin typeface="Comic Sans MS" pitchFamily="66" charset="0"/>
              </a:rPr>
              <a:t>+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O( dist(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s,t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))</a:t>
            </a:r>
          </a:p>
        </p:txBody>
      </p:sp>
      <p:cxnSp>
        <p:nvCxnSpPr>
          <p:cNvPr id="47" name="Straight Connector 46"/>
          <p:cNvCxnSpPr>
            <a:stCxn id="48" idx="0"/>
          </p:cNvCxnSpPr>
          <p:nvPr/>
        </p:nvCxnSpPr>
        <p:spPr>
          <a:xfrm>
            <a:off x="5766955" y="3709555"/>
            <a:ext cx="24245" cy="710045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54" idx="1"/>
            <a:endCxn id="65" idx="0"/>
          </p:cNvCxnSpPr>
          <p:nvPr/>
        </p:nvCxnSpPr>
        <p:spPr>
          <a:xfrm rot="5400000" flipH="1" flipV="1">
            <a:off x="5840730" y="4148166"/>
            <a:ext cx="235295" cy="320965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6200000" flipH="1">
            <a:off x="6019800" y="4267200"/>
            <a:ext cx="457200" cy="30480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715000" y="403860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5715000" y="3733800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b="1" dirty="0" smtClean="0">
                <a:solidFill>
                  <a:srgbClr val="0000FF"/>
                </a:solidFill>
                <a:cs typeface="Arial" charset="0"/>
              </a:rPr>
              <a:t>FT L</a:t>
            </a:r>
            <a:r>
              <a:rPr lang="en-US" sz="4400" b="1" dirty="0" smtClean="0">
                <a:solidFill>
                  <a:srgbClr val="0000FF"/>
                </a:solidFill>
                <a:cs typeface="Arial" charset="0"/>
              </a:rPr>
              <a:t>abeling Scheme</a:t>
            </a:r>
            <a:endParaRPr lang="en-US" sz="4000" b="1" dirty="0" smtClean="0">
              <a:solidFill>
                <a:srgbClr val="0000FF"/>
              </a:solidFill>
              <a:ea typeface="+mn-ea"/>
              <a:cs typeface="Arial" charset="0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774794" y="1828800"/>
            <a:ext cx="478780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</a:rPr>
              <a:t>The label L(v)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</a:rPr>
              <a:t>:</a:t>
            </a:r>
          </a:p>
          <a:p>
            <a:r>
              <a:rPr lang="en-US" sz="2800" dirty="0" smtClean="0">
                <a:latin typeface="Comic Sans MS" pitchFamily="66" charset="0"/>
              </a:rPr>
              <a:t>Collection of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FFL(x)</a:t>
            </a:r>
            <a:endParaRPr lang="en-US" sz="2800" dirty="0" smtClean="0"/>
          </a:p>
          <a:p>
            <a:r>
              <a:rPr lang="en-US" sz="2800" dirty="0" smtClean="0">
                <a:latin typeface="Comic Sans MS" pitchFamily="66" charset="0"/>
              </a:rPr>
              <a:t>for some </a:t>
            </a:r>
            <a:r>
              <a:rPr lang="en-US" sz="2800" dirty="0" smtClean="0">
                <a:latin typeface="Comic Sans MS" pitchFamily="66" charset="0"/>
              </a:rPr>
              <a:t>vertices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r>
              <a:rPr lang="en-US" sz="2800" dirty="0" smtClean="0"/>
              <a:t>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>
              <a:solidFill>
                <a:srgbClr val="0000FF"/>
              </a:solidFill>
              <a:latin typeface="Comic Sans MS" pitchFamily="66" charset="0"/>
              <a:sym typeface="Symbo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4572000" y="28194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6096000" y="22098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638800" y="42788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334000" y="41264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v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7" name="Straight Connector 26"/>
          <p:cNvCxnSpPr>
            <a:endCxn id="28" idx="1"/>
          </p:cNvCxnSpPr>
          <p:nvPr/>
        </p:nvCxnSpPr>
        <p:spPr>
          <a:xfrm>
            <a:off x="5715000" y="4343400"/>
            <a:ext cx="609600" cy="322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324600" y="41910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</a:t>
            </a:r>
            <a:r>
              <a:rPr lang="en-US" baseline="-25000" dirty="0" err="1" smtClean="0"/>
              <a:t>v</a:t>
            </a:r>
            <a:endParaRPr lang="en-US" baseline="-250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6087894" y="4951412"/>
            <a:ext cx="1524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126481" y="47244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6172200" y="45720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248400" y="44500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6278881" y="42976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324600" y="41910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6355081" y="4038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6355081" y="38862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791200" y="3974068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545094" y="3886200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392694" y="4572000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6096000" y="5410200"/>
            <a:ext cx="1524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324600" y="3808412"/>
            <a:ext cx="1524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096000" y="48310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096000" y="50292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6096000" y="52882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6278881" y="3657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6172200" y="34594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477000" y="3505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2d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6324600" y="4876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2d</a:t>
            </a:r>
            <a:endParaRPr lang="en-US" dirty="0"/>
          </a:p>
        </p:txBody>
      </p:sp>
      <p:cxnSp>
        <p:nvCxnSpPr>
          <p:cNvPr id="64" name="Straight Connector 63"/>
          <p:cNvCxnSpPr/>
          <p:nvPr/>
        </p:nvCxnSpPr>
        <p:spPr>
          <a:xfrm>
            <a:off x="6096000" y="3351212"/>
            <a:ext cx="1524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533400" y="1752600"/>
            <a:ext cx="600700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</a:rPr>
              <a:t>The query phase: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/>
              <a:t> </a:t>
            </a:r>
            <a:r>
              <a:rPr lang="en-US" sz="2800" dirty="0" smtClean="0">
                <a:latin typeface="Comic Sans MS" pitchFamily="66" charset="0"/>
              </a:rPr>
              <a:t>Construct a graph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H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Comic Sans MS" pitchFamily="66" charset="0"/>
              </a:rPr>
              <a:t> Invoke a shortest path 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latin typeface="Comic Sans MS" pitchFamily="66" charset="0"/>
              </a:rPr>
              <a:t>algorithm from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s</a:t>
            </a:r>
            <a:r>
              <a:rPr lang="en-US" sz="2800" dirty="0" smtClean="0">
                <a:latin typeface="Comic Sans MS" pitchFamily="66" charset="0"/>
              </a:rPr>
              <a:t> to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t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>
              <a:solidFill>
                <a:srgbClr val="0000FF"/>
              </a:solidFill>
              <a:latin typeface="Comic Sans MS" pitchFamily="66" charset="0"/>
              <a:sym typeface="Symbol"/>
            </a:endParaRPr>
          </a:p>
          <a:p>
            <a:r>
              <a:rPr lang="en-US" sz="3200" b="1" dirty="0" smtClean="0">
                <a:solidFill>
                  <a:srgbClr val="FF3300"/>
                </a:solidFill>
                <a:latin typeface="Comic Sans MS" pitchFamily="66" charset="0"/>
              </a:rPr>
              <a:t>Construction of H: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smtClean="0">
                <a:latin typeface="Comic Sans MS" pitchFamily="66" charset="0"/>
              </a:rPr>
              <a:t>Add all “safe” edges in 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{L(s),L(t)}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latin typeface="Comic Sans MS" pitchFamily="66" charset="0"/>
                <a:sym typeface="Symbol"/>
              </a:rPr>
              <a:t>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{L(f)|</a:t>
            </a:r>
            <a:r>
              <a:rPr lang="en-US" sz="2800" dirty="0" err="1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fF</a:t>
            </a:r>
            <a:r>
              <a:rPr lang="en-US" sz="2800" dirty="0" smtClean="0">
                <a:solidFill>
                  <a:srgbClr val="0000FF"/>
                </a:solidFill>
                <a:latin typeface="Comic Sans MS" pitchFamily="66" charset="0"/>
                <a:sym typeface="Symbol"/>
              </a:rPr>
              <a:t>}</a:t>
            </a:r>
            <a:r>
              <a:rPr lang="en-US" sz="2800" dirty="0" smtClean="0">
                <a:latin typeface="Comic Sans MS" pitchFamily="66" charset="0"/>
              </a:rPr>
              <a:t> </a:t>
            </a:r>
          </a:p>
          <a:p>
            <a:endParaRPr lang="en-US" sz="2800" dirty="0" smtClean="0">
              <a:solidFill>
                <a:srgbClr val="0000FF"/>
              </a:solidFill>
              <a:latin typeface="Comic Sans MS" pitchFamily="66" charset="0"/>
              <a:sym typeface="Symbo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5181600" y="29718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6705600" y="23622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934200" y="43434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</a:t>
            </a:r>
            <a:r>
              <a:rPr lang="en-US" baseline="-25000" dirty="0" err="1" smtClean="0"/>
              <a:t>v</a:t>
            </a:r>
            <a:endParaRPr lang="en-US" baseline="-250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6697494" y="5103812"/>
            <a:ext cx="1524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736081" y="48768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6781800" y="47244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858000" y="46024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6888481" y="44500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934200" y="43434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6964681" y="41910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6964681" y="4038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7154694" y="4038600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7002294" y="4724400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6705600" y="5562600"/>
            <a:ext cx="1524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934200" y="3960812"/>
            <a:ext cx="1524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705600" y="49834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705600" y="5181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6705600" y="54406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6888481" y="38100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6781800" y="36118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7086600" y="3657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2d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6934200" y="5029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2d</a:t>
            </a:r>
            <a:endParaRPr lang="en-US" dirty="0"/>
          </a:p>
        </p:txBody>
      </p:sp>
      <p:cxnSp>
        <p:nvCxnSpPr>
          <p:cNvPr id="64" name="Straight Connector 63"/>
          <p:cNvCxnSpPr/>
          <p:nvPr/>
        </p:nvCxnSpPr>
        <p:spPr>
          <a:xfrm>
            <a:off x="6705600" y="3503612"/>
            <a:ext cx="1524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5715000" y="36692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410200" y="3505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6400800" y="46598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324600" y="47244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5766955" y="3709555"/>
            <a:ext cx="644236" cy="955963"/>
          </a:xfrm>
          <a:custGeom>
            <a:avLst/>
            <a:gdLst>
              <a:gd name="connsiteX0" fmla="*/ 0 w 644236"/>
              <a:gd name="connsiteY0" fmla="*/ 0 h 955963"/>
              <a:gd name="connsiteX1" fmla="*/ 384463 w 644236"/>
              <a:gd name="connsiteY1" fmla="*/ 228600 h 955963"/>
              <a:gd name="connsiteX2" fmla="*/ 155863 w 644236"/>
              <a:gd name="connsiteY2" fmla="*/ 696190 h 955963"/>
              <a:gd name="connsiteX3" fmla="*/ 644236 w 644236"/>
              <a:gd name="connsiteY3" fmla="*/ 955963 h 9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4236" h="955963">
                <a:moveTo>
                  <a:pt x="0" y="0"/>
                </a:moveTo>
                <a:cubicBezTo>
                  <a:pt x="179243" y="56284"/>
                  <a:pt x="358486" y="112568"/>
                  <a:pt x="384463" y="228600"/>
                </a:cubicBezTo>
                <a:cubicBezTo>
                  <a:pt x="410440" y="344632"/>
                  <a:pt x="112568" y="574963"/>
                  <a:pt x="155863" y="696190"/>
                </a:cubicBezTo>
                <a:cubicBezTo>
                  <a:pt x="199158" y="817417"/>
                  <a:pt x="644236" y="955963"/>
                  <a:pt x="644236" y="955963"/>
                </a:cubicBezTo>
              </a:path>
            </a:pathLst>
          </a:cu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5605896" y="2369127"/>
            <a:ext cx="1397577" cy="4353791"/>
          </a:xfrm>
          <a:custGeom>
            <a:avLst/>
            <a:gdLst>
              <a:gd name="connsiteX0" fmla="*/ 1397577 w 1397577"/>
              <a:gd name="connsiteY0" fmla="*/ 0 h 4353791"/>
              <a:gd name="connsiteX1" fmla="*/ 618259 w 1397577"/>
              <a:gd name="connsiteY1" fmla="*/ 737755 h 4353791"/>
              <a:gd name="connsiteX2" fmla="*/ 888422 w 1397577"/>
              <a:gd name="connsiteY2" fmla="*/ 1558637 h 4353791"/>
              <a:gd name="connsiteX3" fmla="*/ 25977 w 1397577"/>
              <a:gd name="connsiteY3" fmla="*/ 2431473 h 4353791"/>
              <a:gd name="connsiteX4" fmla="*/ 1044286 w 1397577"/>
              <a:gd name="connsiteY4" fmla="*/ 4353791 h 4353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7577" h="4353791">
                <a:moveTo>
                  <a:pt x="1397577" y="0"/>
                </a:moveTo>
                <a:cubicBezTo>
                  <a:pt x="1050347" y="238991"/>
                  <a:pt x="703118" y="477982"/>
                  <a:pt x="618259" y="737755"/>
                </a:cubicBezTo>
                <a:cubicBezTo>
                  <a:pt x="533400" y="997528"/>
                  <a:pt x="987136" y="1276351"/>
                  <a:pt x="888422" y="1558637"/>
                </a:cubicBezTo>
                <a:cubicBezTo>
                  <a:pt x="789708" y="1840923"/>
                  <a:pt x="0" y="1965614"/>
                  <a:pt x="25977" y="2431473"/>
                </a:cubicBezTo>
                <a:cubicBezTo>
                  <a:pt x="51954" y="2897332"/>
                  <a:pt x="1044286" y="4353791"/>
                  <a:pt x="1044286" y="4353791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5715000" y="3810000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51" name="TextBox 50"/>
          <p:cNvSpPr txBox="1"/>
          <p:nvPr/>
        </p:nvSpPr>
        <p:spPr>
          <a:xfrm>
            <a:off x="5867400" y="4495800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54" name="Oval 53"/>
          <p:cNvSpPr/>
          <p:nvPr/>
        </p:nvSpPr>
        <p:spPr>
          <a:xfrm>
            <a:off x="5791200" y="4419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6096000" y="41910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5486400" y="412646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91958" y="411480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6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b="1" dirty="0" smtClean="0">
                <a:solidFill>
                  <a:srgbClr val="0000FF"/>
                </a:solidFill>
                <a:cs typeface="Arial" charset="0"/>
              </a:rPr>
              <a:t>FT L</a:t>
            </a:r>
            <a:r>
              <a:rPr lang="en-US" sz="4400" b="1" dirty="0" smtClean="0">
                <a:solidFill>
                  <a:srgbClr val="0000FF"/>
                </a:solidFill>
                <a:cs typeface="Arial" charset="0"/>
              </a:rPr>
              <a:t>abeling Scheme</a:t>
            </a:r>
            <a:endParaRPr lang="en-US" sz="4000" b="1" dirty="0" smtClean="0">
              <a:solidFill>
                <a:srgbClr val="0000FF"/>
              </a:solidFill>
              <a:ea typeface="+mn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2590800" y="25146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4114800" y="19050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191000" y="42672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297681" y="39928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124200" y="32120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819400" y="3048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57800" y="42672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328507" y="382166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252307" y="419100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3168189" y="3195205"/>
            <a:ext cx="2171700" cy="1127413"/>
          </a:xfrm>
          <a:custGeom>
            <a:avLst/>
            <a:gdLst>
              <a:gd name="connsiteX0" fmla="*/ 0 w 2171700"/>
              <a:gd name="connsiteY0" fmla="*/ 67540 h 1127413"/>
              <a:gd name="connsiteX1" fmla="*/ 810491 w 2171700"/>
              <a:gd name="connsiteY1" fmla="*/ 129886 h 1127413"/>
              <a:gd name="connsiteX2" fmla="*/ 872836 w 2171700"/>
              <a:gd name="connsiteY2" fmla="*/ 846859 h 1127413"/>
              <a:gd name="connsiteX3" fmla="*/ 2171700 w 2171700"/>
              <a:gd name="connsiteY3" fmla="*/ 1127413 h 11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1700" h="1127413">
                <a:moveTo>
                  <a:pt x="0" y="67540"/>
                </a:moveTo>
                <a:cubicBezTo>
                  <a:pt x="332509" y="33770"/>
                  <a:pt x="665018" y="0"/>
                  <a:pt x="810491" y="129886"/>
                </a:cubicBezTo>
                <a:cubicBezTo>
                  <a:pt x="955964" y="259772"/>
                  <a:pt x="645968" y="680605"/>
                  <a:pt x="872836" y="846859"/>
                </a:cubicBezTo>
                <a:cubicBezTo>
                  <a:pt x="1099704" y="1013114"/>
                  <a:pt x="1635702" y="1070263"/>
                  <a:pt x="2171700" y="1127413"/>
                </a:cubicBezTo>
              </a:path>
            </a:pathLst>
          </a:cu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19107" y="4267200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>
            <a:endCxn id="67" idx="1"/>
          </p:cNvCxnSpPr>
          <p:nvPr/>
        </p:nvCxnSpPr>
        <p:spPr>
          <a:xfrm>
            <a:off x="3185507" y="3276600"/>
            <a:ext cx="1143000" cy="729734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7" idx="1"/>
            <a:endCxn id="40" idx="2"/>
          </p:cNvCxnSpPr>
          <p:nvPr/>
        </p:nvCxnSpPr>
        <p:spPr>
          <a:xfrm rot="10800000" flipV="1">
            <a:off x="4191001" y="4006334"/>
            <a:ext cx="137507" cy="283726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0" idx="7"/>
            <a:endCxn id="66" idx="1"/>
          </p:cNvCxnSpPr>
          <p:nvPr/>
        </p:nvCxnSpPr>
        <p:spPr>
          <a:xfrm rot="16200000" flipH="1">
            <a:off x="4777913" y="3726006"/>
            <a:ext cx="4464" cy="1100242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b="1" dirty="0" smtClean="0">
                <a:solidFill>
                  <a:srgbClr val="0000FF"/>
                </a:solidFill>
                <a:cs typeface="Arial" charset="0"/>
              </a:rPr>
              <a:t>FT L</a:t>
            </a:r>
            <a:r>
              <a:rPr lang="en-US" sz="4400" b="1" dirty="0" smtClean="0">
                <a:solidFill>
                  <a:srgbClr val="0000FF"/>
                </a:solidFill>
                <a:cs typeface="Arial" charset="0"/>
              </a:rPr>
              <a:t>abeling Scheme</a:t>
            </a:r>
            <a:endParaRPr lang="en-US" sz="4000" b="1" dirty="0" smtClean="0">
              <a:solidFill>
                <a:srgbClr val="0000FF"/>
              </a:solidFill>
              <a:ea typeface="+mn-ea"/>
              <a:cs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90697" y="396240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r</a:t>
            </a:r>
            <a:endParaRPr lang="en-US" baseline="-25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2590800" y="25146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4114800" y="19050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191000" y="42672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297681" y="39928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124200" y="32120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819400" y="3048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57800" y="42672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328507" y="382166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248265" y="426720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3168189" y="3195205"/>
            <a:ext cx="2171700" cy="1127413"/>
          </a:xfrm>
          <a:custGeom>
            <a:avLst/>
            <a:gdLst>
              <a:gd name="connsiteX0" fmla="*/ 0 w 2171700"/>
              <a:gd name="connsiteY0" fmla="*/ 67540 h 1127413"/>
              <a:gd name="connsiteX1" fmla="*/ 810491 w 2171700"/>
              <a:gd name="connsiteY1" fmla="*/ 129886 h 1127413"/>
              <a:gd name="connsiteX2" fmla="*/ 872836 w 2171700"/>
              <a:gd name="connsiteY2" fmla="*/ 846859 h 1127413"/>
              <a:gd name="connsiteX3" fmla="*/ 2171700 w 2171700"/>
              <a:gd name="connsiteY3" fmla="*/ 1127413 h 11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1700" h="1127413">
                <a:moveTo>
                  <a:pt x="0" y="67540"/>
                </a:moveTo>
                <a:cubicBezTo>
                  <a:pt x="332509" y="33770"/>
                  <a:pt x="665018" y="0"/>
                  <a:pt x="810491" y="129886"/>
                </a:cubicBezTo>
                <a:cubicBezTo>
                  <a:pt x="955964" y="259772"/>
                  <a:pt x="645968" y="680605"/>
                  <a:pt x="872836" y="846859"/>
                </a:cubicBezTo>
                <a:cubicBezTo>
                  <a:pt x="1099704" y="1013114"/>
                  <a:pt x="1635702" y="1070263"/>
                  <a:pt x="2171700" y="1127413"/>
                </a:cubicBezTo>
              </a:path>
            </a:pathLst>
          </a:cu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19107" y="4267200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>
            <a:endCxn id="67" idx="1"/>
          </p:cNvCxnSpPr>
          <p:nvPr/>
        </p:nvCxnSpPr>
        <p:spPr>
          <a:xfrm>
            <a:off x="3185507" y="3276600"/>
            <a:ext cx="1143000" cy="729734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7" idx="1"/>
            <a:endCxn id="40" idx="2"/>
          </p:cNvCxnSpPr>
          <p:nvPr/>
        </p:nvCxnSpPr>
        <p:spPr>
          <a:xfrm rot="10800000" flipV="1">
            <a:off x="4191001" y="4006334"/>
            <a:ext cx="137507" cy="283726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0" idx="7"/>
            <a:endCxn id="66" idx="1"/>
          </p:cNvCxnSpPr>
          <p:nvPr/>
        </p:nvCxnSpPr>
        <p:spPr>
          <a:xfrm rot="16200000" flipH="1">
            <a:off x="4777913" y="3726006"/>
            <a:ext cx="4464" cy="1100242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490307" y="365760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79" name="TextBox 78"/>
          <p:cNvSpPr txBox="1"/>
          <p:nvPr/>
        </p:nvSpPr>
        <p:spPr>
          <a:xfrm>
            <a:off x="4909161" y="434340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81" name="TextBox 80"/>
          <p:cNvSpPr txBox="1"/>
          <p:nvPr/>
        </p:nvSpPr>
        <p:spPr>
          <a:xfrm>
            <a:off x="3990697" y="396240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r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566507" y="336298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sym typeface="Symbol"/>
              </a:rPr>
              <a:t>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327671" y="397258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sym typeface="Symbol"/>
              </a:rPr>
              <a:t>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b="1" dirty="0" smtClean="0">
                <a:solidFill>
                  <a:srgbClr val="0000FF"/>
                </a:solidFill>
                <a:cs typeface="Arial" charset="0"/>
              </a:rPr>
              <a:t>FT L</a:t>
            </a:r>
            <a:r>
              <a:rPr lang="en-US" sz="4400" b="1" dirty="0" smtClean="0">
                <a:solidFill>
                  <a:srgbClr val="0000FF"/>
                </a:solidFill>
                <a:cs typeface="Arial" charset="0"/>
              </a:rPr>
              <a:t>abeling Scheme</a:t>
            </a:r>
            <a:endParaRPr lang="en-US" sz="4000" b="1" dirty="0" smtClean="0">
              <a:solidFill>
                <a:srgbClr val="0000FF"/>
              </a:solidFill>
              <a:ea typeface="+mn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2590800" y="25146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4114800" y="19050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124200" y="32120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819400" y="3048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57800" y="42672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3168189" y="3195205"/>
            <a:ext cx="2171700" cy="1127413"/>
          </a:xfrm>
          <a:custGeom>
            <a:avLst/>
            <a:gdLst>
              <a:gd name="connsiteX0" fmla="*/ 0 w 2171700"/>
              <a:gd name="connsiteY0" fmla="*/ 67540 h 1127413"/>
              <a:gd name="connsiteX1" fmla="*/ 810491 w 2171700"/>
              <a:gd name="connsiteY1" fmla="*/ 129886 h 1127413"/>
              <a:gd name="connsiteX2" fmla="*/ 872836 w 2171700"/>
              <a:gd name="connsiteY2" fmla="*/ 846859 h 1127413"/>
              <a:gd name="connsiteX3" fmla="*/ 2171700 w 2171700"/>
              <a:gd name="connsiteY3" fmla="*/ 1127413 h 11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1700" h="1127413">
                <a:moveTo>
                  <a:pt x="0" y="67540"/>
                </a:moveTo>
                <a:cubicBezTo>
                  <a:pt x="332509" y="33770"/>
                  <a:pt x="665018" y="0"/>
                  <a:pt x="810491" y="129886"/>
                </a:cubicBezTo>
                <a:cubicBezTo>
                  <a:pt x="955964" y="259772"/>
                  <a:pt x="645968" y="680605"/>
                  <a:pt x="872836" y="846859"/>
                </a:cubicBezTo>
                <a:cubicBezTo>
                  <a:pt x="1099704" y="1013114"/>
                  <a:pt x="1635702" y="1070263"/>
                  <a:pt x="2171700" y="1127413"/>
                </a:cubicBezTo>
              </a:path>
            </a:pathLst>
          </a:cu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19107" y="4267200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490307" y="365760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79" name="TextBox 78"/>
          <p:cNvSpPr txBox="1"/>
          <p:nvPr/>
        </p:nvSpPr>
        <p:spPr>
          <a:xfrm>
            <a:off x="4909161" y="434340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81" name="TextBox 80"/>
          <p:cNvSpPr txBox="1"/>
          <p:nvPr/>
        </p:nvSpPr>
        <p:spPr>
          <a:xfrm>
            <a:off x="3990697" y="396240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r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b="1" dirty="0" smtClean="0">
                <a:solidFill>
                  <a:srgbClr val="0000FF"/>
                </a:solidFill>
                <a:cs typeface="Arial" charset="0"/>
              </a:rPr>
              <a:t>FT L</a:t>
            </a:r>
            <a:r>
              <a:rPr lang="en-US" sz="4400" b="1" dirty="0" smtClean="0">
                <a:solidFill>
                  <a:srgbClr val="0000FF"/>
                </a:solidFill>
                <a:cs typeface="Arial" charset="0"/>
              </a:rPr>
              <a:t>abeling Scheme</a:t>
            </a:r>
            <a:endParaRPr lang="en-US" sz="4000" b="1" dirty="0" smtClean="0">
              <a:solidFill>
                <a:srgbClr val="0000FF"/>
              </a:solidFill>
              <a:ea typeface="+mn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/>
          </p:cNvSpPr>
          <p:nvPr/>
        </p:nvSpPr>
        <p:spPr bwMode="auto">
          <a:xfrm>
            <a:off x="914400" y="152400"/>
            <a:ext cx="8991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400" b="1" dirty="0" smtClean="0">
                <a:solidFill>
                  <a:srgbClr val="0000FF"/>
                </a:solidFill>
                <a:latin typeface="Comic Sans MS" pitchFamily="66" charset="0"/>
              </a:rPr>
              <a:t>Distance Labeling Schemes</a:t>
            </a:r>
            <a:endParaRPr lang="en-US" sz="2800" dirty="0">
              <a:solidFill>
                <a:srgbClr val="CC3300"/>
              </a:solidFill>
              <a:latin typeface="Comic Sans MS" pitchFamily="66" charset="0"/>
            </a:endParaRPr>
          </a:p>
        </p:txBody>
      </p:sp>
      <p:sp>
        <p:nvSpPr>
          <p:cNvPr id="332803" name="Text Box 3"/>
          <p:cNvSpPr txBox="1">
            <a:spLocks noChangeArrowheads="1"/>
          </p:cNvSpPr>
          <p:nvPr/>
        </p:nvSpPr>
        <p:spPr bwMode="auto">
          <a:xfrm>
            <a:off x="228600" y="1447800"/>
            <a:ext cx="8686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65125" indent="-365125"/>
            <a:r>
              <a:rPr lang="en-US" sz="3200" dirty="0" smtClean="0">
                <a:latin typeface="Comic Sans MS" pitchFamily="66" charset="0"/>
              </a:rPr>
              <a:t>	Data </a:t>
            </a:r>
            <a:r>
              <a:rPr lang="en-US" sz="3200" dirty="0">
                <a:latin typeface="Comic Sans MS" pitchFamily="66" charset="0"/>
              </a:rPr>
              <a:t>structure stored in pieces at the graph vertices (as vertex labels)</a:t>
            </a:r>
          </a:p>
          <a:p>
            <a:pPr marL="365125" indent="-365125"/>
            <a:endParaRPr lang="en-US" sz="3200" dirty="0">
              <a:latin typeface="Comic Sans MS" pitchFamily="66" charset="0"/>
            </a:endParaRPr>
          </a:p>
        </p:txBody>
      </p:sp>
      <p:sp>
        <p:nvSpPr>
          <p:cNvPr id="8" name="Oval 32"/>
          <p:cNvSpPr>
            <a:spLocks noChangeArrowheads="1"/>
          </p:cNvSpPr>
          <p:nvPr/>
        </p:nvSpPr>
        <p:spPr bwMode="auto">
          <a:xfrm>
            <a:off x="1219200" y="4200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Box 76"/>
          <p:cNvSpPr txBox="1">
            <a:spLocks noChangeArrowheads="1"/>
          </p:cNvSpPr>
          <p:nvPr/>
        </p:nvSpPr>
        <p:spPr bwMode="auto">
          <a:xfrm>
            <a:off x="1676400" y="5867400"/>
            <a:ext cx="452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11" name="TextBox 76"/>
          <p:cNvSpPr txBox="1">
            <a:spLocks noChangeArrowheads="1"/>
          </p:cNvSpPr>
          <p:nvPr/>
        </p:nvSpPr>
        <p:spPr bwMode="auto">
          <a:xfrm>
            <a:off x="1447800" y="3352800"/>
            <a:ext cx="452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2" name="Oval 32"/>
          <p:cNvSpPr>
            <a:spLocks noChangeArrowheads="1"/>
          </p:cNvSpPr>
          <p:nvPr/>
        </p:nvSpPr>
        <p:spPr bwMode="auto">
          <a:xfrm>
            <a:off x="2743200" y="4200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32"/>
          <p:cNvSpPr>
            <a:spLocks noChangeArrowheads="1"/>
          </p:cNvSpPr>
          <p:nvPr/>
        </p:nvSpPr>
        <p:spPr bwMode="auto">
          <a:xfrm>
            <a:off x="2133600" y="50498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" name="Oval 32"/>
          <p:cNvSpPr>
            <a:spLocks noChangeArrowheads="1"/>
          </p:cNvSpPr>
          <p:nvPr/>
        </p:nvSpPr>
        <p:spPr bwMode="auto">
          <a:xfrm>
            <a:off x="3276600" y="5105400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" name="Oval 32"/>
          <p:cNvSpPr>
            <a:spLocks noChangeArrowheads="1"/>
          </p:cNvSpPr>
          <p:nvPr/>
        </p:nvSpPr>
        <p:spPr bwMode="auto">
          <a:xfrm>
            <a:off x="3124200" y="33623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32"/>
          <p:cNvSpPr>
            <a:spLocks noChangeArrowheads="1"/>
          </p:cNvSpPr>
          <p:nvPr/>
        </p:nvSpPr>
        <p:spPr bwMode="auto">
          <a:xfrm>
            <a:off x="3962400" y="43529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Oval 32"/>
          <p:cNvSpPr>
            <a:spLocks noChangeArrowheads="1"/>
          </p:cNvSpPr>
          <p:nvPr/>
        </p:nvSpPr>
        <p:spPr bwMode="auto">
          <a:xfrm>
            <a:off x="1752600" y="33623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Oval 32"/>
          <p:cNvSpPr>
            <a:spLocks noChangeArrowheads="1"/>
          </p:cNvSpPr>
          <p:nvPr/>
        </p:nvSpPr>
        <p:spPr bwMode="auto">
          <a:xfrm>
            <a:off x="1981200" y="59642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19" name="Straight Connector 18"/>
          <p:cNvCxnSpPr>
            <a:stCxn id="18" idx="0"/>
            <a:endCxn id="13" idx="4"/>
          </p:cNvCxnSpPr>
          <p:nvPr/>
        </p:nvCxnSpPr>
        <p:spPr>
          <a:xfrm rot="5400000" flipH="1" flipV="1">
            <a:off x="2051843" y="5653882"/>
            <a:ext cx="468313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3" idx="6"/>
            <a:endCxn id="14" idx="2"/>
          </p:cNvCxnSpPr>
          <p:nvPr/>
        </p:nvCxnSpPr>
        <p:spPr>
          <a:xfrm>
            <a:off x="2590800" y="5273675"/>
            <a:ext cx="685800" cy="555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4" idx="0"/>
            <a:endCxn id="16" idx="4"/>
          </p:cNvCxnSpPr>
          <p:nvPr/>
        </p:nvCxnSpPr>
        <p:spPr>
          <a:xfrm rot="5400000" flipH="1" flipV="1">
            <a:off x="3695700" y="4610100"/>
            <a:ext cx="304800" cy="685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6" idx="2"/>
            <a:endCxn id="12" idx="6"/>
          </p:cNvCxnSpPr>
          <p:nvPr/>
        </p:nvCxnSpPr>
        <p:spPr>
          <a:xfrm rot="10800000">
            <a:off x="3200400" y="4424363"/>
            <a:ext cx="762000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cxnSpLocks noChangeShapeType="1"/>
            <a:stCxn id="12" idx="3"/>
            <a:endCxn id="13" idx="0"/>
          </p:cNvCxnSpPr>
          <p:nvPr/>
        </p:nvCxnSpPr>
        <p:spPr bwMode="auto">
          <a:xfrm rot="5400000">
            <a:off x="2352675" y="4592638"/>
            <a:ext cx="466725" cy="447675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24" name="Straight Connector 23"/>
          <p:cNvCxnSpPr>
            <a:stCxn id="12" idx="2"/>
            <a:endCxn id="8" idx="6"/>
          </p:cNvCxnSpPr>
          <p:nvPr/>
        </p:nvCxnSpPr>
        <p:spPr>
          <a:xfrm rot="10800000">
            <a:off x="1676400" y="4424363"/>
            <a:ext cx="10668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2" idx="0"/>
            <a:endCxn id="15" idx="4"/>
          </p:cNvCxnSpPr>
          <p:nvPr/>
        </p:nvCxnSpPr>
        <p:spPr>
          <a:xfrm rot="5400000" flipH="1" flipV="1">
            <a:off x="2967037" y="3814763"/>
            <a:ext cx="390525" cy="381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5" idx="2"/>
            <a:endCxn id="17" idx="6"/>
          </p:cNvCxnSpPr>
          <p:nvPr/>
        </p:nvCxnSpPr>
        <p:spPr>
          <a:xfrm rot="10800000">
            <a:off x="2209800" y="3586163"/>
            <a:ext cx="9144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7" idx="6"/>
            <a:endCxn id="12" idx="0"/>
          </p:cNvCxnSpPr>
          <p:nvPr/>
        </p:nvCxnSpPr>
        <p:spPr>
          <a:xfrm>
            <a:off x="2209800" y="3586163"/>
            <a:ext cx="762000" cy="6143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76"/>
          <p:cNvSpPr txBox="1">
            <a:spLocks noChangeArrowheads="1"/>
          </p:cNvSpPr>
          <p:nvPr/>
        </p:nvSpPr>
        <p:spPr bwMode="auto">
          <a:xfrm>
            <a:off x="2519363" y="32988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9" name="TextBox 76"/>
          <p:cNvSpPr txBox="1">
            <a:spLocks noChangeArrowheads="1"/>
          </p:cNvSpPr>
          <p:nvPr/>
        </p:nvSpPr>
        <p:spPr bwMode="auto">
          <a:xfrm>
            <a:off x="2286000" y="3743325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30" name="TextBox 76"/>
          <p:cNvSpPr txBox="1">
            <a:spLocks noChangeArrowheads="1"/>
          </p:cNvSpPr>
          <p:nvPr/>
        </p:nvSpPr>
        <p:spPr bwMode="auto">
          <a:xfrm>
            <a:off x="3205163" y="38322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31" name="TextBox 76"/>
          <p:cNvSpPr txBox="1">
            <a:spLocks noChangeArrowheads="1"/>
          </p:cNvSpPr>
          <p:nvPr/>
        </p:nvSpPr>
        <p:spPr bwMode="auto">
          <a:xfrm>
            <a:off x="2062163" y="5486400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32" name="TextBox 76"/>
          <p:cNvSpPr txBox="1">
            <a:spLocks noChangeArrowheads="1"/>
          </p:cNvSpPr>
          <p:nvPr/>
        </p:nvSpPr>
        <p:spPr bwMode="auto">
          <a:xfrm>
            <a:off x="2590800" y="46704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3" name="TextBox 76"/>
          <p:cNvSpPr txBox="1">
            <a:spLocks noChangeArrowheads="1"/>
          </p:cNvSpPr>
          <p:nvPr/>
        </p:nvSpPr>
        <p:spPr bwMode="auto">
          <a:xfrm>
            <a:off x="3586163" y="42005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34" name="TextBox 76"/>
          <p:cNvSpPr txBox="1">
            <a:spLocks noChangeArrowheads="1"/>
          </p:cNvSpPr>
          <p:nvPr/>
        </p:nvSpPr>
        <p:spPr bwMode="auto">
          <a:xfrm>
            <a:off x="3662363" y="48863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35" name="TextBox 76"/>
          <p:cNvSpPr txBox="1">
            <a:spLocks noChangeArrowheads="1"/>
          </p:cNvSpPr>
          <p:nvPr/>
        </p:nvSpPr>
        <p:spPr bwMode="auto">
          <a:xfrm>
            <a:off x="1828800" y="40608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36" name="TextBox 76"/>
          <p:cNvSpPr txBox="1">
            <a:spLocks noChangeArrowheads="1"/>
          </p:cNvSpPr>
          <p:nvPr/>
        </p:nvSpPr>
        <p:spPr bwMode="auto">
          <a:xfrm>
            <a:off x="1828800" y="2667000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>Graph</a:t>
            </a:r>
          </a:p>
        </p:txBody>
      </p:sp>
      <p:grpSp>
        <p:nvGrpSpPr>
          <p:cNvPr id="37" name="Group 50"/>
          <p:cNvGrpSpPr>
            <a:grpSpLocks/>
          </p:cNvGrpSpPr>
          <p:nvPr/>
        </p:nvGrpSpPr>
        <p:grpSpPr bwMode="auto">
          <a:xfrm>
            <a:off x="4724400" y="2895600"/>
            <a:ext cx="4114800" cy="1828800"/>
            <a:chOff x="2976" y="864"/>
            <a:chExt cx="2592" cy="1152"/>
          </a:xfrm>
        </p:grpSpPr>
        <p:sp>
          <p:nvSpPr>
            <p:cNvPr id="38" name="AutoShape 52"/>
            <p:cNvSpPr>
              <a:spLocks noChangeArrowheads="1"/>
            </p:cNvSpPr>
            <p:nvPr/>
          </p:nvSpPr>
          <p:spPr bwMode="auto">
            <a:xfrm>
              <a:off x="2976" y="1796"/>
              <a:ext cx="528" cy="220"/>
            </a:xfrm>
            <a:prstGeom prst="rightArrow">
              <a:avLst>
                <a:gd name="adj1" fmla="val 50000"/>
                <a:gd name="adj2" fmla="val 102256"/>
              </a:avLst>
            </a:prstGeom>
            <a:solidFill>
              <a:srgbClr val="CC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TextBox 76"/>
            <p:cNvSpPr txBox="1">
              <a:spLocks noChangeArrowheads="1"/>
            </p:cNvSpPr>
            <p:nvPr/>
          </p:nvSpPr>
          <p:spPr bwMode="auto">
            <a:xfrm>
              <a:off x="4080" y="163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L</a:t>
              </a:r>
              <a:r>
                <a:rPr lang="en-US" sz="2800" baseline="-25000"/>
                <a:t>s</a:t>
              </a:r>
            </a:p>
          </p:txBody>
        </p:sp>
        <p:sp>
          <p:nvSpPr>
            <p:cNvPr id="40" name="TextBox 76"/>
            <p:cNvSpPr txBox="1">
              <a:spLocks noChangeArrowheads="1"/>
            </p:cNvSpPr>
            <p:nvPr/>
          </p:nvSpPr>
          <p:spPr bwMode="auto">
            <a:xfrm>
              <a:off x="4800" y="1638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L</a:t>
              </a:r>
              <a:r>
                <a:rPr lang="en-US" sz="2800" baseline="-25000"/>
                <a:t>t</a:t>
              </a:r>
            </a:p>
          </p:txBody>
        </p:sp>
        <p:sp>
          <p:nvSpPr>
            <p:cNvPr id="41" name="TextBox 76"/>
            <p:cNvSpPr txBox="1">
              <a:spLocks noChangeArrowheads="1"/>
            </p:cNvSpPr>
            <p:nvPr/>
          </p:nvSpPr>
          <p:spPr bwMode="auto">
            <a:xfrm>
              <a:off x="3744" y="1632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42" name="TextBox 76"/>
            <p:cNvSpPr txBox="1">
              <a:spLocks noChangeArrowheads="1"/>
            </p:cNvSpPr>
            <p:nvPr/>
          </p:nvSpPr>
          <p:spPr bwMode="auto">
            <a:xfrm>
              <a:off x="4464" y="1632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43" name="TextBox 76"/>
            <p:cNvSpPr txBox="1">
              <a:spLocks noChangeArrowheads="1"/>
            </p:cNvSpPr>
            <p:nvPr/>
          </p:nvSpPr>
          <p:spPr bwMode="auto">
            <a:xfrm>
              <a:off x="5184" y="1632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44" name="TextBox 76"/>
            <p:cNvSpPr txBox="1">
              <a:spLocks noChangeArrowheads="1"/>
            </p:cNvSpPr>
            <p:nvPr/>
          </p:nvSpPr>
          <p:spPr bwMode="auto">
            <a:xfrm>
              <a:off x="4083" y="864"/>
              <a:ext cx="1197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4000" dirty="0">
                  <a:solidFill>
                    <a:srgbClr val="FF0000"/>
                  </a:solidFill>
                  <a:latin typeface="Comic Sans MS" pitchFamily="66" charset="0"/>
                </a:rPr>
                <a:t>Labels</a:t>
              </a:r>
            </a:p>
          </p:txBody>
        </p:sp>
      </p:grpSp>
      <p:grpSp>
        <p:nvGrpSpPr>
          <p:cNvPr id="45" name="Group 49"/>
          <p:cNvGrpSpPr>
            <a:grpSpLocks/>
          </p:cNvGrpSpPr>
          <p:nvPr/>
        </p:nvGrpSpPr>
        <p:grpSpPr bwMode="auto">
          <a:xfrm>
            <a:off x="3810000" y="4648200"/>
            <a:ext cx="4110038" cy="1889125"/>
            <a:chOff x="2400" y="1968"/>
            <a:chExt cx="2589" cy="1190"/>
          </a:xfrm>
        </p:grpSpPr>
        <p:cxnSp>
          <p:nvCxnSpPr>
            <p:cNvPr id="46" name="Straight Arrow Connector 45"/>
            <p:cNvCxnSpPr/>
            <p:nvPr/>
          </p:nvCxnSpPr>
          <p:spPr>
            <a:xfrm rot="16200000" flipH="1">
              <a:off x="3960" y="2233"/>
              <a:ext cx="672" cy="143"/>
            </a:xfrm>
            <a:prstGeom prst="straightConnector1">
              <a:avLst/>
            </a:prstGeom>
            <a:ln w="31750">
              <a:solidFill>
                <a:srgbClr val="CC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rot="5400000">
              <a:off x="4368" y="2112"/>
              <a:ext cx="672" cy="384"/>
            </a:xfrm>
            <a:prstGeom prst="straightConnector1">
              <a:avLst/>
            </a:prstGeom>
            <a:ln w="31750">
              <a:solidFill>
                <a:srgbClr val="CC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76"/>
            <p:cNvSpPr txBox="1">
              <a:spLocks noChangeArrowheads="1"/>
            </p:cNvSpPr>
            <p:nvPr/>
          </p:nvSpPr>
          <p:spPr bwMode="auto">
            <a:xfrm>
              <a:off x="2400" y="2790"/>
              <a:ext cx="249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  <a:latin typeface="Comic Sans MS" pitchFamily="66" charset="0"/>
                </a:rPr>
                <a:t>Distance Query</a:t>
              </a:r>
            </a:p>
          </p:txBody>
        </p:sp>
        <p:sp>
          <p:nvSpPr>
            <p:cNvPr id="49" name="TextBox 76"/>
            <p:cNvSpPr txBox="1">
              <a:spLocks noChangeArrowheads="1"/>
            </p:cNvSpPr>
            <p:nvPr/>
          </p:nvSpPr>
          <p:spPr bwMode="auto">
            <a:xfrm>
              <a:off x="4464" y="2790"/>
              <a:ext cx="52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/>
                <a:t>8</a:t>
              </a:r>
            </a:p>
          </p:txBody>
        </p:sp>
      </p:grpSp>
      <p:cxnSp>
        <p:nvCxnSpPr>
          <p:cNvPr id="50" name="Straight Connector 49"/>
          <p:cNvCxnSpPr>
            <a:cxnSpLocks noChangeShapeType="1"/>
            <a:stCxn id="17" idx="6"/>
            <a:endCxn id="12" idx="0"/>
          </p:cNvCxnSpPr>
          <p:nvPr/>
        </p:nvCxnSpPr>
        <p:spPr bwMode="auto">
          <a:xfrm>
            <a:off x="2209800" y="3586163"/>
            <a:ext cx="762000" cy="614362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51" name="Straight Connector 50"/>
          <p:cNvCxnSpPr>
            <a:cxnSpLocks noChangeShapeType="1"/>
          </p:cNvCxnSpPr>
          <p:nvPr/>
        </p:nvCxnSpPr>
        <p:spPr bwMode="auto">
          <a:xfrm rot="5400000">
            <a:off x="2362200" y="4581525"/>
            <a:ext cx="466725" cy="447675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52" name="Straight Connector 51"/>
          <p:cNvCxnSpPr>
            <a:cxnSpLocks noChangeShapeType="1"/>
            <a:stCxn id="13" idx="4"/>
            <a:endCxn id="18" idx="0"/>
          </p:cNvCxnSpPr>
          <p:nvPr/>
        </p:nvCxnSpPr>
        <p:spPr bwMode="auto">
          <a:xfrm rot="5400000">
            <a:off x="2051843" y="5653882"/>
            <a:ext cx="468313" cy="152400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53" name="Straight Connector 52"/>
          <p:cNvCxnSpPr>
            <a:stCxn id="14" idx="2"/>
            <a:endCxn id="18" idx="0"/>
          </p:cNvCxnSpPr>
          <p:nvPr/>
        </p:nvCxnSpPr>
        <p:spPr>
          <a:xfrm rot="10800000" flipV="1">
            <a:off x="2209800" y="5329238"/>
            <a:ext cx="1066800" cy="635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76"/>
          <p:cNvSpPr txBox="1">
            <a:spLocks noChangeArrowheads="1"/>
          </p:cNvSpPr>
          <p:nvPr/>
        </p:nvSpPr>
        <p:spPr bwMode="auto">
          <a:xfrm>
            <a:off x="2667000" y="54864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55" name="TextBox 76"/>
          <p:cNvSpPr txBox="1">
            <a:spLocks noChangeArrowheads="1"/>
          </p:cNvSpPr>
          <p:nvPr/>
        </p:nvSpPr>
        <p:spPr bwMode="auto">
          <a:xfrm>
            <a:off x="2667000" y="50292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2605693" y="2514600"/>
            <a:ext cx="3795107" cy="375037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Freeform 20"/>
          <p:cNvSpPr/>
          <p:nvPr/>
        </p:nvSpPr>
        <p:spPr>
          <a:xfrm>
            <a:off x="4129693" y="1905000"/>
            <a:ext cx="325582" cy="4419600"/>
          </a:xfrm>
          <a:custGeom>
            <a:avLst/>
            <a:gdLst>
              <a:gd name="connsiteX0" fmla="*/ 325582 w 325582"/>
              <a:gd name="connsiteY0" fmla="*/ 0 h 3283528"/>
              <a:gd name="connsiteX1" fmla="*/ 45027 w 325582"/>
              <a:gd name="connsiteY1" fmla="*/ 820882 h 3283528"/>
              <a:gd name="connsiteX2" fmla="*/ 294409 w 325582"/>
              <a:gd name="connsiteY2" fmla="*/ 1267691 h 3283528"/>
              <a:gd name="connsiteX3" fmla="*/ 3464 w 325582"/>
              <a:gd name="connsiteY3" fmla="*/ 2150919 h 3283528"/>
              <a:gd name="connsiteX4" fmla="*/ 315191 w 325582"/>
              <a:gd name="connsiteY4" fmla="*/ 2847110 h 3283528"/>
              <a:gd name="connsiteX5" fmla="*/ 45027 w 325582"/>
              <a:gd name="connsiteY5" fmla="*/ 3283528 h 328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5582" h="3283528">
                <a:moveTo>
                  <a:pt x="325582" y="0"/>
                </a:moveTo>
                <a:cubicBezTo>
                  <a:pt x="187902" y="304800"/>
                  <a:pt x="50222" y="609600"/>
                  <a:pt x="45027" y="820882"/>
                </a:cubicBezTo>
                <a:cubicBezTo>
                  <a:pt x="39832" y="1032164"/>
                  <a:pt x="301336" y="1046018"/>
                  <a:pt x="294409" y="1267691"/>
                </a:cubicBezTo>
                <a:cubicBezTo>
                  <a:pt x="287482" y="1489364"/>
                  <a:pt x="0" y="1887683"/>
                  <a:pt x="3464" y="2150919"/>
                </a:cubicBezTo>
                <a:cubicBezTo>
                  <a:pt x="6928" y="2414155"/>
                  <a:pt x="308264" y="2658342"/>
                  <a:pt x="315191" y="2847110"/>
                </a:cubicBezTo>
                <a:cubicBezTo>
                  <a:pt x="322118" y="3035878"/>
                  <a:pt x="183572" y="3159703"/>
                  <a:pt x="45027" y="3283528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205893" y="42672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312574" y="39928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139093" y="3212068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834293" y="3048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72693" y="426720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339358" y="3821668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z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191000" y="4191000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z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3183082" y="3195205"/>
            <a:ext cx="2171700" cy="1127413"/>
          </a:xfrm>
          <a:custGeom>
            <a:avLst/>
            <a:gdLst>
              <a:gd name="connsiteX0" fmla="*/ 0 w 2171700"/>
              <a:gd name="connsiteY0" fmla="*/ 67540 h 1127413"/>
              <a:gd name="connsiteX1" fmla="*/ 810491 w 2171700"/>
              <a:gd name="connsiteY1" fmla="*/ 129886 h 1127413"/>
              <a:gd name="connsiteX2" fmla="*/ 872836 w 2171700"/>
              <a:gd name="connsiteY2" fmla="*/ 846859 h 1127413"/>
              <a:gd name="connsiteX3" fmla="*/ 2171700 w 2171700"/>
              <a:gd name="connsiteY3" fmla="*/ 1127413 h 11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1700" h="1127413">
                <a:moveTo>
                  <a:pt x="0" y="67540"/>
                </a:moveTo>
                <a:cubicBezTo>
                  <a:pt x="332509" y="33770"/>
                  <a:pt x="665018" y="0"/>
                  <a:pt x="810491" y="129886"/>
                </a:cubicBezTo>
                <a:cubicBezTo>
                  <a:pt x="955964" y="259772"/>
                  <a:pt x="645968" y="680605"/>
                  <a:pt x="872836" y="846859"/>
                </a:cubicBezTo>
                <a:cubicBezTo>
                  <a:pt x="1099704" y="1013114"/>
                  <a:pt x="1635702" y="1070263"/>
                  <a:pt x="2171700" y="1127413"/>
                </a:cubicBezTo>
              </a:path>
            </a:pathLst>
          </a:cu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34000" y="4267200"/>
            <a:ext cx="76200" cy="76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505200" y="365760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79" name="TextBox 78"/>
          <p:cNvSpPr txBox="1"/>
          <p:nvPr/>
        </p:nvSpPr>
        <p:spPr>
          <a:xfrm>
            <a:off x="4924054" y="434340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81" name="TextBox 80"/>
          <p:cNvSpPr txBox="1"/>
          <p:nvPr/>
        </p:nvSpPr>
        <p:spPr>
          <a:xfrm>
            <a:off x="4081790" y="396240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r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b="1" dirty="0" smtClean="0">
                <a:solidFill>
                  <a:srgbClr val="0000FF"/>
                </a:solidFill>
                <a:cs typeface="Arial" charset="0"/>
              </a:rPr>
              <a:t>FT L</a:t>
            </a:r>
            <a:r>
              <a:rPr lang="en-US" sz="4400" b="1" dirty="0" smtClean="0">
                <a:solidFill>
                  <a:srgbClr val="0000FF"/>
                </a:solidFill>
                <a:cs typeface="Arial" charset="0"/>
              </a:rPr>
              <a:t>abeling Scheme</a:t>
            </a:r>
            <a:endParaRPr lang="en-US" sz="4000" b="1" dirty="0" smtClean="0">
              <a:solidFill>
                <a:srgbClr val="0000FF"/>
              </a:solidFill>
              <a:ea typeface="+mn-ea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ea typeface="+mn-ea"/>
                <a:cs typeface="Arial" charset="0"/>
              </a:rPr>
              <a:t>Summary</a:t>
            </a:r>
            <a:endParaRPr lang="en-US" sz="4000" b="1" dirty="0" smtClean="0">
              <a:solidFill>
                <a:srgbClr val="0000FF"/>
              </a:solidFill>
              <a:ea typeface="+mn-ea"/>
              <a:cs typeface="Arial" charset="0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b="1" dirty="0" smtClean="0">
                <a:solidFill>
                  <a:srgbClr val="0000FF"/>
                </a:solidFill>
                <a:cs typeface="Arial" charset="0"/>
              </a:rPr>
              <a:t>FT Labeling Scheme </a:t>
            </a:r>
            <a:endParaRPr lang="en-US" sz="2400" dirty="0" smtClean="0"/>
          </a:p>
          <a:p>
            <a:pPr eaLnBrk="1" hangingPunct="1"/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1+</a:t>
            </a:r>
            <a:r>
              <a:rPr lang="el-GR" sz="2400" dirty="0" smtClean="0">
                <a:solidFill>
                  <a:srgbClr val="0000FF"/>
                </a:solidFill>
                <a:cs typeface="Arial" charset="0"/>
                <a:sym typeface="Symbol"/>
              </a:rPr>
              <a:t>ε</a:t>
            </a:r>
            <a:r>
              <a:rPr lang="en-US" sz="2400" dirty="0" smtClean="0"/>
              <a:t> stretch</a:t>
            </a:r>
          </a:p>
          <a:p>
            <a:pPr eaLnBrk="1" hangingPunct="1"/>
            <a:r>
              <a:rPr lang="en-US" sz="2400" dirty="0" smtClean="0"/>
              <a:t>Label size </a:t>
            </a:r>
            <a:r>
              <a:rPr lang="en-US" sz="2400" dirty="0" smtClean="0">
                <a:sym typeface="Symbol"/>
              </a:rPr>
              <a:t>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O(log</a:t>
            </a:r>
            <a:r>
              <a:rPr lang="en-US" sz="2400" baseline="30000" dirty="0" smtClean="0">
                <a:solidFill>
                  <a:srgbClr val="0000FF"/>
                </a:solidFill>
                <a:cs typeface="Arial" charset="0"/>
                <a:sym typeface="Symbol"/>
              </a:rPr>
              <a:t>4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n/</a:t>
            </a:r>
            <a:r>
              <a:rPr lang="el-GR" sz="2400" dirty="0" smtClean="0">
                <a:solidFill>
                  <a:srgbClr val="0000FF"/>
                </a:solidFill>
                <a:cs typeface="Arial" charset="0"/>
                <a:sym typeface="Symbol"/>
              </a:rPr>
              <a:t>ε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)</a:t>
            </a:r>
          </a:p>
          <a:p>
            <a:pPr eaLnBrk="1" hangingPunct="1"/>
            <a:r>
              <a:rPr lang="en-US" sz="2400" dirty="0" smtClean="0"/>
              <a:t>Query time: 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Õ(|F|</a:t>
            </a:r>
            <a:r>
              <a:rPr lang="en-US" sz="2400" baseline="30000" dirty="0" smtClean="0">
                <a:solidFill>
                  <a:srgbClr val="0000FF"/>
                </a:solidFill>
                <a:cs typeface="Arial" charset="0"/>
                <a:sym typeface="Symbol"/>
              </a:rPr>
              <a:t>2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)</a:t>
            </a:r>
          </a:p>
          <a:p>
            <a:pPr eaLnBrk="1" hangingPunct="1">
              <a:buNone/>
            </a:pPr>
            <a:r>
              <a:rPr lang="en-US" sz="2400" b="1" dirty="0" smtClean="0">
                <a:solidFill>
                  <a:srgbClr val="0000FF"/>
                </a:solidFill>
                <a:cs typeface="Arial" charset="0"/>
              </a:rPr>
              <a:t>Fully Dynamic Distance Oracle</a:t>
            </a:r>
          </a:p>
          <a:p>
            <a:pPr eaLnBrk="1" hangingPunct="1"/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1+</a:t>
            </a:r>
            <a:r>
              <a:rPr lang="el-GR" sz="2400" dirty="0" smtClean="0">
                <a:solidFill>
                  <a:srgbClr val="0000FF"/>
                </a:solidFill>
                <a:cs typeface="Arial" charset="0"/>
                <a:sym typeface="Symbol"/>
              </a:rPr>
              <a:t>ε</a:t>
            </a:r>
            <a:r>
              <a:rPr lang="en-US" sz="2400" dirty="0" smtClean="0"/>
              <a:t> stretch</a:t>
            </a:r>
          </a:p>
          <a:p>
            <a:r>
              <a:rPr lang="en-US" sz="2400" dirty="0" smtClean="0"/>
              <a:t>Worst case query time  - 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Õ(n</a:t>
            </a:r>
            <a:r>
              <a:rPr lang="en-US" sz="2400" baseline="30000" dirty="0" smtClean="0">
                <a:solidFill>
                  <a:srgbClr val="0000FF"/>
                </a:solidFill>
                <a:cs typeface="Arial" charset="0"/>
                <a:sym typeface="Symbol"/>
              </a:rPr>
              <a:t>1/2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)</a:t>
            </a:r>
            <a:r>
              <a:rPr lang="en-US" sz="2400" b="1" dirty="0" smtClean="0"/>
              <a:t> </a:t>
            </a:r>
          </a:p>
          <a:p>
            <a:r>
              <a:rPr lang="en-US" sz="2400" dirty="0" smtClean="0"/>
              <a:t>Worst case update time - 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Õ(n</a:t>
            </a:r>
            <a:r>
              <a:rPr lang="en-US" sz="2400" baseline="30000" dirty="0" smtClean="0">
                <a:solidFill>
                  <a:srgbClr val="0000FF"/>
                </a:solidFill>
                <a:cs typeface="Arial" charset="0"/>
                <a:sym typeface="Symbol"/>
              </a:rPr>
              <a:t>1/2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)</a:t>
            </a:r>
          </a:p>
          <a:p>
            <a:pPr eaLnBrk="1" hangingPunct="1">
              <a:buNone/>
            </a:pPr>
            <a:r>
              <a:rPr lang="en-US" sz="2400" b="1" dirty="0" smtClean="0">
                <a:solidFill>
                  <a:srgbClr val="0000FF"/>
                </a:solidFill>
                <a:cs typeface="Arial" charset="0"/>
              </a:rPr>
              <a:t>FT Routing Scheme </a:t>
            </a:r>
          </a:p>
          <a:p>
            <a:pPr eaLnBrk="1" hangingPunct="1"/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1+</a:t>
            </a:r>
            <a:r>
              <a:rPr lang="el-GR" sz="2400" dirty="0" smtClean="0">
                <a:solidFill>
                  <a:srgbClr val="0000FF"/>
                </a:solidFill>
                <a:cs typeface="Arial" charset="0"/>
                <a:sym typeface="Symbol"/>
              </a:rPr>
              <a:t>ε</a:t>
            </a:r>
            <a:r>
              <a:rPr lang="en-US" sz="2400" dirty="0" smtClean="0"/>
              <a:t> stretch</a:t>
            </a:r>
          </a:p>
          <a:p>
            <a:pPr eaLnBrk="1" hangingPunct="1"/>
            <a:r>
              <a:rPr lang="en-US" sz="2400" dirty="0" smtClean="0"/>
              <a:t>Table\Label size:  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O(log</a:t>
            </a:r>
            <a:r>
              <a:rPr lang="en-US" sz="2400" baseline="30000" dirty="0" smtClean="0">
                <a:solidFill>
                  <a:srgbClr val="0000FF"/>
                </a:solidFill>
                <a:cs typeface="Arial" charset="0"/>
                <a:sym typeface="Symbol"/>
              </a:rPr>
              <a:t>5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n/</a:t>
            </a:r>
            <a:r>
              <a:rPr lang="el-GR" sz="2400" dirty="0" smtClean="0">
                <a:solidFill>
                  <a:srgbClr val="0000FF"/>
                </a:solidFill>
                <a:cs typeface="Arial" charset="0"/>
                <a:sym typeface="Symbol"/>
              </a:rPr>
              <a:t>ε</a:t>
            </a:r>
            <a:r>
              <a:rPr lang="en-US" sz="2400" baseline="30000" dirty="0" smtClean="0">
                <a:solidFill>
                  <a:srgbClr val="0000FF"/>
                </a:solidFill>
                <a:cs typeface="Arial" charset="0"/>
                <a:sym typeface="Symbol"/>
              </a:rPr>
              <a:t>2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  <a:sym typeface="Symbol"/>
              </a:rPr>
              <a:t>)</a:t>
            </a:r>
          </a:p>
          <a:p>
            <a:pPr>
              <a:buNone/>
            </a:pPr>
            <a:endParaRPr lang="en-US" sz="2800" dirty="0" smtClean="0">
              <a:solidFill>
                <a:srgbClr val="0000FF"/>
              </a:solidFill>
              <a:cs typeface="Arial" charset="0"/>
              <a:sym typeface="Symbol"/>
            </a:endParaRPr>
          </a:p>
          <a:p>
            <a:pPr eaLnBrk="1" hangingPunct="1"/>
            <a:endParaRPr lang="en-US" sz="2800" dirty="0" smtClean="0"/>
          </a:p>
          <a:p>
            <a:pPr eaLnBrk="1" hangingPunct="1">
              <a:buNone/>
            </a:pPr>
            <a:endParaRPr lang="en-US" sz="2800" dirty="0" smtClean="0"/>
          </a:p>
          <a:p>
            <a:pPr eaLnBrk="1" hangingPunct="1">
              <a:buNone/>
            </a:pPr>
            <a:endParaRPr lang="en-US" sz="2800" b="1" dirty="0" smtClean="0">
              <a:solidFill>
                <a:srgbClr val="0099FF"/>
              </a:solidFill>
              <a:cs typeface="Aharoni" pitchFamily="2" charset="-79"/>
            </a:endParaRPr>
          </a:p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ea typeface="+mn-ea"/>
                <a:cs typeface="Arial" charset="0"/>
              </a:rPr>
              <a:t>Open Problems</a:t>
            </a:r>
          </a:p>
        </p:txBody>
      </p:sp>
      <p:sp>
        <p:nvSpPr>
          <p:cNvPr id="190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7497763" cy="4800600"/>
          </a:xfrm>
        </p:spPr>
        <p:txBody>
          <a:bodyPr/>
          <a:lstStyle/>
          <a:p>
            <a:pPr eaLnBrk="1" hangingPunct="1"/>
            <a:endParaRPr lang="en-US" sz="2000" dirty="0" smtClean="0"/>
          </a:p>
          <a:p>
            <a:pPr eaLnBrk="1" hangingPunct="1"/>
            <a:endParaRPr lang="en-US" sz="2400" dirty="0" smtClean="0"/>
          </a:p>
          <a:p>
            <a:pPr marL="342900">
              <a:buNone/>
            </a:pPr>
            <a:endParaRPr lang="en-US" sz="3000" u="sng" dirty="0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09800" y="4800601"/>
            <a:ext cx="48767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None/>
            </a:pPr>
            <a:r>
              <a:rPr lang="en-US" sz="5400" dirty="0" smtClean="0">
                <a:solidFill>
                  <a:srgbClr val="CC00FF"/>
                </a:solidFill>
                <a:latin typeface="Comic Sans MS" pitchFamily="66" charset="0"/>
              </a:rPr>
              <a:t>Thank You!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036637" y="1371600"/>
            <a:ext cx="749776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5125" marR="0" lvl="0" indent="-282575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Improve bounds</a:t>
            </a:r>
          </a:p>
          <a:p>
            <a:pPr marL="365125" marR="0" lvl="0" indent="-282575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Exact distance oracles with multiple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failures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65125" marR="0" lvl="0" indent="-282575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General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graphs – vertex failures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65125" marR="0" lvl="0" indent="-282575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65125" marR="0" lvl="0" indent="-282575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 idx="4294967295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 smtClean="0">
                <a:solidFill>
                  <a:srgbClr val="0000FF"/>
                </a:solidFill>
                <a:effectLst/>
              </a:rPr>
              <a:t>Fault Tolerance</a:t>
            </a:r>
          </a:p>
        </p:txBody>
      </p:sp>
      <p:sp>
        <p:nvSpPr>
          <p:cNvPr id="215043" name="Content Placeholder 2"/>
          <p:cNvSpPr>
            <a:spLocks noGrp="1"/>
          </p:cNvSpPr>
          <p:nvPr>
            <p:ph idx="4294967295"/>
          </p:nvPr>
        </p:nvSpPr>
        <p:spPr>
          <a:xfrm>
            <a:off x="304800" y="1524000"/>
            <a:ext cx="8640763" cy="1143000"/>
          </a:xfrm>
        </p:spPr>
        <p:txBody>
          <a:bodyPr/>
          <a:lstStyle/>
          <a:p>
            <a:pPr marL="115888" indent="-33338">
              <a:buFont typeface="Wingdings 2" pitchFamily="18" charset="2"/>
              <a:buNone/>
            </a:pPr>
            <a:r>
              <a:rPr lang="en-US" dirty="0" smtClean="0">
                <a:solidFill>
                  <a:srgbClr val="FF0000"/>
                </a:solidFill>
              </a:rPr>
              <a:t>Assumption:</a:t>
            </a:r>
            <a:r>
              <a:rPr lang="en-US" dirty="0" smtClean="0"/>
              <a:t> Networks are </a:t>
            </a:r>
            <a:r>
              <a:rPr lang="en-US" b="1" dirty="0" smtClean="0">
                <a:solidFill>
                  <a:srgbClr val="0070C0"/>
                </a:solidFill>
              </a:rPr>
              <a:t>dynamic</a:t>
            </a:r>
            <a:r>
              <a:rPr lang="en-US" dirty="0" smtClean="0"/>
              <a:t>. Some resources may occasionally fail or malfunction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200400"/>
            <a:ext cx="3781425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Content Placeholder 4"/>
          <p:cNvSpPr>
            <a:spLocks noGrp="1"/>
          </p:cNvSpPr>
          <p:nvPr>
            <p:ph idx="4294967295"/>
          </p:nvPr>
        </p:nvSpPr>
        <p:spPr>
          <a:xfrm>
            <a:off x="152400" y="1371600"/>
            <a:ext cx="8782050" cy="4800600"/>
          </a:xfrm>
        </p:spPr>
        <p:txBody>
          <a:bodyPr/>
          <a:lstStyle/>
          <a:p>
            <a:pPr marL="92075" indent="-9525" eaLnBrk="1" hangingPunct="1">
              <a:buFont typeface="Wingdings 2" pitchFamily="18" charset="2"/>
              <a:buNone/>
            </a:pPr>
            <a:r>
              <a:rPr lang="en-US" sz="3000" dirty="0" smtClean="0"/>
              <a:t>Data structure capable of answering: </a:t>
            </a:r>
          </a:p>
          <a:p>
            <a:pPr marL="92075" indent="-9525" eaLnBrk="1" hangingPunct="1">
              <a:buFont typeface="Wingdings 2" pitchFamily="18" charset="2"/>
              <a:buNone/>
            </a:pPr>
            <a:r>
              <a:rPr lang="en-US" sz="3000" dirty="0" smtClean="0"/>
              <a:t>“what is the distance between </a:t>
            </a:r>
            <a:r>
              <a:rPr lang="en-US" sz="3000" dirty="0" smtClean="0">
                <a:solidFill>
                  <a:srgbClr val="0000FF"/>
                </a:solidFill>
              </a:rPr>
              <a:t>s</a:t>
            </a:r>
            <a:r>
              <a:rPr lang="en-US" sz="3000" dirty="0" smtClean="0"/>
              <a:t> and </a:t>
            </a:r>
            <a:r>
              <a:rPr lang="en-US" sz="3000" dirty="0" smtClean="0">
                <a:solidFill>
                  <a:srgbClr val="0000FF"/>
                </a:solidFill>
              </a:rPr>
              <a:t>t</a:t>
            </a:r>
            <a:r>
              <a:rPr lang="en-US" sz="3000" dirty="0" smtClean="0"/>
              <a:t> in </a:t>
            </a:r>
            <a:r>
              <a:rPr lang="en-US" sz="3000" dirty="0" smtClean="0">
                <a:solidFill>
                  <a:srgbClr val="0000FF"/>
                </a:solidFill>
              </a:rPr>
              <a:t>G\F</a:t>
            </a:r>
            <a:r>
              <a:rPr lang="en-US" sz="3000" dirty="0" smtClean="0"/>
              <a:t>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 idx="4294967295"/>
          </p:nvPr>
        </p:nvSpPr>
        <p:spPr>
          <a:xfrm>
            <a:off x="1066800" y="198437"/>
            <a:ext cx="8991600" cy="102076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</a:rPr>
              <a:t>FT </a:t>
            </a:r>
            <a:r>
              <a:rPr lang="en-US" sz="4400" b="1" dirty="0" smtClean="0">
                <a:solidFill>
                  <a:srgbClr val="0000FF"/>
                </a:solidFill>
                <a:effectLst/>
              </a:rPr>
              <a:t>Distance Oracles</a:t>
            </a:r>
          </a:p>
        </p:txBody>
      </p:sp>
      <p:grpSp>
        <p:nvGrpSpPr>
          <p:cNvPr id="5" name="Group 33"/>
          <p:cNvGrpSpPr>
            <a:grpSpLocks noChangeAspect="1"/>
          </p:cNvGrpSpPr>
          <p:nvPr/>
        </p:nvGrpSpPr>
        <p:grpSpPr bwMode="auto">
          <a:xfrm>
            <a:off x="2936874" y="2900362"/>
            <a:ext cx="2265363" cy="1214438"/>
            <a:chOff x="1267" y="1409"/>
            <a:chExt cx="3312" cy="1776"/>
          </a:xfrm>
        </p:grpSpPr>
        <p:sp>
          <p:nvSpPr>
            <p:cNvPr id="7" name="Oval 34"/>
            <p:cNvSpPr>
              <a:spLocks noChangeAspect="1" noChangeArrowheads="1"/>
            </p:cNvSpPr>
            <p:nvPr/>
          </p:nvSpPr>
          <p:spPr bwMode="auto">
            <a:xfrm>
              <a:off x="1699" y="1409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35"/>
            <p:cNvSpPr>
              <a:spLocks noChangeAspect="1" noChangeArrowheads="1"/>
            </p:cNvSpPr>
            <p:nvPr/>
          </p:nvSpPr>
          <p:spPr bwMode="auto">
            <a:xfrm>
              <a:off x="1267" y="2705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36"/>
            <p:cNvSpPr>
              <a:spLocks noChangeAspect="1" noChangeArrowheads="1"/>
            </p:cNvSpPr>
            <p:nvPr/>
          </p:nvSpPr>
          <p:spPr bwMode="auto">
            <a:xfrm>
              <a:off x="2851" y="1505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37"/>
            <p:cNvSpPr>
              <a:spLocks noChangeAspect="1" noChangeArrowheads="1"/>
            </p:cNvSpPr>
            <p:nvPr/>
          </p:nvSpPr>
          <p:spPr bwMode="auto">
            <a:xfrm>
              <a:off x="2323" y="2369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38"/>
            <p:cNvSpPr>
              <a:spLocks noChangeAspect="1" noChangeArrowheads="1"/>
            </p:cNvSpPr>
            <p:nvPr/>
          </p:nvSpPr>
          <p:spPr bwMode="auto">
            <a:xfrm>
              <a:off x="3091" y="3041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39"/>
            <p:cNvSpPr>
              <a:spLocks noChangeAspect="1" noChangeArrowheads="1"/>
            </p:cNvSpPr>
            <p:nvPr/>
          </p:nvSpPr>
          <p:spPr bwMode="auto">
            <a:xfrm>
              <a:off x="4435" y="2321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40"/>
            <p:cNvSpPr>
              <a:spLocks noChangeAspect="1"/>
            </p:cNvSpPr>
            <p:nvPr/>
          </p:nvSpPr>
          <p:spPr bwMode="auto">
            <a:xfrm>
              <a:off x="1411" y="2513"/>
              <a:ext cx="960" cy="280"/>
            </a:xfrm>
            <a:custGeom>
              <a:avLst/>
              <a:gdLst>
                <a:gd name="T0" fmla="*/ 0 w 960"/>
                <a:gd name="T1" fmla="*/ 240 h 280"/>
                <a:gd name="T2" fmla="*/ 528 w 960"/>
                <a:gd name="T3" fmla="*/ 240 h 280"/>
                <a:gd name="T4" fmla="*/ 960 w 960"/>
                <a:gd name="T5" fmla="*/ 0 h 280"/>
                <a:gd name="T6" fmla="*/ 0 60000 65536"/>
                <a:gd name="T7" fmla="*/ 0 60000 65536"/>
                <a:gd name="T8" fmla="*/ 0 60000 65536"/>
                <a:gd name="T9" fmla="*/ 0 w 960"/>
                <a:gd name="T10" fmla="*/ 0 h 280"/>
                <a:gd name="T11" fmla="*/ 960 w 960"/>
                <a:gd name="T12" fmla="*/ 280 h 2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0" h="280">
                  <a:moveTo>
                    <a:pt x="0" y="240"/>
                  </a:moveTo>
                  <a:cubicBezTo>
                    <a:pt x="184" y="260"/>
                    <a:pt x="368" y="280"/>
                    <a:pt x="528" y="240"/>
                  </a:cubicBezTo>
                  <a:cubicBezTo>
                    <a:pt x="688" y="200"/>
                    <a:pt x="824" y="100"/>
                    <a:pt x="96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4" name="AutoShape 41"/>
            <p:cNvCxnSpPr>
              <a:cxnSpLocks noChangeAspect="1" noChangeShapeType="1"/>
              <a:stCxn id="10" idx="6"/>
              <a:endCxn id="11" idx="0"/>
            </p:cNvCxnSpPr>
            <p:nvPr/>
          </p:nvCxnSpPr>
          <p:spPr bwMode="auto">
            <a:xfrm>
              <a:off x="2467" y="2441"/>
              <a:ext cx="696" cy="600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" name="AutoShape 42"/>
            <p:cNvCxnSpPr>
              <a:cxnSpLocks noChangeAspect="1" noChangeShapeType="1"/>
              <a:stCxn id="7" idx="6"/>
              <a:endCxn id="11" idx="7"/>
            </p:cNvCxnSpPr>
            <p:nvPr/>
          </p:nvCxnSpPr>
          <p:spPr bwMode="auto">
            <a:xfrm>
              <a:off x="1843" y="1481"/>
              <a:ext cx="1371" cy="1581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6" name="AutoShape 43"/>
            <p:cNvCxnSpPr>
              <a:cxnSpLocks noChangeAspect="1" noChangeShapeType="1"/>
              <a:stCxn id="8" idx="0"/>
              <a:endCxn id="9" idx="4"/>
            </p:cNvCxnSpPr>
            <p:nvPr/>
          </p:nvCxnSpPr>
          <p:spPr bwMode="auto">
            <a:xfrm rot="-5400000">
              <a:off x="1603" y="1385"/>
              <a:ext cx="1056" cy="1584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" name="AutoShape 44"/>
            <p:cNvCxnSpPr>
              <a:cxnSpLocks noChangeAspect="1" noChangeShapeType="1"/>
              <a:stCxn id="7" idx="5"/>
              <a:endCxn id="10" idx="0"/>
            </p:cNvCxnSpPr>
            <p:nvPr/>
          </p:nvCxnSpPr>
          <p:spPr bwMode="auto">
            <a:xfrm rot="16200000" flipH="1">
              <a:off x="1690" y="1664"/>
              <a:ext cx="837" cy="573"/>
            </a:xfrm>
            <a:prstGeom prst="curvedConnector3">
              <a:avLst>
                <a:gd name="adj1" fmla="val 51255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8" name="AutoShape 45"/>
            <p:cNvCxnSpPr>
              <a:cxnSpLocks noChangeAspect="1" noChangeShapeType="1"/>
              <a:stCxn id="8" idx="5"/>
              <a:endCxn id="11" idx="3"/>
            </p:cNvCxnSpPr>
            <p:nvPr/>
          </p:nvCxnSpPr>
          <p:spPr bwMode="auto">
            <a:xfrm rot="16200000" flipH="1">
              <a:off x="2083" y="2135"/>
              <a:ext cx="336" cy="1722"/>
            </a:xfrm>
            <a:prstGeom prst="curvedConnector3">
              <a:avLst>
                <a:gd name="adj1" fmla="val 14910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" name="AutoShape 46"/>
            <p:cNvCxnSpPr>
              <a:cxnSpLocks noChangeAspect="1" noChangeShapeType="1"/>
              <a:stCxn id="7" idx="0"/>
              <a:endCxn id="9" idx="1"/>
            </p:cNvCxnSpPr>
            <p:nvPr/>
          </p:nvCxnSpPr>
          <p:spPr bwMode="auto">
            <a:xfrm rot="5400000" flipV="1">
              <a:off x="2263" y="917"/>
              <a:ext cx="117" cy="1101"/>
            </a:xfrm>
            <a:prstGeom prst="curvedConnector3">
              <a:avLst>
                <a:gd name="adj1" fmla="val -123079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0" name="AutoShape 47"/>
            <p:cNvCxnSpPr>
              <a:cxnSpLocks noChangeAspect="1" noChangeShapeType="1"/>
              <a:stCxn id="9" idx="6"/>
              <a:endCxn id="12" idx="0"/>
            </p:cNvCxnSpPr>
            <p:nvPr/>
          </p:nvCxnSpPr>
          <p:spPr bwMode="auto">
            <a:xfrm>
              <a:off x="2995" y="1577"/>
              <a:ext cx="1512" cy="744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1" name="AutoShape 48"/>
            <p:cNvCxnSpPr>
              <a:cxnSpLocks noChangeAspect="1" noChangeShapeType="1"/>
              <a:stCxn id="8" idx="2"/>
              <a:endCxn id="7" idx="3"/>
            </p:cNvCxnSpPr>
            <p:nvPr/>
          </p:nvCxnSpPr>
          <p:spPr bwMode="auto">
            <a:xfrm rot="10800000" flipH="1">
              <a:off x="1267" y="1532"/>
              <a:ext cx="453" cy="1245"/>
            </a:xfrm>
            <a:prstGeom prst="curvedConnector4">
              <a:avLst>
                <a:gd name="adj1" fmla="val -31787"/>
                <a:gd name="adj2" fmla="val 5204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2" name="AutoShape 49"/>
            <p:cNvCxnSpPr>
              <a:cxnSpLocks noChangeAspect="1" noChangeShapeType="1"/>
              <a:stCxn id="12" idx="4"/>
              <a:endCxn id="11" idx="6"/>
            </p:cNvCxnSpPr>
            <p:nvPr/>
          </p:nvCxnSpPr>
          <p:spPr bwMode="auto">
            <a:xfrm rot="5400000">
              <a:off x="3547" y="2153"/>
              <a:ext cx="648" cy="1272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" name="AutoShape 50"/>
            <p:cNvCxnSpPr>
              <a:cxnSpLocks noChangeAspect="1" noChangeShapeType="1"/>
              <a:stCxn id="10" idx="7"/>
              <a:endCxn id="12" idx="1"/>
            </p:cNvCxnSpPr>
            <p:nvPr/>
          </p:nvCxnSpPr>
          <p:spPr bwMode="auto">
            <a:xfrm rot="-5400000">
              <a:off x="3427" y="1361"/>
              <a:ext cx="48" cy="2010"/>
            </a:xfrm>
            <a:prstGeom prst="curvedConnector3">
              <a:avLst>
                <a:gd name="adj1" fmla="val 44375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4" name="Rectangle 54"/>
          <p:cNvSpPr>
            <a:spLocks noChangeArrowheads="1"/>
          </p:cNvSpPr>
          <p:nvPr/>
        </p:nvSpPr>
        <p:spPr bwMode="auto">
          <a:xfrm>
            <a:off x="1066800" y="3016250"/>
            <a:ext cx="1773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rtl="0"/>
            <a:r>
              <a:rPr lang="en-US" sz="4000" dirty="0" smtClean="0">
                <a:solidFill>
                  <a:srgbClr val="FF0000"/>
                </a:solidFill>
                <a:latin typeface="Comic Sans MS" pitchFamily="66" charset="0"/>
              </a:rPr>
              <a:t>Graph</a:t>
            </a:r>
            <a:endParaRPr lang="en-US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Oval 58"/>
          <p:cNvSpPr>
            <a:spLocks noChangeArrowheads="1"/>
          </p:cNvSpPr>
          <p:nvPr/>
        </p:nvSpPr>
        <p:spPr bwMode="auto">
          <a:xfrm>
            <a:off x="2763837" y="5337175"/>
            <a:ext cx="2306637" cy="1292225"/>
          </a:xfrm>
          <a:prstGeom prst="ellipse">
            <a:avLst/>
          </a:prstGeom>
          <a:solidFill>
            <a:srgbClr val="FFFF99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rtl="0"/>
            <a:r>
              <a:rPr lang="en-US" dirty="0" smtClean="0"/>
              <a:t>Data-structure</a:t>
            </a:r>
            <a:endParaRPr lang="en-US" dirty="0"/>
          </a:p>
        </p:txBody>
      </p:sp>
      <p:sp>
        <p:nvSpPr>
          <p:cNvPr id="26" name="AutoShape 63"/>
          <p:cNvSpPr>
            <a:spLocks noChangeArrowheads="1"/>
          </p:cNvSpPr>
          <p:nvPr/>
        </p:nvSpPr>
        <p:spPr bwMode="auto">
          <a:xfrm rot="5400000">
            <a:off x="3463326" y="4480520"/>
            <a:ext cx="906065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64"/>
          <p:cNvSpPr txBox="1">
            <a:spLocks noChangeArrowheads="1"/>
          </p:cNvSpPr>
          <p:nvPr/>
        </p:nvSpPr>
        <p:spPr bwMode="auto">
          <a:xfrm>
            <a:off x="325437" y="5681663"/>
            <a:ext cx="2714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rtl="0">
              <a:spcBef>
                <a:spcPct val="50000"/>
              </a:spcBef>
            </a:pPr>
            <a:endParaRPr lang="en-US" b="0">
              <a:latin typeface="Symbol" pitchFamily="18" charset="2"/>
            </a:endParaRPr>
          </a:p>
        </p:txBody>
      </p:sp>
      <p:sp>
        <p:nvSpPr>
          <p:cNvPr id="28" name="AutoShape 63"/>
          <p:cNvSpPr>
            <a:spLocks noChangeArrowheads="1"/>
          </p:cNvSpPr>
          <p:nvPr/>
        </p:nvSpPr>
        <p:spPr bwMode="auto">
          <a:xfrm>
            <a:off x="1544637" y="5715000"/>
            <a:ext cx="914400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63"/>
          <p:cNvSpPr>
            <a:spLocks noChangeArrowheads="1"/>
          </p:cNvSpPr>
          <p:nvPr/>
        </p:nvSpPr>
        <p:spPr bwMode="auto">
          <a:xfrm>
            <a:off x="5354637" y="5715000"/>
            <a:ext cx="914400" cy="479425"/>
          </a:xfrm>
          <a:prstGeom prst="rightArrow">
            <a:avLst>
              <a:gd name="adj1" fmla="val 50000"/>
              <a:gd name="adj2" fmla="val 10670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54"/>
          <p:cNvSpPr>
            <a:spLocks noChangeArrowheads="1"/>
          </p:cNvSpPr>
          <p:nvPr/>
        </p:nvSpPr>
        <p:spPr bwMode="auto">
          <a:xfrm>
            <a:off x="6269037" y="5226050"/>
            <a:ext cx="2916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000" dirty="0" smtClean="0">
                <a:solidFill>
                  <a:srgbClr val="0000FF"/>
                </a:solidFill>
              </a:rPr>
              <a:t>            </a:t>
            </a:r>
            <a:r>
              <a:rPr lang="en-US" sz="3600" dirty="0" smtClean="0">
                <a:solidFill>
                  <a:srgbClr val="0000FF"/>
                </a:solidFill>
                <a:latin typeface="Comic Sans MS" pitchFamily="66" charset="0"/>
              </a:rPr>
              <a:t>dist(</a:t>
            </a:r>
            <a:r>
              <a:rPr lang="en-US" sz="3600" dirty="0" err="1" smtClean="0">
                <a:solidFill>
                  <a:srgbClr val="0000FF"/>
                </a:solidFill>
                <a:latin typeface="Comic Sans MS" pitchFamily="66" charset="0"/>
              </a:rPr>
              <a:t>s,t,G</a:t>
            </a:r>
            <a:r>
              <a:rPr lang="en-US" sz="3600" dirty="0" smtClean="0">
                <a:solidFill>
                  <a:srgbClr val="0000FF"/>
                </a:solidFill>
                <a:latin typeface="Comic Sans MS" pitchFamily="66" charset="0"/>
              </a:rPr>
              <a:t>\F)</a:t>
            </a:r>
            <a:endParaRPr lang="en-US" sz="36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1" name="Rectangle 54"/>
          <p:cNvSpPr>
            <a:spLocks noChangeArrowheads="1"/>
          </p:cNvSpPr>
          <p:nvPr/>
        </p:nvSpPr>
        <p:spPr bwMode="auto">
          <a:xfrm>
            <a:off x="-914400" y="5454650"/>
            <a:ext cx="2916237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000" dirty="0" smtClean="0">
                <a:solidFill>
                  <a:srgbClr val="0000FF"/>
                </a:solidFill>
                <a:latin typeface="Comic Sans MS" pitchFamily="66" charset="0"/>
              </a:rPr>
              <a:t>         </a:t>
            </a:r>
            <a:r>
              <a:rPr lang="en-US" sz="3600" dirty="0" err="1" smtClean="0">
                <a:solidFill>
                  <a:srgbClr val="0000FF"/>
                </a:solidFill>
                <a:latin typeface="Comic Sans MS" pitchFamily="66" charset="0"/>
              </a:rPr>
              <a:t>s,t,F</a:t>
            </a:r>
            <a:r>
              <a:rPr lang="en-US" sz="3600" dirty="0" smtClean="0">
                <a:solidFill>
                  <a:srgbClr val="0000FF"/>
                </a:solidFill>
                <a:latin typeface="Comic Sans MS" pitchFamily="66" charset="0"/>
              </a:rPr>
              <a:t>  </a:t>
            </a:r>
            <a:endParaRPr lang="en-US" sz="3600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8" grpId="0" animBg="1"/>
      <p:bldP spid="29" grpId="0" animBg="1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/>
          </p:cNvSpPr>
          <p:nvPr/>
        </p:nvSpPr>
        <p:spPr bwMode="auto">
          <a:xfrm>
            <a:off x="609600" y="152400"/>
            <a:ext cx="8991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400" b="1" dirty="0" smtClean="0">
                <a:solidFill>
                  <a:srgbClr val="0000FF"/>
                </a:solidFill>
                <a:latin typeface="Comic Sans MS" pitchFamily="66" charset="0"/>
              </a:rPr>
              <a:t>FT Distance Labeling Schemes</a:t>
            </a:r>
            <a:r>
              <a:rPr lang="en-US" sz="35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endParaRPr lang="en-US" sz="2800" dirty="0">
              <a:solidFill>
                <a:srgbClr val="CC3300"/>
              </a:solidFill>
              <a:latin typeface="Comic Sans MS" pitchFamily="66" charset="0"/>
            </a:endParaRPr>
          </a:p>
        </p:txBody>
      </p:sp>
      <p:sp>
        <p:nvSpPr>
          <p:cNvPr id="6" name="Oval 32"/>
          <p:cNvSpPr>
            <a:spLocks noChangeArrowheads="1"/>
          </p:cNvSpPr>
          <p:nvPr/>
        </p:nvSpPr>
        <p:spPr bwMode="auto">
          <a:xfrm>
            <a:off x="914400" y="31337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Oval 32"/>
          <p:cNvSpPr>
            <a:spLocks noChangeArrowheads="1"/>
          </p:cNvSpPr>
          <p:nvPr/>
        </p:nvSpPr>
        <p:spPr bwMode="auto">
          <a:xfrm>
            <a:off x="2438400" y="31337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Oval 32"/>
          <p:cNvSpPr>
            <a:spLocks noChangeArrowheads="1"/>
          </p:cNvSpPr>
          <p:nvPr/>
        </p:nvSpPr>
        <p:spPr bwMode="auto">
          <a:xfrm>
            <a:off x="1828800" y="39830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Oval 32"/>
          <p:cNvSpPr>
            <a:spLocks noChangeArrowheads="1"/>
          </p:cNvSpPr>
          <p:nvPr/>
        </p:nvSpPr>
        <p:spPr bwMode="auto">
          <a:xfrm>
            <a:off x="2971800" y="4038600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Oval 32"/>
          <p:cNvSpPr>
            <a:spLocks noChangeArrowheads="1"/>
          </p:cNvSpPr>
          <p:nvPr/>
        </p:nvSpPr>
        <p:spPr bwMode="auto">
          <a:xfrm>
            <a:off x="2819400" y="2295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1" name="Oval 32"/>
          <p:cNvSpPr>
            <a:spLocks noChangeArrowheads="1"/>
          </p:cNvSpPr>
          <p:nvPr/>
        </p:nvSpPr>
        <p:spPr bwMode="auto">
          <a:xfrm>
            <a:off x="3657600" y="32861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Oval 32"/>
          <p:cNvSpPr>
            <a:spLocks noChangeArrowheads="1"/>
          </p:cNvSpPr>
          <p:nvPr/>
        </p:nvSpPr>
        <p:spPr bwMode="auto">
          <a:xfrm>
            <a:off x="1447800" y="2295525"/>
            <a:ext cx="457200" cy="4476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32"/>
          <p:cNvSpPr>
            <a:spLocks noChangeArrowheads="1"/>
          </p:cNvSpPr>
          <p:nvPr/>
        </p:nvSpPr>
        <p:spPr bwMode="auto">
          <a:xfrm>
            <a:off x="1676400" y="4897438"/>
            <a:ext cx="457200" cy="4460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14" name="Straight Connector 13"/>
          <p:cNvCxnSpPr>
            <a:stCxn id="13" idx="0"/>
            <a:endCxn id="8" idx="4"/>
          </p:cNvCxnSpPr>
          <p:nvPr/>
        </p:nvCxnSpPr>
        <p:spPr>
          <a:xfrm rot="5400000" flipH="1" flipV="1">
            <a:off x="1747043" y="4587082"/>
            <a:ext cx="468313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6"/>
            <a:endCxn id="9" idx="2"/>
          </p:cNvCxnSpPr>
          <p:nvPr/>
        </p:nvCxnSpPr>
        <p:spPr>
          <a:xfrm>
            <a:off x="2286000" y="4206875"/>
            <a:ext cx="685800" cy="555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0"/>
            <a:endCxn id="11" idx="4"/>
          </p:cNvCxnSpPr>
          <p:nvPr/>
        </p:nvCxnSpPr>
        <p:spPr>
          <a:xfrm rot="5400000" flipH="1" flipV="1">
            <a:off x="3390900" y="3543300"/>
            <a:ext cx="304800" cy="685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2"/>
            <a:endCxn id="7" idx="6"/>
          </p:cNvCxnSpPr>
          <p:nvPr/>
        </p:nvCxnSpPr>
        <p:spPr>
          <a:xfrm rot="10800000">
            <a:off x="2895600" y="3357563"/>
            <a:ext cx="762000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7" idx="3"/>
            <a:endCxn id="8" idx="0"/>
          </p:cNvCxnSpPr>
          <p:nvPr/>
        </p:nvCxnSpPr>
        <p:spPr>
          <a:xfrm rot="5400000">
            <a:off x="2047875" y="3525838"/>
            <a:ext cx="466725" cy="44767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2"/>
            <a:endCxn id="6" idx="6"/>
          </p:cNvCxnSpPr>
          <p:nvPr/>
        </p:nvCxnSpPr>
        <p:spPr>
          <a:xfrm rot="10800000">
            <a:off x="1371600" y="3357563"/>
            <a:ext cx="10668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" idx="0"/>
            <a:endCxn id="10" idx="4"/>
          </p:cNvCxnSpPr>
          <p:nvPr/>
        </p:nvCxnSpPr>
        <p:spPr>
          <a:xfrm rot="5400000" flipH="1" flipV="1">
            <a:off x="2662237" y="2747963"/>
            <a:ext cx="390525" cy="381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0" idx="2"/>
            <a:endCxn id="12" idx="6"/>
          </p:cNvCxnSpPr>
          <p:nvPr/>
        </p:nvCxnSpPr>
        <p:spPr>
          <a:xfrm rot="10800000">
            <a:off x="1905000" y="2519363"/>
            <a:ext cx="9144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2" idx="6"/>
            <a:endCxn id="7" idx="0"/>
          </p:cNvCxnSpPr>
          <p:nvPr/>
        </p:nvCxnSpPr>
        <p:spPr>
          <a:xfrm>
            <a:off x="1905000" y="2519363"/>
            <a:ext cx="762000" cy="6143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76"/>
          <p:cNvSpPr txBox="1">
            <a:spLocks noChangeArrowheads="1"/>
          </p:cNvSpPr>
          <p:nvPr/>
        </p:nvSpPr>
        <p:spPr bwMode="auto">
          <a:xfrm>
            <a:off x="2214563" y="22320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4" name="TextBox 76"/>
          <p:cNvSpPr txBox="1">
            <a:spLocks noChangeArrowheads="1"/>
          </p:cNvSpPr>
          <p:nvPr/>
        </p:nvSpPr>
        <p:spPr bwMode="auto">
          <a:xfrm>
            <a:off x="1981200" y="2676525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5" name="TextBox 76"/>
          <p:cNvSpPr txBox="1">
            <a:spLocks noChangeArrowheads="1"/>
          </p:cNvSpPr>
          <p:nvPr/>
        </p:nvSpPr>
        <p:spPr bwMode="auto">
          <a:xfrm>
            <a:off x="2900363" y="2765425"/>
            <a:ext cx="4524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6" name="TextBox 76"/>
          <p:cNvSpPr txBox="1">
            <a:spLocks noChangeArrowheads="1"/>
          </p:cNvSpPr>
          <p:nvPr/>
        </p:nvSpPr>
        <p:spPr bwMode="auto">
          <a:xfrm>
            <a:off x="1757363" y="4419600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7" name="TextBox 76"/>
          <p:cNvSpPr txBox="1">
            <a:spLocks noChangeArrowheads="1"/>
          </p:cNvSpPr>
          <p:nvPr/>
        </p:nvSpPr>
        <p:spPr bwMode="auto">
          <a:xfrm>
            <a:off x="2286000" y="36036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8" name="TextBox 76"/>
          <p:cNvSpPr txBox="1">
            <a:spLocks noChangeArrowheads="1"/>
          </p:cNvSpPr>
          <p:nvPr/>
        </p:nvSpPr>
        <p:spPr bwMode="auto">
          <a:xfrm>
            <a:off x="3281363" y="31337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29" name="TextBox 76"/>
          <p:cNvSpPr txBox="1">
            <a:spLocks noChangeArrowheads="1"/>
          </p:cNvSpPr>
          <p:nvPr/>
        </p:nvSpPr>
        <p:spPr bwMode="auto">
          <a:xfrm>
            <a:off x="3357563" y="3819525"/>
            <a:ext cx="452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30" name="TextBox 76"/>
          <p:cNvSpPr txBox="1">
            <a:spLocks noChangeArrowheads="1"/>
          </p:cNvSpPr>
          <p:nvPr/>
        </p:nvSpPr>
        <p:spPr bwMode="auto">
          <a:xfrm>
            <a:off x="1524000" y="2994025"/>
            <a:ext cx="452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31" name="TextBox 76"/>
          <p:cNvSpPr txBox="1">
            <a:spLocks noChangeArrowheads="1"/>
          </p:cNvSpPr>
          <p:nvPr/>
        </p:nvSpPr>
        <p:spPr bwMode="auto">
          <a:xfrm>
            <a:off x="1600200" y="1752600"/>
            <a:ext cx="1519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Graph</a:t>
            </a:r>
          </a:p>
        </p:txBody>
      </p:sp>
      <p:cxnSp>
        <p:nvCxnSpPr>
          <p:cNvPr id="32" name="Straight Connector 31"/>
          <p:cNvCxnSpPr>
            <a:stCxn id="9" idx="2"/>
            <a:endCxn id="13" idx="0"/>
          </p:cNvCxnSpPr>
          <p:nvPr/>
        </p:nvCxnSpPr>
        <p:spPr>
          <a:xfrm rot="10800000" flipV="1">
            <a:off x="1905000" y="4262438"/>
            <a:ext cx="1066800" cy="635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76"/>
          <p:cNvSpPr txBox="1">
            <a:spLocks noChangeArrowheads="1"/>
          </p:cNvSpPr>
          <p:nvPr/>
        </p:nvSpPr>
        <p:spPr bwMode="auto">
          <a:xfrm>
            <a:off x="2362200" y="44196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34" name="TextBox 76"/>
          <p:cNvSpPr txBox="1">
            <a:spLocks noChangeArrowheads="1"/>
          </p:cNvSpPr>
          <p:nvPr/>
        </p:nvSpPr>
        <p:spPr bwMode="auto">
          <a:xfrm>
            <a:off x="2362200" y="3962400"/>
            <a:ext cx="452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</a:t>
            </a:r>
          </a:p>
        </p:txBody>
      </p:sp>
      <p:cxnSp>
        <p:nvCxnSpPr>
          <p:cNvPr id="35" name="Straight Connector 34"/>
          <p:cNvCxnSpPr/>
          <p:nvPr/>
        </p:nvCxnSpPr>
        <p:spPr>
          <a:xfrm rot="10800000" flipV="1">
            <a:off x="1752600" y="4038600"/>
            <a:ext cx="609600" cy="381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752600" y="4038600"/>
            <a:ext cx="533400" cy="381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76"/>
          <p:cNvSpPr txBox="1">
            <a:spLocks noChangeArrowheads="1"/>
          </p:cNvSpPr>
          <p:nvPr/>
        </p:nvSpPr>
        <p:spPr bwMode="auto">
          <a:xfrm>
            <a:off x="1452563" y="3971925"/>
            <a:ext cx="452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z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905000" y="2514600"/>
            <a:ext cx="762000" cy="614363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39" name="Straight Connector 38"/>
          <p:cNvCxnSpPr>
            <a:stCxn id="7" idx="6"/>
          </p:cNvCxnSpPr>
          <p:nvPr/>
        </p:nvCxnSpPr>
        <p:spPr>
          <a:xfrm>
            <a:off x="2895600" y="3357563"/>
            <a:ext cx="762000" cy="147637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40" name="Straight Connector 39"/>
          <p:cNvCxnSpPr>
            <a:stCxn id="11" idx="4"/>
            <a:endCxn id="9" idx="0"/>
          </p:cNvCxnSpPr>
          <p:nvPr/>
        </p:nvCxnSpPr>
        <p:spPr>
          <a:xfrm rot="5400000">
            <a:off x="3390900" y="3543300"/>
            <a:ext cx="304800" cy="685800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cxnSp>
        <p:nvCxnSpPr>
          <p:cNvPr id="41" name="Straight Connector 40"/>
          <p:cNvCxnSpPr>
            <a:stCxn id="9" idx="2"/>
            <a:endCxn id="13" idx="0"/>
          </p:cNvCxnSpPr>
          <p:nvPr/>
        </p:nvCxnSpPr>
        <p:spPr>
          <a:xfrm rot="10800000" flipV="1">
            <a:off x="1905000" y="4262438"/>
            <a:ext cx="1066800" cy="635000"/>
          </a:xfrm>
          <a:prstGeom prst="line">
            <a:avLst/>
          </a:prstGeom>
          <a:noFill/>
          <a:ln w="76200" algn="ctr">
            <a:solidFill>
              <a:srgbClr val="CC00FF"/>
            </a:solidFill>
            <a:round/>
            <a:headEnd/>
            <a:tailEnd/>
          </a:ln>
        </p:spPr>
      </p:cxnSp>
      <p:grpSp>
        <p:nvGrpSpPr>
          <p:cNvPr id="42" name="Group 41"/>
          <p:cNvGrpSpPr/>
          <p:nvPr/>
        </p:nvGrpSpPr>
        <p:grpSpPr>
          <a:xfrm>
            <a:off x="4419600" y="1828800"/>
            <a:ext cx="4419600" cy="1828800"/>
            <a:chOff x="4724400" y="1371600"/>
            <a:chExt cx="4419600" cy="1828800"/>
          </a:xfrm>
        </p:grpSpPr>
        <p:sp>
          <p:nvSpPr>
            <p:cNvPr id="43" name="AutoShape 52"/>
            <p:cNvSpPr>
              <a:spLocks noChangeArrowheads="1"/>
            </p:cNvSpPr>
            <p:nvPr/>
          </p:nvSpPr>
          <p:spPr bwMode="auto">
            <a:xfrm>
              <a:off x="4724400" y="2851150"/>
              <a:ext cx="838200" cy="349250"/>
            </a:xfrm>
            <a:prstGeom prst="rightArrow">
              <a:avLst>
                <a:gd name="adj1" fmla="val 50000"/>
                <a:gd name="adj2" fmla="val 102256"/>
              </a:avLst>
            </a:prstGeom>
            <a:solidFill>
              <a:srgbClr val="CC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TextBox 76"/>
            <p:cNvSpPr txBox="1">
              <a:spLocks noChangeArrowheads="1"/>
            </p:cNvSpPr>
            <p:nvPr/>
          </p:nvSpPr>
          <p:spPr bwMode="auto">
            <a:xfrm>
              <a:off x="6477000" y="2600325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 smtClean="0"/>
                <a:t>L</a:t>
              </a:r>
              <a:r>
                <a:rPr lang="en-US" sz="2800" baseline="-25000" dirty="0" smtClean="0"/>
                <a:t>s</a:t>
              </a:r>
              <a:endParaRPr lang="en-US" sz="2800" baseline="-25000" dirty="0"/>
            </a:p>
          </p:txBody>
        </p:sp>
        <p:sp>
          <p:nvSpPr>
            <p:cNvPr id="45" name="TextBox 76"/>
            <p:cNvSpPr txBox="1">
              <a:spLocks noChangeArrowheads="1"/>
            </p:cNvSpPr>
            <p:nvPr/>
          </p:nvSpPr>
          <p:spPr bwMode="auto">
            <a:xfrm>
              <a:off x="8229600" y="2600325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dirty="0" smtClean="0"/>
                <a:t>L</a:t>
              </a:r>
              <a:r>
                <a:rPr lang="en-US" sz="2800" baseline="-25000" dirty="0" smtClean="0"/>
                <a:t>t</a:t>
              </a:r>
              <a:endParaRPr lang="en-US" sz="2800" baseline="-25000" dirty="0"/>
            </a:p>
          </p:txBody>
        </p:sp>
        <p:sp>
          <p:nvSpPr>
            <p:cNvPr id="46" name="TextBox 76"/>
            <p:cNvSpPr txBox="1">
              <a:spLocks noChangeArrowheads="1"/>
            </p:cNvSpPr>
            <p:nvPr/>
          </p:nvSpPr>
          <p:spPr bwMode="auto">
            <a:xfrm>
              <a:off x="5943600" y="2590800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47" name="TextBox 76"/>
            <p:cNvSpPr txBox="1">
              <a:spLocks noChangeArrowheads="1"/>
            </p:cNvSpPr>
            <p:nvPr/>
          </p:nvSpPr>
          <p:spPr bwMode="auto">
            <a:xfrm>
              <a:off x="6858000" y="2590800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48" name="TextBox 76"/>
            <p:cNvSpPr txBox="1">
              <a:spLocks noChangeArrowheads="1"/>
            </p:cNvSpPr>
            <p:nvPr/>
          </p:nvSpPr>
          <p:spPr bwMode="auto">
            <a:xfrm>
              <a:off x="8534400" y="2590800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  <p:sp>
          <p:nvSpPr>
            <p:cNvPr id="49" name="TextBox 76"/>
            <p:cNvSpPr txBox="1">
              <a:spLocks noChangeArrowheads="1"/>
            </p:cNvSpPr>
            <p:nvPr/>
          </p:nvSpPr>
          <p:spPr bwMode="auto">
            <a:xfrm>
              <a:off x="6481763" y="1371600"/>
              <a:ext cx="1519237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Labels</a:t>
              </a:r>
            </a:p>
          </p:txBody>
        </p:sp>
        <p:sp>
          <p:nvSpPr>
            <p:cNvPr id="50" name="TextBox 76"/>
            <p:cNvSpPr txBox="1">
              <a:spLocks noChangeArrowheads="1"/>
            </p:cNvSpPr>
            <p:nvPr/>
          </p:nvSpPr>
          <p:spPr bwMode="auto">
            <a:xfrm>
              <a:off x="7391400" y="2590800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L</a:t>
              </a:r>
              <a:r>
                <a:rPr lang="en-US" sz="2800" baseline="-25000"/>
                <a:t>z</a:t>
              </a:r>
            </a:p>
          </p:txBody>
        </p:sp>
        <p:sp>
          <p:nvSpPr>
            <p:cNvPr id="51" name="TextBox 76"/>
            <p:cNvSpPr txBox="1">
              <a:spLocks noChangeArrowheads="1"/>
            </p:cNvSpPr>
            <p:nvPr/>
          </p:nvSpPr>
          <p:spPr bwMode="auto">
            <a:xfrm>
              <a:off x="7848600" y="2600325"/>
              <a:ext cx="6096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…</a:t>
              </a:r>
              <a:endParaRPr lang="en-US" sz="2800" baseline="-2500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962400" y="3571874"/>
            <a:ext cx="4191000" cy="1838326"/>
            <a:chOff x="4267200" y="3114674"/>
            <a:chExt cx="4191000" cy="1838326"/>
          </a:xfrm>
        </p:grpSpPr>
        <p:cxnSp>
          <p:nvCxnSpPr>
            <p:cNvPr id="53" name="Straight Arrow Connector 52"/>
            <p:cNvCxnSpPr/>
            <p:nvPr/>
          </p:nvCxnSpPr>
          <p:spPr>
            <a:xfrm rot="16200000" flipH="1">
              <a:off x="6325394" y="3505994"/>
              <a:ext cx="1066800" cy="303212"/>
            </a:xfrm>
            <a:prstGeom prst="straightConnector1">
              <a:avLst/>
            </a:prstGeom>
            <a:ln w="31750">
              <a:solidFill>
                <a:srgbClr val="CC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rot="10800000" flipV="1">
              <a:off x="7162800" y="3124200"/>
              <a:ext cx="1295400" cy="1066800"/>
            </a:xfrm>
            <a:prstGeom prst="straightConnector1">
              <a:avLst/>
            </a:prstGeom>
            <a:ln w="31750">
              <a:solidFill>
                <a:srgbClr val="CC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76"/>
            <p:cNvSpPr txBox="1">
              <a:spLocks noChangeArrowheads="1"/>
            </p:cNvSpPr>
            <p:nvPr/>
          </p:nvSpPr>
          <p:spPr bwMode="auto">
            <a:xfrm>
              <a:off x="4267200" y="4429125"/>
              <a:ext cx="3048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Distance Query</a:t>
              </a:r>
            </a:p>
          </p:txBody>
        </p:sp>
        <p:sp>
          <p:nvSpPr>
            <p:cNvPr id="56" name="TextBox 76"/>
            <p:cNvSpPr txBox="1">
              <a:spLocks noChangeArrowheads="1"/>
            </p:cNvSpPr>
            <p:nvPr/>
          </p:nvSpPr>
          <p:spPr bwMode="auto">
            <a:xfrm>
              <a:off x="7086600" y="4429125"/>
              <a:ext cx="1143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/>
                <a:t>≈ 11</a:t>
              </a: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 rot="5400000">
              <a:off x="6853237" y="3348037"/>
              <a:ext cx="1076325" cy="609600"/>
            </a:xfrm>
            <a:prstGeom prst="straightConnector1">
              <a:avLst/>
            </a:prstGeom>
            <a:ln w="31750">
              <a:solidFill>
                <a:srgbClr val="CC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76"/>
          <p:cNvSpPr txBox="1">
            <a:spLocks noChangeArrowheads="1"/>
          </p:cNvSpPr>
          <p:nvPr/>
        </p:nvSpPr>
        <p:spPr bwMode="auto">
          <a:xfrm>
            <a:off x="1143000" y="2286000"/>
            <a:ext cx="452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59" name="TextBox 76"/>
          <p:cNvSpPr txBox="1">
            <a:spLocks noChangeArrowheads="1"/>
          </p:cNvSpPr>
          <p:nvPr/>
        </p:nvSpPr>
        <p:spPr bwMode="auto">
          <a:xfrm>
            <a:off x="1371600" y="4800600"/>
            <a:ext cx="452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497763" cy="4800600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[</a:t>
            </a:r>
            <a:r>
              <a:rPr lang="en-US" sz="2400" dirty="0" err="1" smtClean="0">
                <a:solidFill>
                  <a:srgbClr val="C00000"/>
                </a:solidFill>
              </a:rPr>
              <a:t>Demetrescu,Thorup</a:t>
            </a:r>
            <a:r>
              <a:rPr lang="en-US" sz="2400" dirty="0" smtClean="0">
                <a:solidFill>
                  <a:srgbClr val="C00000"/>
                </a:solidFill>
              </a:rPr>
              <a:t> 02] </a:t>
            </a:r>
            <a:r>
              <a:rPr lang="en-US" sz="2400" dirty="0" smtClean="0"/>
              <a:t>Single edge failure </a:t>
            </a:r>
          </a:p>
          <a:p>
            <a:pPr eaLnBrk="1" hangingPunct="1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[Bernstein, </a:t>
            </a:r>
            <a:r>
              <a:rPr lang="en-US" sz="2400" dirty="0" err="1" smtClean="0">
                <a:solidFill>
                  <a:srgbClr val="C00000"/>
                </a:solidFill>
              </a:rPr>
              <a:t>Karger</a:t>
            </a:r>
            <a:r>
              <a:rPr lang="en-US" sz="2400" dirty="0" smtClean="0">
                <a:solidFill>
                  <a:srgbClr val="C00000"/>
                </a:solidFill>
              </a:rPr>
              <a:t> 09] </a:t>
            </a:r>
            <a:r>
              <a:rPr lang="en-US" sz="2400" dirty="0" smtClean="0"/>
              <a:t>Single edge\vertex failure </a:t>
            </a:r>
          </a:p>
          <a:p>
            <a:pPr eaLnBrk="1" hangingPunct="1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[</a:t>
            </a:r>
            <a:r>
              <a:rPr lang="en-US" sz="2400" dirty="0" err="1" smtClean="0">
                <a:solidFill>
                  <a:srgbClr val="C00000"/>
                </a:solidFill>
              </a:rPr>
              <a:t>Duan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Pettie</a:t>
            </a:r>
            <a:r>
              <a:rPr lang="en-US" sz="2400" dirty="0" smtClean="0">
                <a:solidFill>
                  <a:srgbClr val="C00000"/>
                </a:solidFill>
              </a:rPr>
              <a:t> 09] </a:t>
            </a:r>
            <a:r>
              <a:rPr lang="en-US" sz="2400" dirty="0" smtClean="0"/>
              <a:t>Dual-failures</a:t>
            </a:r>
          </a:p>
          <a:p>
            <a:pPr eaLnBrk="1" hangingPunct="1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[</a:t>
            </a:r>
            <a:r>
              <a:rPr lang="en-US" sz="2400" dirty="0" err="1" smtClean="0">
                <a:solidFill>
                  <a:srgbClr val="C00000"/>
                </a:solidFill>
              </a:rPr>
              <a:t>Courcelle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Twigg</a:t>
            </a:r>
            <a:r>
              <a:rPr lang="en-US" sz="2400" dirty="0" smtClean="0">
                <a:solidFill>
                  <a:srgbClr val="C00000"/>
                </a:solidFill>
              </a:rPr>
              <a:t> 07, </a:t>
            </a:r>
            <a:r>
              <a:rPr lang="en-US" sz="2400" dirty="0" err="1" smtClean="0">
                <a:solidFill>
                  <a:srgbClr val="C00000"/>
                </a:solidFill>
              </a:rPr>
              <a:t>Twigg</a:t>
            </a:r>
            <a:r>
              <a:rPr lang="en-US" sz="2400" dirty="0" smtClean="0">
                <a:solidFill>
                  <a:srgbClr val="C00000"/>
                </a:solidFill>
              </a:rPr>
              <a:t> 06] </a:t>
            </a:r>
            <a:r>
              <a:rPr lang="en-US" sz="2400" dirty="0" smtClean="0"/>
              <a:t>Bounded tree-width</a:t>
            </a:r>
          </a:p>
          <a:p>
            <a:pPr eaLnBrk="1" hangingPunct="1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[</a:t>
            </a:r>
            <a:r>
              <a:rPr lang="en-US" sz="2400" dirty="0" err="1" smtClean="0">
                <a:solidFill>
                  <a:srgbClr val="C00000"/>
                </a:solidFill>
              </a:rPr>
              <a:t>Chechik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Langberg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Peleg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Roditty</a:t>
            </a:r>
            <a:r>
              <a:rPr lang="en-US" sz="2400" dirty="0" smtClean="0">
                <a:solidFill>
                  <a:srgbClr val="C00000"/>
                </a:solidFill>
              </a:rPr>
              <a:t> 10] </a:t>
            </a:r>
            <a:r>
              <a:rPr lang="en-US" sz="2400" dirty="0" smtClean="0"/>
              <a:t>Multiple edge failures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[</a:t>
            </a:r>
            <a:r>
              <a:rPr lang="en-US" sz="2400" dirty="0" err="1" smtClean="0">
                <a:solidFill>
                  <a:srgbClr val="C00000"/>
                </a:solidFill>
              </a:rPr>
              <a:t>Khanna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Baswana</a:t>
            </a:r>
            <a:r>
              <a:rPr lang="en-US" sz="2400" dirty="0" smtClean="0">
                <a:solidFill>
                  <a:srgbClr val="C00000"/>
                </a:solidFill>
              </a:rPr>
              <a:t> 10]</a:t>
            </a:r>
            <a:r>
              <a:rPr lang="en-US" sz="2400" dirty="0" smtClean="0"/>
              <a:t> Single vertex failure</a:t>
            </a:r>
          </a:p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[Abraham, </a:t>
            </a:r>
            <a:r>
              <a:rPr lang="en-US" sz="2400" dirty="0" err="1" smtClean="0">
                <a:solidFill>
                  <a:srgbClr val="C00000"/>
                </a:solidFill>
              </a:rPr>
              <a:t>Chechik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Gavoille</a:t>
            </a:r>
            <a:r>
              <a:rPr lang="en-US" sz="2400" dirty="0" smtClean="0">
                <a:solidFill>
                  <a:srgbClr val="C00000"/>
                </a:solidFill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Peleg</a:t>
            </a:r>
            <a:r>
              <a:rPr lang="en-US" sz="2400" dirty="0" smtClean="0">
                <a:solidFill>
                  <a:srgbClr val="C00000"/>
                </a:solidFill>
              </a:rPr>
              <a:t> 10]</a:t>
            </a:r>
            <a:r>
              <a:rPr lang="en-US" sz="2400" dirty="0" smtClean="0"/>
              <a:t> </a:t>
            </a:r>
            <a:r>
              <a:rPr lang="en-US" sz="2400" dirty="0" err="1" smtClean="0"/>
              <a:t>Unweighted</a:t>
            </a:r>
            <a:r>
              <a:rPr lang="en-US" sz="2400" dirty="0" smtClean="0"/>
              <a:t> graphs of bounded doubling dimension</a:t>
            </a:r>
            <a:endParaRPr lang="en-US" sz="2400" dirty="0" smtClean="0">
              <a:solidFill>
                <a:srgbClr val="C00000"/>
              </a:solidFill>
            </a:endParaRPr>
          </a:p>
          <a:p>
            <a:pPr eaLnBrk="1" hangingPunct="1">
              <a:buNone/>
            </a:pPr>
            <a:endParaRPr lang="en-US" sz="2400" dirty="0" smtClean="0"/>
          </a:p>
          <a:p>
            <a:pPr eaLnBrk="1" hangingPunct="1">
              <a:buNone/>
            </a:pPr>
            <a:endParaRPr lang="en-US" sz="2400" dirty="0" smtClean="0">
              <a:solidFill>
                <a:srgbClr val="C00000"/>
              </a:solidFill>
            </a:endParaRPr>
          </a:p>
          <a:p>
            <a:pPr eaLnBrk="1" hangingPunct="1">
              <a:buNone/>
            </a:pPr>
            <a:endParaRPr lang="en-US" sz="2400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 idx="4294967295"/>
          </p:nvPr>
        </p:nvSpPr>
        <p:spPr>
          <a:xfrm>
            <a:off x="1066800" y="274637"/>
            <a:ext cx="8991600" cy="102076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</a:rPr>
              <a:t>FT </a:t>
            </a:r>
            <a:r>
              <a:rPr lang="en-US" sz="4400" b="1" dirty="0" smtClean="0">
                <a:solidFill>
                  <a:srgbClr val="0000FF"/>
                </a:solidFill>
                <a:effectLst/>
              </a:rPr>
              <a:t>Distance Oracles</a:t>
            </a:r>
            <a:br>
              <a:rPr lang="en-US" sz="4400" b="1" dirty="0" smtClean="0">
                <a:solidFill>
                  <a:srgbClr val="0000FF"/>
                </a:solidFill>
                <a:effectLst/>
              </a:rPr>
            </a:br>
            <a:r>
              <a:rPr lang="en-US" sz="4000" b="1" dirty="0" smtClean="0">
                <a:solidFill>
                  <a:srgbClr val="0000FF"/>
                </a:solidFill>
                <a:cs typeface="Arial" charset="0"/>
              </a:rPr>
              <a:t>Related Work</a:t>
            </a:r>
            <a:endParaRPr lang="en-US" sz="4000" b="1" dirty="0" smtClean="0">
              <a:solidFill>
                <a:srgbClr val="0000FF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066800" y="1752600"/>
            <a:ext cx="7497763" cy="4800600"/>
          </a:xfrm>
        </p:spPr>
        <p:txBody>
          <a:bodyPr/>
          <a:lstStyle/>
          <a:p>
            <a:pPr eaLnBrk="1" hangingPunct="1"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[</a:t>
            </a:r>
            <a:r>
              <a:rPr lang="en-US" sz="2800" dirty="0" err="1" smtClean="0">
                <a:solidFill>
                  <a:srgbClr val="C00000"/>
                </a:solidFill>
              </a:rPr>
              <a:t>Baswana</a:t>
            </a:r>
            <a:r>
              <a:rPr lang="en-US" sz="2800" dirty="0" smtClean="0">
                <a:solidFill>
                  <a:srgbClr val="C00000"/>
                </a:solidFill>
              </a:rPr>
              <a:t>, Lath, Mehta 12]</a:t>
            </a:r>
          </a:p>
          <a:p>
            <a:pPr eaLnBrk="1" hangingPunct="1"/>
            <a:r>
              <a:rPr lang="en-US" sz="2400" dirty="0" smtClean="0"/>
              <a:t>Planar Graph</a:t>
            </a:r>
          </a:p>
          <a:p>
            <a:pPr eaLnBrk="1" hangingPunct="1"/>
            <a:r>
              <a:rPr lang="en-US" sz="2400" dirty="0" smtClean="0"/>
              <a:t>Exact distances</a:t>
            </a:r>
          </a:p>
          <a:p>
            <a:pPr eaLnBrk="1" hangingPunct="1"/>
            <a:r>
              <a:rPr lang="en-US" sz="2400" dirty="0" smtClean="0"/>
              <a:t>Single failure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1066800" y="274637"/>
            <a:ext cx="8991600" cy="102076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</a:rPr>
              <a:t>FT </a:t>
            </a:r>
            <a:r>
              <a:rPr lang="en-US" sz="4400" b="1" dirty="0" smtClean="0">
                <a:solidFill>
                  <a:srgbClr val="0000FF"/>
                </a:solidFill>
                <a:effectLst/>
              </a:rPr>
              <a:t>Distance Oracles</a:t>
            </a:r>
            <a:br>
              <a:rPr lang="en-US" sz="4400" b="1" dirty="0" smtClean="0">
                <a:solidFill>
                  <a:srgbClr val="0000FF"/>
                </a:solidFill>
                <a:effectLst/>
              </a:rPr>
            </a:br>
            <a:r>
              <a:rPr lang="en-US" sz="4000" b="1" dirty="0" smtClean="0">
                <a:solidFill>
                  <a:srgbClr val="0000FF"/>
                </a:solidFill>
                <a:cs typeface="Arial" charset="0"/>
              </a:rPr>
              <a:t>Related Work</a:t>
            </a:r>
            <a:endParaRPr lang="en-US" sz="4000" b="1" dirty="0" smtClean="0">
              <a:solidFill>
                <a:srgbClr val="0000FF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17245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400" b="1" dirty="0" smtClean="0">
                <a:solidFill>
                  <a:srgbClr val="0000FF"/>
                </a:solidFill>
                <a:cs typeface="Arial" charset="0"/>
              </a:rPr>
              <a:t>Results</a:t>
            </a:r>
            <a:endParaRPr lang="en-US" sz="4000" b="1" dirty="0" smtClean="0">
              <a:solidFill>
                <a:srgbClr val="0000FF"/>
              </a:solidFill>
              <a:ea typeface="+mn-ea"/>
              <a:cs typeface="Arial" charset="0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7763" cy="4800600"/>
          </a:xfrm>
        </p:spPr>
        <p:txBody>
          <a:bodyPr/>
          <a:lstStyle/>
          <a:p>
            <a:pPr eaLnBrk="1" hangingPunct="1">
              <a:buNone/>
            </a:pPr>
            <a:r>
              <a:rPr lang="en-US" b="1" dirty="0" smtClean="0">
                <a:solidFill>
                  <a:srgbClr val="0000FF"/>
                </a:solidFill>
                <a:cs typeface="Arial" charset="0"/>
              </a:rPr>
              <a:t>FT Labeling Scheme </a:t>
            </a:r>
          </a:p>
          <a:p>
            <a:pPr eaLnBrk="1" hangingPunct="1"/>
            <a:r>
              <a:rPr lang="en-US" sz="2800" dirty="0" smtClean="0"/>
              <a:t>Weighted planar graphs</a:t>
            </a:r>
            <a:endParaRPr lang="en-US" sz="2800" b="1" dirty="0" smtClean="0"/>
          </a:p>
          <a:p>
            <a:pPr eaLnBrk="1" hangingPunct="1"/>
            <a:r>
              <a:rPr lang="en-US" sz="2800" dirty="0" smtClean="0"/>
              <a:t>Vertex\edge failures</a:t>
            </a:r>
          </a:p>
          <a:p>
            <a:pPr eaLnBrk="1" hangingPunct="1"/>
            <a:r>
              <a:rPr lang="en-US" sz="3000" dirty="0" smtClean="0">
                <a:solidFill>
                  <a:srgbClr val="0000FF"/>
                </a:solidFill>
              </a:rPr>
              <a:t>1+</a:t>
            </a:r>
            <a:r>
              <a:rPr lang="el-GR" sz="3000" dirty="0" smtClean="0">
                <a:solidFill>
                  <a:srgbClr val="0000FF"/>
                </a:solidFill>
              </a:rPr>
              <a:t>ε</a:t>
            </a:r>
            <a:r>
              <a:rPr lang="en-US" sz="2800" dirty="0" smtClean="0"/>
              <a:t> stretch</a:t>
            </a:r>
          </a:p>
          <a:p>
            <a:pPr eaLnBrk="1" hangingPunct="1"/>
            <a:r>
              <a:rPr lang="en-US" sz="2800" dirty="0" smtClean="0"/>
              <a:t>Label size </a:t>
            </a:r>
            <a:r>
              <a:rPr lang="en-US" sz="2800" dirty="0" smtClean="0">
                <a:sym typeface="Symbol"/>
              </a:rPr>
              <a:t></a:t>
            </a:r>
            <a:r>
              <a:rPr lang="en-US" sz="2800" dirty="0" smtClean="0"/>
              <a:t> </a:t>
            </a:r>
            <a:r>
              <a:rPr lang="en-US" sz="3000" dirty="0" smtClean="0">
                <a:solidFill>
                  <a:srgbClr val="0000FF"/>
                </a:solidFill>
              </a:rPr>
              <a:t>O(log</a:t>
            </a:r>
            <a:r>
              <a:rPr lang="en-US" sz="3000" baseline="30000" dirty="0" smtClean="0">
                <a:solidFill>
                  <a:srgbClr val="0000FF"/>
                </a:solidFill>
              </a:rPr>
              <a:t>4</a:t>
            </a:r>
            <a:r>
              <a:rPr lang="en-US" sz="3000" dirty="0" smtClean="0">
                <a:solidFill>
                  <a:srgbClr val="0000FF"/>
                </a:solidFill>
              </a:rPr>
              <a:t>n/</a:t>
            </a:r>
            <a:r>
              <a:rPr lang="el-GR" sz="3000" dirty="0" smtClean="0">
                <a:solidFill>
                  <a:srgbClr val="0000FF"/>
                </a:solidFill>
              </a:rPr>
              <a:t>ε</a:t>
            </a:r>
            <a:r>
              <a:rPr lang="en-US" sz="3000" dirty="0" smtClean="0">
                <a:solidFill>
                  <a:srgbClr val="0000FF"/>
                </a:solidFill>
              </a:rPr>
              <a:t>)</a:t>
            </a:r>
          </a:p>
          <a:p>
            <a:pPr eaLnBrk="1" hangingPunct="1"/>
            <a:r>
              <a:rPr lang="en-US" sz="2800" dirty="0" smtClean="0"/>
              <a:t>Query time: </a:t>
            </a:r>
            <a:r>
              <a:rPr lang="en-US" sz="3000" dirty="0" smtClean="0">
                <a:solidFill>
                  <a:srgbClr val="0000FF"/>
                </a:solidFill>
              </a:rPr>
              <a:t>Õ(|F|</a:t>
            </a:r>
            <a:r>
              <a:rPr lang="en-US" sz="3000" baseline="30000" dirty="0" smtClean="0">
                <a:solidFill>
                  <a:srgbClr val="0000FF"/>
                </a:solidFill>
              </a:rPr>
              <a:t>2</a:t>
            </a:r>
            <a:r>
              <a:rPr lang="en-US" sz="3000" dirty="0" smtClean="0">
                <a:solidFill>
                  <a:srgbClr val="0000FF"/>
                </a:solidFill>
              </a:rPr>
              <a:t>)</a:t>
            </a:r>
          </a:p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1_Solstice 1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FFFFFF"/>
      </a:accent3>
      <a:accent4>
        <a:srgbClr val="000000"/>
      </a:accent4>
      <a:accent5>
        <a:srgbClr val="AEC7D0"/>
      </a:accent5>
      <a:accent6>
        <a:srgbClr val="E6A608"/>
      </a:accent6>
      <a:hlink>
        <a:srgbClr val="8DC765"/>
      </a:hlink>
      <a:folHlink>
        <a:srgbClr val="AA8A14"/>
      </a:folHlink>
    </a:clrScheme>
    <a:fontScheme name="1_Solst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olstice 1">
        <a:dk1>
          <a:srgbClr val="000000"/>
        </a:dk1>
        <a:lt1>
          <a:srgbClr val="FFFFFF"/>
        </a:lt1>
        <a:dk2>
          <a:srgbClr val="4F271C"/>
        </a:dk2>
        <a:lt2>
          <a:srgbClr val="E7DEC9"/>
        </a:lt2>
        <a:accent1>
          <a:srgbClr val="3891A7"/>
        </a:accent1>
        <a:accent2>
          <a:srgbClr val="FEB80A"/>
        </a:accent2>
        <a:accent3>
          <a:srgbClr val="FFFFFF"/>
        </a:accent3>
        <a:accent4>
          <a:srgbClr val="000000"/>
        </a:accent4>
        <a:accent5>
          <a:srgbClr val="AEC7D0"/>
        </a:accent5>
        <a:accent6>
          <a:srgbClr val="E6A608"/>
        </a:accent6>
        <a:hlink>
          <a:srgbClr val="8DC765"/>
        </a:hlink>
        <a:folHlink>
          <a:srgbClr val="AA8A1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60327</TotalTime>
  <Words>759</Words>
  <Application>Microsoft Office PowerPoint</Application>
  <PresentationFormat>On-screen Show (4:3)</PresentationFormat>
  <Paragraphs>286</Paragraphs>
  <Slides>32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Solstice</vt:lpstr>
      <vt:lpstr>1_Solstice</vt:lpstr>
      <vt:lpstr>2_Solstice</vt:lpstr>
      <vt:lpstr> Fully Dynamic Approximate Distance Oracles for Planar    Graphs via Forbidden-Set Distance Labels </vt:lpstr>
      <vt:lpstr>Distance Oracles</vt:lpstr>
      <vt:lpstr>Slide 3</vt:lpstr>
      <vt:lpstr>Fault Tolerance</vt:lpstr>
      <vt:lpstr>FT Distance Oracles</vt:lpstr>
      <vt:lpstr>Slide 6</vt:lpstr>
      <vt:lpstr>FT Distance Oracles Related Work</vt:lpstr>
      <vt:lpstr>FT Distance Oracles Related Work</vt:lpstr>
      <vt:lpstr>Results</vt:lpstr>
      <vt:lpstr>Dynamic Distance Oracles</vt:lpstr>
      <vt:lpstr>Slide 11</vt:lpstr>
      <vt:lpstr>Results</vt:lpstr>
      <vt:lpstr>Planar Graphs</vt:lpstr>
      <vt:lpstr>Slide 14</vt:lpstr>
      <vt:lpstr>Slide 15</vt:lpstr>
      <vt:lpstr>Slide 16</vt:lpstr>
      <vt:lpstr>Slide 17</vt:lpstr>
      <vt:lpstr>Slide 18</vt:lpstr>
      <vt:lpstr>Labeling Scheme – Failure Free</vt:lpstr>
      <vt:lpstr>Labeling Scheme – Failure Free</vt:lpstr>
      <vt:lpstr>Labeling Scheme – Failure Free</vt:lpstr>
      <vt:lpstr>Labeling Scheme – Failure Free</vt:lpstr>
      <vt:lpstr>Labeling Scheme – Failure Free</vt:lpstr>
      <vt:lpstr>Labeling Scheme – Failure Free</vt:lpstr>
      <vt:lpstr>FT Labeling Scheme</vt:lpstr>
      <vt:lpstr>FT Labeling Scheme</vt:lpstr>
      <vt:lpstr>FT Labeling Scheme</vt:lpstr>
      <vt:lpstr>FT Labeling Scheme</vt:lpstr>
      <vt:lpstr>FT Labeling Scheme</vt:lpstr>
      <vt:lpstr>FT Labeling Scheme</vt:lpstr>
      <vt:lpstr>Summary</vt:lpstr>
      <vt:lpstr>Open Problems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Fault Tolerant Spanners</dc:title>
  <dc:creator>shiri</dc:creator>
  <cp:lastModifiedBy>User</cp:lastModifiedBy>
  <cp:revision>3073</cp:revision>
  <dcterms:created xsi:type="dcterms:W3CDTF">2008-11-24T10:29:50Z</dcterms:created>
  <dcterms:modified xsi:type="dcterms:W3CDTF">2012-05-16T19:34:14Z</dcterms:modified>
</cp:coreProperties>
</file>